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core.xml" ContentType="application/vnd.openxmlformats-package.core-properties+xml"/>
  <Override PartName="/docProps/app.xml" ContentType="application/vnd.openxmlformats-officedocument.extended-properti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presProps.xml" ContentType="application/vnd.openxmlformats-officedocument.presentationml.presProps+xml"/>
  <Override PartName="/ppt/media/image90.gif" ContentType="image/gif"/>
  <Override PartName="/ppt/media/image21.gif" ContentType="image/gif"/>
  <Override PartName="/ppt/slides/slide45.xml" ContentType="application/vnd.openxmlformats-officedocument.presentationml.slide+xml"/>
  <Override PartName="/ppt/slides/slide18.xml" ContentType="application/vnd.openxmlformats-officedocument.presentationml.slide+xml"/>
  <Override PartName="/ppt/slides/slide1.xml" ContentType="application/vnd.openxmlformats-officedocument.presentationml.slide+xml"/>
  <Override PartName="/ppt/slides/slide103.xml" ContentType="application/vnd.openxmlformats-officedocument.presentationml.slide+xml"/>
  <Override PartName="/ppt/slides/slide20.xml" ContentType="application/vnd.openxmlformats-officedocument.presentationml.slide+xml"/>
  <Override PartName="/ppt/slides/slide46.xml" ContentType="application/vnd.openxmlformats-officedocument.presentationml.slide+xml"/>
  <Override PartName="/ppt/slides/slide2.xml" ContentType="application/vnd.openxmlformats-officedocument.presentationml.slide+xml"/>
  <Override PartName="/ppt/slides/slide102.xml" ContentType="application/vnd.openxmlformats-officedocument.presentationml.slide+xml"/>
  <Override PartName="/ppt/slides/slide21.xml" ContentType="application/vnd.openxmlformats-officedocument.presentationml.slide+xml"/>
  <Override PartName="/ppt/slides/slide47.xml" ContentType="application/vnd.openxmlformats-officedocument.presentationml.slide+xml"/>
  <Override PartName="/ppt/slides/slide3.xml" ContentType="application/vnd.openxmlformats-officedocument.presentationml.slide+xml"/>
  <Override PartName="/ppt/slides/slide40.xml" ContentType="application/vnd.openxmlformats-officedocument.presentationml.slide+xml"/>
  <Override PartName="/ppt/slides/slide4.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101.xml" ContentType="application/vnd.openxmlformats-officedocument.presentationml.slide+xml"/>
  <Override PartName="/ppt/slides/slide22.xml" ContentType="application/vnd.openxmlformats-officedocument.presentationml.slide+xml"/>
  <Override PartName="/ppt/slides/slide42.xml" ContentType="application/vnd.openxmlformats-officedocument.presentationml.slide+xml"/>
  <Override PartName="/ppt/slides/slide6.xml" ContentType="application/vnd.openxmlformats-officedocument.presentationml.slide+xml"/>
  <Override PartName="/ppt/slides/slide100.xml" ContentType="application/vnd.openxmlformats-officedocument.presentationml.slide+xml"/>
  <Override PartName="/ppt/slides/slide23.xml" ContentType="application/vnd.openxmlformats-officedocument.presentationml.slide+xml"/>
  <Override PartName="/ppt/slides/slide43.xml" ContentType="application/vnd.openxmlformats-officedocument.presentationml.slide+xml"/>
  <Override PartName="/ppt/slides/slide7.xml" ContentType="application/vnd.openxmlformats-officedocument.presentationml.slide+xml"/>
  <Override PartName="/ppt/slides/slide107.xml" ContentType="application/vnd.openxmlformats-officedocument.presentationml.slide+xml"/>
  <Override PartName="/ppt/slides/slide24.xml" ContentType="application/vnd.openxmlformats-officedocument.presentationml.slide+xml"/>
  <Override PartName="/ppt/slides/slide154.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106.xml" ContentType="application/vnd.openxmlformats-officedocument.presentationml.slide+xml"/>
  <Override PartName="/ppt/slides/slide25.xml" ContentType="application/vnd.openxmlformats-officedocument.presentationml.slide+xml"/>
  <Override PartName="/ppt/slides/slide155.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105.xml" ContentType="application/vnd.openxmlformats-officedocument.presentationml.slide+xml"/>
  <Override PartName="/ppt/slides/slide26.xml" ContentType="application/vnd.openxmlformats-officedocument.presentationml.slide+xml"/>
  <Override PartName="/ppt/slides/slide157.xml" ContentType="application/vnd.openxmlformats-officedocument.presentationml.slide+xml"/>
  <Override PartName="/ppt/slides/slide12.xml" ContentType="application/vnd.openxmlformats-officedocument.presentationml.slide+xml"/>
  <Override PartName="/ppt/slides/slide156.xml" ContentType="application/vnd.openxmlformats-officedocument.presentationml.slide+xml"/>
  <Override PartName="/ppt/slides/slide13.xml" ContentType="application/vnd.openxmlformats-officedocument.presentationml.slide+xml"/>
  <Override PartName="/ppt/slides/slide49.xml" ContentType="application/vnd.openxmlformats-officedocument.presentationml.slide+xml"/>
  <Override PartName="/ppt/slides/slide151.xml" ContentType="application/vnd.openxmlformats-officedocument.presentationml.slide+xml"/>
  <Override PartName="/ppt/slides/slide14.xml" ContentType="application/vnd.openxmlformats-officedocument.presentationml.slide+xml"/>
  <Override PartName="/ppt/slides/slide48.xml" ContentType="application/vnd.openxmlformats-officedocument.presentationml.slide+xml"/>
  <Override PartName="/ppt/slides/slide150.xml" ContentType="application/vnd.openxmlformats-officedocument.presentationml.slide+xml"/>
  <Override PartName="/ppt/slides/slide15.xml" ContentType="application/vnd.openxmlformats-officedocument.presentationml.slide+xml"/>
  <Override PartName="/ppt/slides/slide153.xml" ContentType="application/vnd.openxmlformats-officedocument.presentationml.slide+xml"/>
  <Override PartName="/ppt/slides/slide16.xml" ContentType="application/vnd.openxmlformats-officedocument.presentationml.slide+xml"/>
  <Override PartName="/ppt/slides/slide152.xml" ContentType="application/vnd.openxmlformats-officedocument.presentationml.slide+xml"/>
  <Override PartName="/ppt/slides/slide17.xml" ContentType="application/vnd.openxmlformats-officedocument.presentationml.slide+xml"/>
  <Override PartName="/ppt/slides/slide44.xml" ContentType="application/vnd.openxmlformats-officedocument.presentationml.slide+xml"/>
  <Override PartName="/ppt/slides/slide19.xml" ContentType="application/vnd.openxmlformats-officedocument.presentationml.slide+xml"/>
  <Override PartName="/ppt/slides/slide104.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147.xml" ContentType="application/vnd.openxmlformats-officedocument.presentationml.slide+xml"/>
  <Override PartName="/ppt/slides/slide64.xml" ContentType="application/vnd.openxmlformats-officedocument.presentationml.slide+xml"/>
  <Override PartName="/ppt/slides/slide3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143.xml" ContentType="application/vnd.openxmlformats-officedocument.presentationml.slide+xml"/>
  <Override PartName="/ppt/slides/slide60.xml" ContentType="application/vnd.openxmlformats-officedocument.presentationml.slide+xml"/>
  <Override PartName="/ppt/slides/slide142.xml" ContentType="application/vnd.openxmlformats-officedocument.presentationml.slide+xml"/>
  <Override PartName="/ppt/slides/slide61.xml" ContentType="application/vnd.openxmlformats-officedocument.presentationml.slide+xml"/>
  <Override PartName="/ppt/slides/slide141.xml" ContentType="application/vnd.openxmlformats-officedocument.presentationml.slide+xml"/>
  <Override PartName="/ppt/slides/slide62.xml" ContentType="application/vnd.openxmlformats-officedocument.presentationml.slide+xml"/>
  <Override PartName="/ppt/slides/slide140.xml" ContentType="application/vnd.openxmlformats-officedocument.presentationml.slide+xml"/>
  <Override PartName="/ppt/slides/slide63.xml" ContentType="application/vnd.openxmlformats-officedocument.presentationml.slide+xml"/>
  <Override PartName="/ppt/slides/slide146.xml" ContentType="application/vnd.openxmlformats-officedocument.presentationml.slide+xml"/>
  <Override PartName="/ppt/slides/slide65.xml" ContentType="application/vnd.openxmlformats-officedocument.presentationml.slide+xml"/>
  <Override PartName="/ppt/slides/slide145.xml" ContentType="application/vnd.openxmlformats-officedocument.presentationml.slide+xml"/>
  <Override PartName="/ppt/slides/slide66.xml" ContentType="application/vnd.openxmlformats-officedocument.presentationml.slide+xml"/>
  <Override PartName="/ppt/slides/slide144.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 id="2147483652" r:id="rId4"/>
    <p:sldMasterId id="2147483654" r:id="rId5"/>
    <p:sldMasterId id="2147483656" r:id="rId6"/>
    <p:sldMasterId id="2147483657" r:id="rId7"/>
    <p:sldMasterId id="2147483658" r:id="rId8"/>
    <p:sldMasterId id="2147483659" r:id="rId9"/>
    <p:sldMasterId id="2147483660" r:id="rId10"/>
    <p:sldMasterId id="2147483661" r:id="rId11"/>
    <p:sldMasterId id="2147483662" r:id="rId12"/>
  </p:sldMasterIdLst>
  <p:sldIdLst>
    <p:sldId id="256" r:id="rId13"/>
    <p:sldId id="257" r:id="rId14"/>
    <p:sldId id="258" r:id="rId15"/>
    <p:sldId id="259" r:id="rId16"/>
    <p:sldId id="260" r:id="rId17"/>
    <p:sldId id="261" r:id="rId18"/>
    <p:sldId id="262" r:id="rId19"/>
    <p:sldId id="263" r:id="rId20"/>
    <p:sldId id="264" r:id="rId21"/>
    <p:sldId id="265" r:id="rId22"/>
    <p:sldId id="266" r:id="rId23"/>
    <p:sldId id="267" r:id="rId24"/>
    <p:sldId id="268" r:id="rId25"/>
    <p:sldId id="269" r:id="rId26"/>
    <p:sldId id="270" r:id="rId27"/>
    <p:sldId id="271" r:id="rId28"/>
    <p:sldId id="272" r:id="rId29"/>
    <p:sldId id="273" r:id="rId30"/>
    <p:sldId id="274" r:id="rId31"/>
    <p:sldId id="275" r:id="rId32"/>
    <p:sldId id="276" r:id="rId33"/>
    <p:sldId id="277" r:id="rId34"/>
    <p:sldId id="278" r:id="rId35"/>
    <p:sldId id="279" r:id="rId36"/>
    <p:sldId id="280" r:id="rId37"/>
    <p:sldId id="281" r:id="rId38"/>
    <p:sldId id="282" r:id="rId39"/>
    <p:sldId id="283" r:id="rId40"/>
    <p:sldId id="284" r:id="rId41"/>
    <p:sldId id="285" r:id="rId42"/>
    <p:sldId id="286" r:id="rId43"/>
    <p:sldId id="287" r:id="rId44"/>
    <p:sldId id="288" r:id="rId45"/>
    <p:sldId id="289" r:id="rId46"/>
    <p:sldId id="290" r:id="rId47"/>
    <p:sldId id="291" r:id="rId48"/>
    <p:sldId id="292" r:id="rId49"/>
    <p:sldId id="293" r:id="rId50"/>
    <p:sldId id="294" r:id="rId51"/>
    <p:sldId id="295" r:id="rId52"/>
    <p:sldId id="296" r:id="rId53"/>
    <p:sldId id="297" r:id="rId54"/>
    <p:sldId id="298" r:id="rId55"/>
    <p:sldId id="299" r:id="rId56"/>
    <p:sldId id="300" r:id="rId57"/>
    <p:sldId id="301" r:id="rId58"/>
    <p:sldId id="302" r:id="rId59"/>
    <p:sldId id="303" r:id="rId60"/>
    <p:sldId id="304" r:id="rId61"/>
    <p:sldId id="305" r:id="rId62"/>
    <p:sldId id="306" r:id="rId63"/>
    <p:sldId id="307" r:id="rId64"/>
    <p:sldId id="308" r:id="rId65"/>
    <p:sldId id="309" r:id="rId66"/>
    <p:sldId id="310" r:id="rId67"/>
    <p:sldId id="311" r:id="rId68"/>
    <p:sldId id="312" r:id="rId69"/>
    <p:sldId id="313" r:id="rId70"/>
    <p:sldId id="314" r:id="rId71"/>
    <p:sldId id="315" r:id="rId72"/>
    <p:sldId id="316" r:id="rId73"/>
    <p:sldId id="317" r:id="rId74"/>
    <p:sldId id="318" r:id="rId75"/>
    <p:sldId id="319" r:id="rId76"/>
    <p:sldId id="320" r:id="rId77"/>
    <p:sldId id="321" r:id="rId78"/>
    <p:sldId id="322" r:id="rId79"/>
    <p:sldId id="323" r:id="rId80"/>
    <p:sldId id="324" r:id="rId81"/>
    <p:sldId id="325" r:id="rId82"/>
    <p:sldId id="326" r:id="rId83"/>
    <p:sldId id="327" r:id="rId84"/>
    <p:sldId id="328" r:id="rId85"/>
    <p:sldId id="329" r:id="rId86"/>
    <p:sldId id="330" r:id="rId87"/>
    <p:sldId id="331" r:id="rId88"/>
    <p:sldId id="332" r:id="rId89"/>
    <p:sldId id="333" r:id="rId90"/>
    <p:sldId id="334" r:id="rId91"/>
    <p:sldId id="335" r:id="rId92"/>
    <p:sldId id="336" r:id="rId93"/>
    <p:sldId id="337" r:id="rId94"/>
    <p:sldId id="338" r:id="rId95"/>
    <p:sldId id="339" r:id="rId96"/>
    <p:sldId id="340" r:id="rId97"/>
    <p:sldId id="341" r:id="rId98"/>
    <p:sldId id="342" r:id="rId99"/>
    <p:sldId id="343" r:id="rId100"/>
    <p:sldId id="344" r:id="rId101"/>
    <p:sldId id="345" r:id="rId102"/>
    <p:sldId id="346" r:id="rId103"/>
    <p:sldId id="347" r:id="rId104"/>
    <p:sldId id="348" r:id="rId105"/>
    <p:sldId id="349" r:id="rId106"/>
    <p:sldId id="350" r:id="rId107"/>
    <p:sldId id="351" r:id="rId108"/>
    <p:sldId id="352" r:id="rId109"/>
    <p:sldId id="353" r:id="rId110"/>
    <p:sldId id="354" r:id="rId111"/>
    <p:sldId id="355" r:id="rId112"/>
    <p:sldId id="356" r:id="rId113"/>
    <p:sldId id="357" r:id="rId114"/>
    <p:sldId id="358" r:id="rId115"/>
    <p:sldId id="359" r:id="rId116"/>
    <p:sldId id="360" r:id="rId117"/>
    <p:sldId id="361" r:id="rId118"/>
    <p:sldId id="362" r:id="rId119"/>
    <p:sldId id="363" r:id="rId120"/>
    <p:sldId id="364" r:id="rId121"/>
    <p:sldId id="365" r:id="rId122"/>
    <p:sldId id="366" r:id="rId123"/>
    <p:sldId id="367" r:id="rId124"/>
    <p:sldId id="368" r:id="rId125"/>
    <p:sldId id="369" r:id="rId126"/>
    <p:sldId id="370" r:id="rId127"/>
    <p:sldId id="371" r:id="rId128"/>
    <p:sldId id="372" r:id="rId129"/>
    <p:sldId id="373" r:id="rId130"/>
    <p:sldId id="374" r:id="rId131"/>
    <p:sldId id="375" r:id="rId132"/>
    <p:sldId id="376" r:id="rId133"/>
    <p:sldId id="377" r:id="rId134"/>
    <p:sldId id="378" r:id="rId135"/>
    <p:sldId id="379" r:id="rId136"/>
    <p:sldId id="380" r:id="rId137"/>
    <p:sldId id="381" r:id="rId138"/>
    <p:sldId id="382" r:id="rId139"/>
    <p:sldId id="383" r:id="rId140"/>
    <p:sldId id="384" r:id="rId141"/>
    <p:sldId id="385" r:id="rId142"/>
    <p:sldId id="386" r:id="rId143"/>
    <p:sldId id="387" r:id="rId144"/>
    <p:sldId id="388" r:id="rId145"/>
    <p:sldId id="389" r:id="rId146"/>
    <p:sldId id="390" r:id="rId147"/>
    <p:sldId id="391" r:id="rId148"/>
    <p:sldId id="392" r:id="rId149"/>
    <p:sldId id="393" r:id="rId150"/>
    <p:sldId id="394" r:id="rId151"/>
    <p:sldId id="395" r:id="rId152"/>
    <p:sldId id="396" r:id="rId153"/>
    <p:sldId id="397" r:id="rId154"/>
    <p:sldId id="398" r:id="rId155"/>
    <p:sldId id="399" r:id="rId156"/>
    <p:sldId id="400" r:id="rId157"/>
    <p:sldId id="401" r:id="rId158"/>
    <p:sldId id="402" r:id="rId159"/>
    <p:sldId id="403" r:id="rId160"/>
    <p:sldId id="404" r:id="rId161"/>
    <p:sldId id="405" r:id="rId162"/>
    <p:sldId id="406" r:id="rId163"/>
    <p:sldId id="407" r:id="rId164"/>
    <p:sldId id="408" r:id="rId165"/>
    <p:sldId id="409" r:id="rId166"/>
    <p:sldId id="410" r:id="rId167"/>
    <p:sldId id="411" r:id="rId168"/>
    <p:sldId id="412" r:id="rId169"/>
    <p:sldId id="413" r:id="rId170"/>
    <p:sldId id="414" r:id="rId171"/>
    <p:sldId id="415" r:id="rId172"/>
    <p:sldId id="416" r:id="rId173"/>
    <p:sldId id="417" r:id="rId174"/>
  </p:sldIdLst>
  <p:sldSz cx="12192000" cy="6858000"/>
  <p:notesSz cx="7559675" cy="10691813"/>
</p:presentation>
</file>

<file path=ppt/presProps.xml><?xml version="1.0" encoding="utf-8"?>
<p:presentationPr xmlns:a="http://schemas.openxmlformats.org/drawingml/2006/main" xmlns:p="http://schemas.openxmlformats.org/presentationml/2006/main" xmlns:r="http://schemas.openxmlformats.org/officeDocument/2006/relationships">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Master" Target="slideMasters/slideMaster10.xml"/><Relationship Id="rId12" Type="http://schemas.openxmlformats.org/officeDocument/2006/relationships/slideMaster" Target="slideMasters/slideMaster11.xml"/><Relationship Id="rId13" Type="http://schemas.openxmlformats.org/officeDocument/2006/relationships/slide" Target="slides/slide1.xml"/><Relationship Id="rId14" Type="http://schemas.openxmlformats.org/officeDocument/2006/relationships/slide" Target="slides/slide2.xml"/><Relationship Id="rId15" Type="http://schemas.openxmlformats.org/officeDocument/2006/relationships/slide" Target="slides/slide3.xml"/><Relationship Id="rId16" Type="http://schemas.openxmlformats.org/officeDocument/2006/relationships/slide" Target="slides/slide4.xml"/><Relationship Id="rId17" Type="http://schemas.openxmlformats.org/officeDocument/2006/relationships/slide" Target="slides/slide5.xml"/><Relationship Id="rId18" Type="http://schemas.openxmlformats.org/officeDocument/2006/relationships/slide" Target="slides/slide6.xml"/><Relationship Id="rId19" Type="http://schemas.openxmlformats.org/officeDocument/2006/relationships/slide" Target="slides/slide7.xml"/><Relationship Id="rId20" Type="http://schemas.openxmlformats.org/officeDocument/2006/relationships/slide" Target="slides/slide8.xml"/><Relationship Id="rId21" Type="http://schemas.openxmlformats.org/officeDocument/2006/relationships/slide" Target="slides/slide9.xml"/><Relationship Id="rId22" Type="http://schemas.openxmlformats.org/officeDocument/2006/relationships/slide" Target="slides/slide10.xml"/><Relationship Id="rId23" Type="http://schemas.openxmlformats.org/officeDocument/2006/relationships/slide" Target="slides/slide11.xml"/><Relationship Id="rId24" Type="http://schemas.openxmlformats.org/officeDocument/2006/relationships/slide" Target="slides/slide12.xml"/><Relationship Id="rId25" Type="http://schemas.openxmlformats.org/officeDocument/2006/relationships/slide" Target="slides/slide13.xml"/><Relationship Id="rId26" Type="http://schemas.openxmlformats.org/officeDocument/2006/relationships/slide" Target="slides/slide14.xml"/><Relationship Id="rId27" Type="http://schemas.openxmlformats.org/officeDocument/2006/relationships/slide" Target="slides/slide15.xml"/><Relationship Id="rId28" Type="http://schemas.openxmlformats.org/officeDocument/2006/relationships/slide" Target="slides/slide16.xml"/><Relationship Id="rId29" Type="http://schemas.openxmlformats.org/officeDocument/2006/relationships/slide" Target="slides/slide17.xml"/><Relationship Id="rId30" Type="http://schemas.openxmlformats.org/officeDocument/2006/relationships/slide" Target="slides/slide18.xml"/><Relationship Id="rId31" Type="http://schemas.openxmlformats.org/officeDocument/2006/relationships/slide" Target="slides/slide19.xml"/><Relationship Id="rId32" Type="http://schemas.openxmlformats.org/officeDocument/2006/relationships/slide" Target="slides/slide20.xml"/><Relationship Id="rId33" Type="http://schemas.openxmlformats.org/officeDocument/2006/relationships/slide" Target="slides/slide21.xml"/><Relationship Id="rId34" Type="http://schemas.openxmlformats.org/officeDocument/2006/relationships/slide" Target="slides/slide22.xml"/><Relationship Id="rId35" Type="http://schemas.openxmlformats.org/officeDocument/2006/relationships/slide" Target="slides/slide23.xml"/><Relationship Id="rId36" Type="http://schemas.openxmlformats.org/officeDocument/2006/relationships/slide" Target="slides/slide24.xml"/><Relationship Id="rId37" Type="http://schemas.openxmlformats.org/officeDocument/2006/relationships/slide" Target="slides/slide25.xml"/><Relationship Id="rId38" Type="http://schemas.openxmlformats.org/officeDocument/2006/relationships/slide" Target="slides/slide26.xml"/><Relationship Id="rId39" Type="http://schemas.openxmlformats.org/officeDocument/2006/relationships/slide" Target="slides/slide27.xml"/><Relationship Id="rId40" Type="http://schemas.openxmlformats.org/officeDocument/2006/relationships/slide" Target="slides/slide28.xml"/><Relationship Id="rId41" Type="http://schemas.openxmlformats.org/officeDocument/2006/relationships/slide" Target="slides/slide29.xml"/><Relationship Id="rId42" Type="http://schemas.openxmlformats.org/officeDocument/2006/relationships/slide" Target="slides/slide30.xml"/><Relationship Id="rId43" Type="http://schemas.openxmlformats.org/officeDocument/2006/relationships/slide" Target="slides/slide31.xml"/><Relationship Id="rId44" Type="http://schemas.openxmlformats.org/officeDocument/2006/relationships/slide" Target="slides/slide32.xml"/><Relationship Id="rId45" Type="http://schemas.openxmlformats.org/officeDocument/2006/relationships/slide" Target="slides/slide33.xml"/><Relationship Id="rId46" Type="http://schemas.openxmlformats.org/officeDocument/2006/relationships/slide" Target="slides/slide34.xml"/><Relationship Id="rId47" Type="http://schemas.openxmlformats.org/officeDocument/2006/relationships/slide" Target="slides/slide35.xml"/><Relationship Id="rId48" Type="http://schemas.openxmlformats.org/officeDocument/2006/relationships/slide" Target="slides/slide36.xml"/><Relationship Id="rId49" Type="http://schemas.openxmlformats.org/officeDocument/2006/relationships/slide" Target="slides/slide37.xml"/><Relationship Id="rId50" Type="http://schemas.openxmlformats.org/officeDocument/2006/relationships/slide" Target="slides/slide38.xml"/><Relationship Id="rId51" Type="http://schemas.openxmlformats.org/officeDocument/2006/relationships/slide" Target="slides/slide39.xml"/><Relationship Id="rId52" Type="http://schemas.openxmlformats.org/officeDocument/2006/relationships/slide" Target="slides/slide40.xml"/><Relationship Id="rId53" Type="http://schemas.openxmlformats.org/officeDocument/2006/relationships/slide" Target="slides/slide41.xml"/><Relationship Id="rId54" Type="http://schemas.openxmlformats.org/officeDocument/2006/relationships/slide" Target="slides/slide42.xml"/><Relationship Id="rId55" Type="http://schemas.openxmlformats.org/officeDocument/2006/relationships/slide" Target="slides/slide43.xml"/><Relationship Id="rId56" Type="http://schemas.openxmlformats.org/officeDocument/2006/relationships/slide" Target="slides/slide44.xml"/><Relationship Id="rId57" Type="http://schemas.openxmlformats.org/officeDocument/2006/relationships/slide" Target="slides/slide45.xml"/><Relationship Id="rId58" Type="http://schemas.openxmlformats.org/officeDocument/2006/relationships/slide" Target="slides/slide46.xml"/><Relationship Id="rId59" Type="http://schemas.openxmlformats.org/officeDocument/2006/relationships/slide" Target="slides/slide47.xml"/><Relationship Id="rId60" Type="http://schemas.openxmlformats.org/officeDocument/2006/relationships/slide" Target="slides/slide48.xml"/><Relationship Id="rId61" Type="http://schemas.openxmlformats.org/officeDocument/2006/relationships/slide" Target="slides/slide49.xml"/><Relationship Id="rId62" Type="http://schemas.openxmlformats.org/officeDocument/2006/relationships/slide" Target="slides/slide50.xml"/><Relationship Id="rId63" Type="http://schemas.openxmlformats.org/officeDocument/2006/relationships/slide" Target="slides/slide51.xml"/><Relationship Id="rId64" Type="http://schemas.openxmlformats.org/officeDocument/2006/relationships/slide" Target="slides/slide52.xml"/><Relationship Id="rId65" Type="http://schemas.openxmlformats.org/officeDocument/2006/relationships/slide" Target="slides/slide53.xml"/><Relationship Id="rId66" Type="http://schemas.openxmlformats.org/officeDocument/2006/relationships/slide" Target="slides/slide54.xml"/><Relationship Id="rId67" Type="http://schemas.openxmlformats.org/officeDocument/2006/relationships/slide" Target="slides/slide55.xml"/><Relationship Id="rId68" Type="http://schemas.openxmlformats.org/officeDocument/2006/relationships/slide" Target="slides/slide56.xml"/><Relationship Id="rId69" Type="http://schemas.openxmlformats.org/officeDocument/2006/relationships/slide" Target="slides/slide57.xml"/><Relationship Id="rId70" Type="http://schemas.openxmlformats.org/officeDocument/2006/relationships/slide" Target="slides/slide58.xml"/><Relationship Id="rId71" Type="http://schemas.openxmlformats.org/officeDocument/2006/relationships/slide" Target="slides/slide59.xml"/><Relationship Id="rId72" Type="http://schemas.openxmlformats.org/officeDocument/2006/relationships/slide" Target="slides/slide60.xml"/><Relationship Id="rId73" Type="http://schemas.openxmlformats.org/officeDocument/2006/relationships/slide" Target="slides/slide61.xml"/><Relationship Id="rId74" Type="http://schemas.openxmlformats.org/officeDocument/2006/relationships/slide" Target="slides/slide62.xml"/><Relationship Id="rId75" Type="http://schemas.openxmlformats.org/officeDocument/2006/relationships/slide" Target="slides/slide63.xml"/><Relationship Id="rId76" Type="http://schemas.openxmlformats.org/officeDocument/2006/relationships/slide" Target="slides/slide64.xml"/><Relationship Id="rId77" Type="http://schemas.openxmlformats.org/officeDocument/2006/relationships/slide" Target="slides/slide65.xml"/><Relationship Id="rId78" Type="http://schemas.openxmlformats.org/officeDocument/2006/relationships/slide" Target="slides/slide66.xml"/><Relationship Id="rId79" Type="http://schemas.openxmlformats.org/officeDocument/2006/relationships/slide" Target="slides/slide67.xml"/><Relationship Id="rId80" Type="http://schemas.openxmlformats.org/officeDocument/2006/relationships/slide" Target="slides/slide68.xml"/><Relationship Id="rId81" Type="http://schemas.openxmlformats.org/officeDocument/2006/relationships/slide" Target="slides/slide69.xml"/><Relationship Id="rId82" Type="http://schemas.openxmlformats.org/officeDocument/2006/relationships/slide" Target="slides/slide70.xml"/><Relationship Id="rId83" Type="http://schemas.openxmlformats.org/officeDocument/2006/relationships/slide" Target="slides/slide71.xml"/><Relationship Id="rId84" Type="http://schemas.openxmlformats.org/officeDocument/2006/relationships/slide" Target="slides/slide72.xml"/><Relationship Id="rId85" Type="http://schemas.openxmlformats.org/officeDocument/2006/relationships/slide" Target="slides/slide73.xml"/><Relationship Id="rId86" Type="http://schemas.openxmlformats.org/officeDocument/2006/relationships/slide" Target="slides/slide74.xml"/><Relationship Id="rId87" Type="http://schemas.openxmlformats.org/officeDocument/2006/relationships/slide" Target="slides/slide75.xml"/><Relationship Id="rId88" Type="http://schemas.openxmlformats.org/officeDocument/2006/relationships/slide" Target="slides/slide76.xml"/><Relationship Id="rId89" Type="http://schemas.openxmlformats.org/officeDocument/2006/relationships/slide" Target="slides/slide77.xml"/><Relationship Id="rId90" Type="http://schemas.openxmlformats.org/officeDocument/2006/relationships/slide" Target="slides/slide78.xml"/><Relationship Id="rId91" Type="http://schemas.openxmlformats.org/officeDocument/2006/relationships/slide" Target="slides/slide79.xml"/><Relationship Id="rId92" Type="http://schemas.openxmlformats.org/officeDocument/2006/relationships/slide" Target="slides/slide80.xml"/><Relationship Id="rId93" Type="http://schemas.openxmlformats.org/officeDocument/2006/relationships/slide" Target="slides/slide81.xml"/><Relationship Id="rId94" Type="http://schemas.openxmlformats.org/officeDocument/2006/relationships/slide" Target="slides/slide82.xml"/><Relationship Id="rId95" Type="http://schemas.openxmlformats.org/officeDocument/2006/relationships/slide" Target="slides/slide83.xml"/><Relationship Id="rId96" Type="http://schemas.openxmlformats.org/officeDocument/2006/relationships/slide" Target="slides/slide84.xml"/><Relationship Id="rId97" Type="http://schemas.openxmlformats.org/officeDocument/2006/relationships/slide" Target="slides/slide85.xml"/><Relationship Id="rId98" Type="http://schemas.openxmlformats.org/officeDocument/2006/relationships/slide" Target="slides/slide86.xml"/><Relationship Id="rId99" Type="http://schemas.openxmlformats.org/officeDocument/2006/relationships/slide" Target="slides/slide87.xml"/><Relationship Id="rId100" Type="http://schemas.openxmlformats.org/officeDocument/2006/relationships/slide" Target="slides/slide88.xml"/><Relationship Id="rId101" Type="http://schemas.openxmlformats.org/officeDocument/2006/relationships/slide" Target="slides/slide89.xml"/><Relationship Id="rId102" Type="http://schemas.openxmlformats.org/officeDocument/2006/relationships/slide" Target="slides/slide90.xml"/><Relationship Id="rId103" Type="http://schemas.openxmlformats.org/officeDocument/2006/relationships/slide" Target="slides/slide91.xml"/><Relationship Id="rId104" Type="http://schemas.openxmlformats.org/officeDocument/2006/relationships/slide" Target="slides/slide92.xml"/><Relationship Id="rId105" Type="http://schemas.openxmlformats.org/officeDocument/2006/relationships/slide" Target="slides/slide93.xml"/><Relationship Id="rId106" Type="http://schemas.openxmlformats.org/officeDocument/2006/relationships/slide" Target="slides/slide94.xml"/><Relationship Id="rId107" Type="http://schemas.openxmlformats.org/officeDocument/2006/relationships/slide" Target="slides/slide95.xml"/><Relationship Id="rId108" Type="http://schemas.openxmlformats.org/officeDocument/2006/relationships/slide" Target="slides/slide96.xml"/><Relationship Id="rId109" Type="http://schemas.openxmlformats.org/officeDocument/2006/relationships/slide" Target="slides/slide97.xml"/><Relationship Id="rId110" Type="http://schemas.openxmlformats.org/officeDocument/2006/relationships/slide" Target="slides/slide98.xml"/><Relationship Id="rId111" Type="http://schemas.openxmlformats.org/officeDocument/2006/relationships/slide" Target="slides/slide99.xml"/><Relationship Id="rId112" Type="http://schemas.openxmlformats.org/officeDocument/2006/relationships/slide" Target="slides/slide100.xml"/><Relationship Id="rId113" Type="http://schemas.openxmlformats.org/officeDocument/2006/relationships/slide" Target="slides/slide101.xml"/><Relationship Id="rId114" Type="http://schemas.openxmlformats.org/officeDocument/2006/relationships/slide" Target="slides/slide102.xml"/><Relationship Id="rId115" Type="http://schemas.openxmlformats.org/officeDocument/2006/relationships/slide" Target="slides/slide103.xml"/><Relationship Id="rId116" Type="http://schemas.openxmlformats.org/officeDocument/2006/relationships/slide" Target="slides/slide104.xml"/><Relationship Id="rId117" Type="http://schemas.openxmlformats.org/officeDocument/2006/relationships/slide" Target="slides/slide105.xml"/><Relationship Id="rId118" Type="http://schemas.openxmlformats.org/officeDocument/2006/relationships/slide" Target="slides/slide106.xml"/><Relationship Id="rId119" Type="http://schemas.openxmlformats.org/officeDocument/2006/relationships/slide" Target="slides/slide107.xml"/><Relationship Id="rId120" Type="http://schemas.openxmlformats.org/officeDocument/2006/relationships/slide" Target="slides/slide108.xml"/><Relationship Id="rId121" Type="http://schemas.openxmlformats.org/officeDocument/2006/relationships/slide" Target="slides/slide109.xml"/><Relationship Id="rId122" Type="http://schemas.openxmlformats.org/officeDocument/2006/relationships/slide" Target="slides/slide110.xml"/><Relationship Id="rId123" Type="http://schemas.openxmlformats.org/officeDocument/2006/relationships/slide" Target="slides/slide111.xml"/><Relationship Id="rId124" Type="http://schemas.openxmlformats.org/officeDocument/2006/relationships/slide" Target="slides/slide112.xml"/><Relationship Id="rId125" Type="http://schemas.openxmlformats.org/officeDocument/2006/relationships/slide" Target="slides/slide113.xml"/><Relationship Id="rId126" Type="http://schemas.openxmlformats.org/officeDocument/2006/relationships/slide" Target="slides/slide114.xml"/><Relationship Id="rId127" Type="http://schemas.openxmlformats.org/officeDocument/2006/relationships/slide" Target="slides/slide115.xml"/><Relationship Id="rId128" Type="http://schemas.openxmlformats.org/officeDocument/2006/relationships/slide" Target="slides/slide116.xml"/><Relationship Id="rId129" Type="http://schemas.openxmlformats.org/officeDocument/2006/relationships/slide" Target="slides/slide117.xml"/><Relationship Id="rId130" Type="http://schemas.openxmlformats.org/officeDocument/2006/relationships/slide" Target="slides/slide118.xml"/><Relationship Id="rId131" Type="http://schemas.openxmlformats.org/officeDocument/2006/relationships/slide" Target="slides/slide119.xml"/><Relationship Id="rId132" Type="http://schemas.openxmlformats.org/officeDocument/2006/relationships/slide" Target="slides/slide120.xml"/><Relationship Id="rId133" Type="http://schemas.openxmlformats.org/officeDocument/2006/relationships/slide" Target="slides/slide121.xml"/><Relationship Id="rId134" Type="http://schemas.openxmlformats.org/officeDocument/2006/relationships/slide" Target="slides/slide122.xml"/><Relationship Id="rId135" Type="http://schemas.openxmlformats.org/officeDocument/2006/relationships/slide" Target="slides/slide123.xml"/><Relationship Id="rId136" Type="http://schemas.openxmlformats.org/officeDocument/2006/relationships/slide" Target="slides/slide124.xml"/><Relationship Id="rId137" Type="http://schemas.openxmlformats.org/officeDocument/2006/relationships/slide" Target="slides/slide125.xml"/><Relationship Id="rId138" Type="http://schemas.openxmlformats.org/officeDocument/2006/relationships/slide" Target="slides/slide126.xml"/><Relationship Id="rId139" Type="http://schemas.openxmlformats.org/officeDocument/2006/relationships/slide" Target="slides/slide127.xml"/><Relationship Id="rId140" Type="http://schemas.openxmlformats.org/officeDocument/2006/relationships/slide" Target="slides/slide128.xml"/><Relationship Id="rId141" Type="http://schemas.openxmlformats.org/officeDocument/2006/relationships/slide" Target="slides/slide129.xml"/><Relationship Id="rId142" Type="http://schemas.openxmlformats.org/officeDocument/2006/relationships/slide" Target="slides/slide130.xml"/><Relationship Id="rId143" Type="http://schemas.openxmlformats.org/officeDocument/2006/relationships/slide" Target="slides/slide131.xml"/><Relationship Id="rId144" Type="http://schemas.openxmlformats.org/officeDocument/2006/relationships/slide" Target="slides/slide132.xml"/><Relationship Id="rId145" Type="http://schemas.openxmlformats.org/officeDocument/2006/relationships/slide" Target="slides/slide133.xml"/><Relationship Id="rId146" Type="http://schemas.openxmlformats.org/officeDocument/2006/relationships/slide" Target="slides/slide134.xml"/><Relationship Id="rId147" Type="http://schemas.openxmlformats.org/officeDocument/2006/relationships/slide" Target="slides/slide135.xml"/><Relationship Id="rId148" Type="http://schemas.openxmlformats.org/officeDocument/2006/relationships/slide" Target="slides/slide136.xml"/><Relationship Id="rId149" Type="http://schemas.openxmlformats.org/officeDocument/2006/relationships/slide" Target="slides/slide137.xml"/><Relationship Id="rId150" Type="http://schemas.openxmlformats.org/officeDocument/2006/relationships/slide" Target="slides/slide138.xml"/><Relationship Id="rId151" Type="http://schemas.openxmlformats.org/officeDocument/2006/relationships/slide" Target="slides/slide139.xml"/><Relationship Id="rId152" Type="http://schemas.openxmlformats.org/officeDocument/2006/relationships/slide" Target="slides/slide140.xml"/><Relationship Id="rId153" Type="http://schemas.openxmlformats.org/officeDocument/2006/relationships/slide" Target="slides/slide141.xml"/><Relationship Id="rId154" Type="http://schemas.openxmlformats.org/officeDocument/2006/relationships/slide" Target="slides/slide142.xml"/><Relationship Id="rId155" Type="http://schemas.openxmlformats.org/officeDocument/2006/relationships/slide" Target="slides/slide143.xml"/><Relationship Id="rId156" Type="http://schemas.openxmlformats.org/officeDocument/2006/relationships/slide" Target="slides/slide144.xml"/><Relationship Id="rId157" Type="http://schemas.openxmlformats.org/officeDocument/2006/relationships/slide" Target="slides/slide145.xml"/><Relationship Id="rId158" Type="http://schemas.openxmlformats.org/officeDocument/2006/relationships/slide" Target="slides/slide146.xml"/><Relationship Id="rId159" Type="http://schemas.openxmlformats.org/officeDocument/2006/relationships/slide" Target="slides/slide147.xml"/><Relationship Id="rId160" Type="http://schemas.openxmlformats.org/officeDocument/2006/relationships/slide" Target="slides/slide148.xml"/><Relationship Id="rId161" Type="http://schemas.openxmlformats.org/officeDocument/2006/relationships/slide" Target="slides/slide149.xml"/><Relationship Id="rId162" Type="http://schemas.openxmlformats.org/officeDocument/2006/relationships/slide" Target="slides/slide150.xml"/><Relationship Id="rId163" Type="http://schemas.openxmlformats.org/officeDocument/2006/relationships/slide" Target="slides/slide151.xml"/><Relationship Id="rId164" Type="http://schemas.openxmlformats.org/officeDocument/2006/relationships/slide" Target="slides/slide152.xml"/><Relationship Id="rId165" Type="http://schemas.openxmlformats.org/officeDocument/2006/relationships/slide" Target="slides/slide153.xml"/><Relationship Id="rId166" Type="http://schemas.openxmlformats.org/officeDocument/2006/relationships/slide" Target="slides/slide154.xml"/><Relationship Id="rId167" Type="http://schemas.openxmlformats.org/officeDocument/2006/relationships/slide" Target="slides/slide155.xml"/><Relationship Id="rId168" Type="http://schemas.openxmlformats.org/officeDocument/2006/relationships/slide" Target="slides/slide156.xml"/><Relationship Id="rId169" Type="http://schemas.openxmlformats.org/officeDocument/2006/relationships/slide" Target="slides/slide157.xml"/><Relationship Id="rId170" Type="http://schemas.openxmlformats.org/officeDocument/2006/relationships/slide" Target="slides/slide158.xml"/><Relationship Id="rId171" Type="http://schemas.openxmlformats.org/officeDocument/2006/relationships/slide" Target="slides/slide159.xml"/><Relationship Id="rId172" Type="http://schemas.openxmlformats.org/officeDocument/2006/relationships/slide" Target="slides/slide160.xml"/><Relationship Id="rId173" Type="http://schemas.openxmlformats.org/officeDocument/2006/relationships/slide" Target="slides/slide161.xml"/><Relationship Id="rId174" Type="http://schemas.openxmlformats.org/officeDocument/2006/relationships/slide" Target="slides/slide162.xml"/><Relationship Id="rId175"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4.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iapositive de titre">
    <p:spTree>
      <p:nvGrpSpPr>
        <p:cNvPr id="1" name=""/>
        <p:cNvGrpSpPr/>
        <p:nvPr/>
      </p:nvGrpSpPr>
      <p:grpSpPr>
        <a:xfrm>
          <a:off x="0" y="0"/>
          <a:ext cx="0" cy="0"/>
          <a:chOff x="0" y="0"/>
          <a:chExt cx="0" cy="0"/>
        </a:xfrm>
      </p:grpSpPr>
      <p:sp>
        <p:nvSpPr>
          <p:cNvPr id="6" name="PlaceHolder 1"/>
          <p:cNvSpPr>
            <a:spLocks noGrp="1"/>
          </p:cNvSpPr>
          <p:nvPr>
            <p:ph type="title"/>
          </p:nvPr>
        </p:nvSpPr>
        <p:spPr>
          <a:xfrm>
            <a:off x="838080" y="365040"/>
            <a:ext cx="10515240" cy="1325160"/>
          </a:xfrm>
          <a:prstGeom prst="rect">
            <a:avLst/>
          </a:prstGeom>
          <a:noFill/>
          <a:ln w="0">
            <a:noFill/>
          </a:ln>
        </p:spPr>
        <p:txBody>
          <a:bodyPr lIns="0" tIns="0" rIns="0" bIns="0" anchor="ctr">
            <a:spAutoFit/>
          </a:bodyPr>
          <a:p>
            <a:pPr indent="0" algn="l" defTabSz="914400">
              <a:lnSpc>
                <a:spcPct val="90000"/>
              </a:lnSpc>
              <a:buNone/>
            </a:pPr>
            <a:endParaRPr lang="en-US" sz="4400" b="0" u="none" strike="noStrike">
              <a:solidFill>
                <a:schemeClr val="dk1"/>
              </a:solidFill>
              <a:effectLst/>
              <a:uFillTx/>
              <a:latin typeface="Calibri Light"/>
            </a:endParaRPr>
          </a:p>
        </p:txBody>
      </p:sp>
      <p:sp>
        <p:nvSpPr>
          <p:cNvPr id="7" name="PlaceHolder 2"/>
          <p:cNvSpPr>
            <a:spLocks noGrp="1"/>
          </p:cNvSpPr>
          <p:nvPr>
            <p:ph/>
          </p:nvPr>
        </p:nvSpPr>
        <p:spPr>
          <a:xfrm>
            <a:off x="838080" y="1825560"/>
            <a:ext cx="10515240" cy="4350960"/>
          </a:xfrm>
          <a:prstGeom prst="rect">
            <a:avLst/>
          </a:prstGeom>
          <a:noFill/>
          <a:ln w="0">
            <a:noFill/>
          </a:ln>
        </p:spPr>
        <p:txBody>
          <a:bodyPr lIns="0" tIns="0" rIns="0" bIns="0" anchor="t">
            <a:normAutofit/>
          </a:bodyPr>
          <a:p>
            <a:pPr indent="0" algn="l" defTabSz="914400">
              <a:lnSpc>
                <a:spcPct val="90000"/>
              </a:lnSpc>
              <a:spcBef>
                <a:spcPts val="1001"/>
              </a:spcBef>
              <a:buNone/>
            </a:pPr>
            <a:endParaRPr lang="en-US" sz="2800" b="0" u="none" strike="noStrike">
              <a:solidFill>
                <a:schemeClr val="dk1"/>
              </a:solidFill>
              <a:effectLst/>
              <a:uFillTx/>
              <a:latin typeface="Calibri"/>
            </a:endParaRPr>
          </a:p>
        </p:txBody>
      </p:sp>
      <p:sp>
        <p:nvSpPr>
          <p:cNvPr id="4" name="PlaceHolder 3"/>
          <p:cNvSpPr>
            <a:spLocks noGrp="1"/>
          </p:cNvSpPr>
          <p:nvPr>
            <p:ph type="ftr" idx="2"/>
          </p:nvPr>
        </p:nvSpPr>
        <p:spPr/>
        <p:txBody>
          <a:bodyPr/>
          <a:p>
            <a:r>
              <a:t>Footer</a:t>
            </a:r>
          </a:p>
        </p:txBody>
      </p:sp>
      <p:sp>
        <p:nvSpPr>
          <p:cNvPr id="5" name="PlaceHolder 4"/>
          <p:cNvSpPr>
            <a:spLocks noGrp="1"/>
          </p:cNvSpPr>
          <p:nvPr>
            <p:ph type="sldNum" idx="3"/>
          </p:nvPr>
        </p:nvSpPr>
        <p:spPr/>
        <p:txBody>
          <a:bodyPr/>
          <a:p>
            <a:fld id="{A1448A0B-D9F2-41AF-A1CD-D1966A175A76}" type="slidenum">
              <a:t>&lt;#&gt;</a:t>
            </a:fld>
          </a:p>
        </p:txBody>
      </p:sp>
      <p:sp>
        <p:nvSpPr>
          <p:cNvPr id="6" name="PlaceHolder 5"/>
          <p:cNvSpPr>
            <a:spLocks noGrp="1"/>
          </p:cNvSpPr>
          <p:nvPr>
            <p:ph type="dt" idx="1"/>
          </p:nvPr>
        </p:nvSpPr>
        <p:spPr/>
        <p:txBody>
          <a:bodyPr/>
          <a:p>
            <a:r>
              <a:rPr lang="fr-FR"/>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re et texte vertical">
    <p:spTree>
      <p:nvGrpSpPr>
        <p:cNvPr id="1" name=""/>
        <p:cNvGrpSpPr/>
        <p:nvPr/>
      </p:nvGrpSpPr>
      <p:grpSpPr>
        <a:xfrm>
          <a:off x="0" y="0"/>
          <a:ext cx="0" cy="0"/>
          <a:chOff x="0" y="0"/>
          <a:chExt cx="0" cy="0"/>
        </a:xfrm>
      </p:grpSpPr>
      <p:sp>
        <p:nvSpPr>
          <p:cNvPr id="13" name="PlaceHolder 1"/>
          <p:cNvSpPr>
            <a:spLocks noGrp="1"/>
          </p:cNvSpPr>
          <p:nvPr>
            <p:ph type="title"/>
          </p:nvPr>
        </p:nvSpPr>
        <p:spPr>
          <a:xfrm>
            <a:off x="838080" y="365040"/>
            <a:ext cx="10515240" cy="1325160"/>
          </a:xfrm>
          <a:prstGeom prst="rect">
            <a:avLst/>
          </a:prstGeom>
          <a:noFill/>
          <a:ln w="0">
            <a:noFill/>
          </a:ln>
        </p:spPr>
        <p:txBody>
          <a:bodyPr lIns="0" tIns="0" rIns="0" bIns="0" anchor="ctr">
            <a:spAutoFit/>
          </a:bodyPr>
          <a:p>
            <a:pPr indent="0" algn="l" defTabSz="914400">
              <a:lnSpc>
                <a:spcPct val="90000"/>
              </a:lnSpc>
              <a:buNone/>
            </a:pPr>
            <a:endParaRPr lang="en-US" sz="4400" b="0" u="none" strike="noStrike">
              <a:solidFill>
                <a:schemeClr val="dk1"/>
              </a:solidFill>
              <a:effectLst/>
              <a:uFillTx/>
              <a:latin typeface="Calibri Light"/>
            </a:endParaRPr>
          </a:p>
        </p:txBody>
      </p:sp>
      <p:sp>
        <p:nvSpPr>
          <p:cNvPr id="14" name="PlaceHolder 2"/>
          <p:cNvSpPr>
            <a:spLocks noGrp="1"/>
          </p:cNvSpPr>
          <p:nvPr>
            <p:ph/>
          </p:nvPr>
        </p:nvSpPr>
        <p:spPr>
          <a:xfrm>
            <a:off x="838080" y="1825560"/>
            <a:ext cx="10515240" cy="4350960"/>
          </a:xfrm>
          <a:prstGeom prst="rect">
            <a:avLst/>
          </a:prstGeom>
          <a:noFill/>
          <a:ln w="0">
            <a:noFill/>
          </a:ln>
        </p:spPr>
        <p:txBody>
          <a:bodyPr lIns="0" tIns="0" rIns="0" bIns="0" anchor="t">
            <a:normAutofit/>
          </a:bodyPr>
          <a:p>
            <a:pPr indent="0" algn="l" defTabSz="914400">
              <a:lnSpc>
                <a:spcPct val="90000"/>
              </a:lnSpc>
              <a:spcBef>
                <a:spcPts val="1001"/>
              </a:spcBef>
              <a:buNone/>
            </a:pPr>
            <a:endParaRPr lang="en-US" sz="2800" b="0" u="none" strike="noStrike">
              <a:solidFill>
                <a:schemeClr val="dk1"/>
              </a:solidFill>
              <a:effectLst/>
              <a:uFillTx/>
              <a:latin typeface="Calibri"/>
            </a:endParaRPr>
          </a:p>
        </p:txBody>
      </p:sp>
      <p:sp>
        <p:nvSpPr>
          <p:cNvPr id="4" name="PlaceHolder 3"/>
          <p:cNvSpPr>
            <a:spLocks noGrp="1"/>
          </p:cNvSpPr>
          <p:nvPr>
            <p:ph type="ftr" idx="5"/>
          </p:nvPr>
        </p:nvSpPr>
        <p:spPr/>
        <p:txBody>
          <a:bodyPr/>
          <a:p>
            <a:r>
              <a:t>Footer</a:t>
            </a:r>
          </a:p>
        </p:txBody>
      </p:sp>
      <p:sp>
        <p:nvSpPr>
          <p:cNvPr id="5" name="PlaceHolder 4"/>
          <p:cNvSpPr>
            <a:spLocks noGrp="1"/>
          </p:cNvSpPr>
          <p:nvPr>
            <p:ph type="sldNum" idx="6"/>
          </p:nvPr>
        </p:nvSpPr>
        <p:spPr/>
        <p:txBody>
          <a:bodyPr/>
          <a:p>
            <a:fld id="{2C91B93C-D166-4B96-98B2-C42E2D24882C}" type="slidenum">
              <a:t>&lt;#&gt;</a:t>
            </a:fld>
          </a:p>
        </p:txBody>
      </p:sp>
      <p:sp>
        <p:nvSpPr>
          <p:cNvPr id="6" name="PlaceHolder 5"/>
          <p:cNvSpPr>
            <a:spLocks noGrp="1"/>
          </p:cNvSpPr>
          <p:nvPr>
            <p:ph type="dt" idx="4"/>
          </p:nvPr>
        </p:nvSpPr>
        <p:spPr/>
        <p:txBody>
          <a:bodyPr/>
          <a:p>
            <a:r>
              <a:rPr lang="fr-FR"/>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re vertical et texte">
    <p:spTree>
      <p:nvGrpSpPr>
        <p:cNvPr id="1" name=""/>
        <p:cNvGrpSpPr/>
        <p:nvPr/>
      </p:nvGrpSpPr>
      <p:grpSpPr>
        <a:xfrm>
          <a:off x="0" y="0"/>
          <a:ext cx="0" cy="0"/>
          <a:chOff x="0" y="0"/>
          <a:chExt cx="0" cy="0"/>
        </a:xfrm>
      </p:grpSpPr>
      <p:sp>
        <p:nvSpPr>
          <p:cNvPr id="20" name="PlaceHolder 1"/>
          <p:cNvSpPr>
            <a:spLocks noGrp="1"/>
          </p:cNvSpPr>
          <p:nvPr>
            <p:ph type="title"/>
          </p:nvPr>
        </p:nvSpPr>
        <p:spPr>
          <a:xfrm>
            <a:off x="838080" y="365040"/>
            <a:ext cx="10515240" cy="1325160"/>
          </a:xfrm>
          <a:prstGeom prst="rect">
            <a:avLst/>
          </a:prstGeom>
          <a:noFill/>
          <a:ln w="0">
            <a:noFill/>
          </a:ln>
        </p:spPr>
        <p:txBody>
          <a:bodyPr lIns="0" tIns="0" rIns="0" bIns="0" anchor="ctr">
            <a:spAutoFit/>
          </a:bodyPr>
          <a:p>
            <a:pPr indent="0" algn="l" defTabSz="914400">
              <a:lnSpc>
                <a:spcPct val="90000"/>
              </a:lnSpc>
              <a:buNone/>
            </a:pPr>
            <a:endParaRPr lang="en-US" sz="4400" b="0" u="none" strike="noStrike">
              <a:solidFill>
                <a:schemeClr val="dk1"/>
              </a:solidFill>
              <a:effectLst/>
              <a:uFillTx/>
              <a:latin typeface="Calibri Light"/>
            </a:endParaRPr>
          </a:p>
        </p:txBody>
      </p:sp>
      <p:sp>
        <p:nvSpPr>
          <p:cNvPr id="21" name="PlaceHolder 2"/>
          <p:cNvSpPr>
            <a:spLocks noGrp="1"/>
          </p:cNvSpPr>
          <p:nvPr>
            <p:ph/>
          </p:nvPr>
        </p:nvSpPr>
        <p:spPr>
          <a:xfrm>
            <a:off x="838080" y="1825560"/>
            <a:ext cx="10515240" cy="4350960"/>
          </a:xfrm>
          <a:prstGeom prst="rect">
            <a:avLst/>
          </a:prstGeom>
          <a:noFill/>
          <a:ln w="0">
            <a:noFill/>
          </a:ln>
        </p:spPr>
        <p:txBody>
          <a:bodyPr lIns="0" tIns="0" rIns="0" bIns="0" anchor="t">
            <a:normAutofit/>
          </a:bodyPr>
          <a:p>
            <a:pPr indent="0" algn="l" defTabSz="914400">
              <a:lnSpc>
                <a:spcPct val="90000"/>
              </a:lnSpc>
              <a:spcBef>
                <a:spcPts val="1001"/>
              </a:spcBef>
              <a:buNone/>
            </a:pPr>
            <a:endParaRPr lang="en-US" sz="2800" b="0" u="none" strike="noStrike">
              <a:solidFill>
                <a:schemeClr val="dk1"/>
              </a:solidFill>
              <a:effectLst/>
              <a:uFillTx/>
              <a:latin typeface="Calibri"/>
            </a:endParaRPr>
          </a:p>
        </p:txBody>
      </p:sp>
      <p:sp>
        <p:nvSpPr>
          <p:cNvPr id="4" name="PlaceHolder 3"/>
          <p:cNvSpPr>
            <a:spLocks noGrp="1"/>
          </p:cNvSpPr>
          <p:nvPr>
            <p:ph type="ftr" idx="8"/>
          </p:nvPr>
        </p:nvSpPr>
        <p:spPr/>
        <p:txBody>
          <a:bodyPr/>
          <a:p>
            <a:r>
              <a:t>Footer</a:t>
            </a:r>
          </a:p>
        </p:txBody>
      </p:sp>
      <p:sp>
        <p:nvSpPr>
          <p:cNvPr id="5" name="PlaceHolder 4"/>
          <p:cNvSpPr>
            <a:spLocks noGrp="1"/>
          </p:cNvSpPr>
          <p:nvPr>
            <p:ph type="sldNum" idx="9"/>
          </p:nvPr>
        </p:nvSpPr>
        <p:spPr/>
        <p:txBody>
          <a:bodyPr/>
          <a:p>
            <a:fld id="{2FAABED1-23C3-4B35-9800-279013FD2E5B}" type="slidenum">
              <a:t>&lt;#&gt;</a:t>
            </a:fld>
          </a:p>
        </p:txBody>
      </p:sp>
      <p:sp>
        <p:nvSpPr>
          <p:cNvPr id="6" name="PlaceHolder 5"/>
          <p:cNvSpPr>
            <a:spLocks noGrp="1"/>
          </p:cNvSpPr>
          <p:nvPr>
            <p:ph type="dt" idx="7"/>
          </p:nvPr>
        </p:nvSpPr>
        <p:spPr/>
        <p:txBody>
          <a:bodyPr/>
          <a:p>
            <a:r>
              <a:rPr lang="fr-FR"/>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re et contenu">
    <p:spTree>
      <p:nvGrpSpPr>
        <p:cNvPr id="1" name=""/>
        <p:cNvGrpSpPr/>
        <p:nvPr/>
      </p:nvGrpSpPr>
      <p:grpSpPr>
        <a:xfrm>
          <a:off x="0" y="0"/>
          <a:ext cx="0" cy="0"/>
          <a:chOff x="0" y="0"/>
          <a:chExt cx="0" cy="0"/>
        </a:xfrm>
      </p:grpSpPr>
      <p:sp>
        <p:nvSpPr>
          <p:cNvPr id="27" name="PlaceHolder 1"/>
          <p:cNvSpPr>
            <a:spLocks noGrp="1"/>
          </p:cNvSpPr>
          <p:nvPr>
            <p:ph type="title"/>
          </p:nvPr>
        </p:nvSpPr>
        <p:spPr>
          <a:xfrm>
            <a:off x="838080" y="365040"/>
            <a:ext cx="10515240" cy="1325160"/>
          </a:xfrm>
          <a:prstGeom prst="rect">
            <a:avLst/>
          </a:prstGeom>
          <a:noFill/>
          <a:ln w="0">
            <a:noFill/>
          </a:ln>
        </p:spPr>
        <p:txBody>
          <a:bodyPr lIns="0" tIns="0" rIns="0" bIns="0" anchor="ctr">
            <a:spAutoFit/>
          </a:bodyPr>
          <a:p>
            <a:pPr indent="0" algn="l" defTabSz="914400">
              <a:lnSpc>
                <a:spcPct val="90000"/>
              </a:lnSpc>
              <a:buNone/>
            </a:pPr>
            <a:endParaRPr lang="en-US" sz="4400" b="0" u="none" strike="noStrike">
              <a:solidFill>
                <a:schemeClr val="dk1"/>
              </a:solidFill>
              <a:effectLst/>
              <a:uFillTx/>
              <a:latin typeface="Calibri Light"/>
            </a:endParaRPr>
          </a:p>
        </p:txBody>
      </p:sp>
      <p:sp>
        <p:nvSpPr>
          <p:cNvPr id="28" name="PlaceHolder 2"/>
          <p:cNvSpPr>
            <a:spLocks noGrp="1"/>
          </p:cNvSpPr>
          <p:nvPr>
            <p:ph/>
          </p:nvPr>
        </p:nvSpPr>
        <p:spPr>
          <a:xfrm>
            <a:off x="838080" y="1825560"/>
            <a:ext cx="10515240" cy="4350960"/>
          </a:xfrm>
          <a:prstGeom prst="rect">
            <a:avLst/>
          </a:prstGeom>
          <a:noFill/>
          <a:ln w="0">
            <a:noFill/>
          </a:ln>
        </p:spPr>
        <p:txBody>
          <a:bodyPr lIns="0" tIns="0" rIns="0" bIns="0" anchor="t">
            <a:normAutofit/>
          </a:bodyPr>
          <a:p>
            <a:pPr indent="0" algn="l" defTabSz="914400">
              <a:lnSpc>
                <a:spcPct val="90000"/>
              </a:lnSpc>
              <a:spcBef>
                <a:spcPts val="1001"/>
              </a:spcBef>
              <a:buNone/>
            </a:pPr>
            <a:endParaRPr lang="en-US" sz="2800" b="0" u="none" strike="noStrike">
              <a:solidFill>
                <a:schemeClr val="dk1"/>
              </a:solidFill>
              <a:effectLst/>
              <a:uFillTx/>
              <a:latin typeface="Calibri"/>
            </a:endParaRPr>
          </a:p>
        </p:txBody>
      </p:sp>
      <p:sp>
        <p:nvSpPr>
          <p:cNvPr id="4" name="PlaceHolder 3"/>
          <p:cNvSpPr>
            <a:spLocks noGrp="1"/>
          </p:cNvSpPr>
          <p:nvPr>
            <p:ph type="ftr" idx="11"/>
          </p:nvPr>
        </p:nvSpPr>
        <p:spPr/>
        <p:txBody>
          <a:bodyPr/>
          <a:p>
            <a:r>
              <a:t>Footer</a:t>
            </a:r>
          </a:p>
        </p:txBody>
      </p:sp>
      <p:sp>
        <p:nvSpPr>
          <p:cNvPr id="5" name="PlaceHolder 4"/>
          <p:cNvSpPr>
            <a:spLocks noGrp="1"/>
          </p:cNvSpPr>
          <p:nvPr>
            <p:ph type="sldNum" idx="12"/>
          </p:nvPr>
        </p:nvSpPr>
        <p:spPr/>
        <p:txBody>
          <a:bodyPr/>
          <a:p>
            <a:fld id="{0BA2E52F-049B-41D0-A6AB-B7A599712531}" type="slidenum">
              <a:t>&lt;#&gt;</a:t>
            </a:fld>
          </a:p>
        </p:txBody>
      </p:sp>
      <p:sp>
        <p:nvSpPr>
          <p:cNvPr id="6" name="PlaceHolder 5"/>
          <p:cNvSpPr>
            <a:spLocks noGrp="1"/>
          </p:cNvSpPr>
          <p:nvPr>
            <p:ph type="dt" idx="10"/>
          </p:nvPr>
        </p:nvSpPr>
        <p:spPr/>
        <p:txBody>
          <a:bodyPr/>
          <a:p>
            <a:r>
              <a:rPr lang="fr-FR"/>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2.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3.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4.xml"/>
</Relationships>
</file>

<file path=ppt/slideMasters/_rels/slideMaster5.xml.rels><?xml version="1.0" encoding="UTF-8"?>
<Relationships xmlns="http://schemas.openxmlformats.org/package/2006/relationships"><Relationship Id="rId1" Type="http://schemas.openxmlformats.org/officeDocument/2006/relationships/theme" Target="../theme/theme5.xml"/>
</Relationships>
</file>

<file path=ppt/slideMasters/_rels/slideMaster6.xml.rels><?xml version="1.0" encoding="UTF-8"?>
<Relationships xmlns="http://schemas.openxmlformats.org/package/2006/relationships"><Relationship Id="rId1" Type="http://schemas.openxmlformats.org/officeDocument/2006/relationships/theme" Target="../theme/theme6.xml"/>
</Relationships>
</file>

<file path=ppt/slideMasters/_rels/slideMaster7.xml.rels><?xml version="1.0" encoding="UTF-8"?>
<Relationships xmlns="http://schemas.openxmlformats.org/package/2006/relationships"><Relationship Id="rId1" Type="http://schemas.openxmlformats.org/officeDocument/2006/relationships/theme" Target="../theme/theme7.xml"/>
</Relationships>
</file>

<file path=ppt/slideMasters/_rels/slideMaster8.xml.rels><?xml version="1.0" encoding="UTF-8"?>
<Relationships xmlns="http://schemas.openxmlformats.org/package/2006/relationships"><Relationship Id="rId1" Type="http://schemas.openxmlformats.org/officeDocument/2006/relationships/theme" Target="../theme/theme8.xml"/>
</Relationships>
</file>

<file path=ppt/slideMasters/_rels/slideMaster9.xml.rels><?xml version="1.0" encoding="UTF-8"?>
<Relationships xmlns="http://schemas.openxmlformats.org/package/2006/relationships"><Relationship Id="rId1" Type="http://schemas.openxmlformats.org/officeDocument/2006/relationships/theme" Target="../theme/theme9.xml"/>
</Relationships>
</file>

<file path=ppt/slideMasters/_rels/slideMaster10.xml.rels><?xml version="1.0" encoding="UTF-8"?>
<Relationships xmlns="http://schemas.openxmlformats.org/package/2006/relationships"><Relationship Id="rId1" Type="http://schemas.openxmlformats.org/officeDocument/2006/relationships/theme" Target="../theme/theme10.xml"/>
</Relationships>
</file>

<file path=ppt/slideMasters/_rels/slideMaster11.xml.rels><?xml version="1.0" encoding="UTF-8"?>
<Relationships xmlns="http://schemas.openxmlformats.org/package/2006/relationships"><Relationship Id="rId1" Type="http://schemas.openxmlformats.org/officeDocument/2006/relationships/theme" Target="../theme/theme11.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33FF"/>
        </a:solidFill>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1523880" y="1122480"/>
            <a:ext cx="9143640" cy="2387160"/>
          </a:xfrm>
          <a:prstGeom prst="rect">
            <a:avLst/>
          </a:prstGeom>
          <a:noFill/>
          <a:ln w="0">
            <a:noFill/>
          </a:ln>
        </p:spPr>
        <p:txBody>
          <a:bodyPr lIns="91440" tIns="45720" rIns="91440" bIns="45720" anchor="b">
            <a:noAutofit/>
          </a:bodyPr>
          <a:lstStyle>
            <a:lvl1pPr indent="0" algn="ctr" defTabSz="914400">
              <a:lnSpc>
                <a:spcPct val="90000"/>
              </a:lnSpc>
              <a:buNone/>
              <a:defRPr lang="fr-FR" sz="6000" b="0" u="none" strike="noStrike">
                <a:solidFill>
                  <a:schemeClr val="dk1"/>
                </a:solidFill>
                <a:effectLst/>
                <a:uFillTx/>
                <a:latin typeface="Calibri Light"/>
              </a:defRPr>
            </a:lvl1pPr>
          </a:lstStyle>
          <a:p>
            <a:pPr indent="0" algn="ctr" defTabSz="914400">
              <a:lnSpc>
                <a:spcPct val="90000"/>
              </a:lnSpc>
              <a:buNone/>
            </a:pPr>
            <a:r>
              <a:rPr lang="fr-FR" sz="6000" b="0" u="none" strike="noStrike">
                <a:solidFill>
                  <a:schemeClr val="dk1"/>
                </a:solidFill>
                <a:effectLst/>
                <a:uFillTx/>
                <a:latin typeface="Calibri Light"/>
              </a:rPr>
              <a:t>Modifiez le style du titre</a:t>
            </a:r>
            <a:endParaRPr lang="en-US" sz="6000" b="0" u="none" strike="noStrike">
              <a:solidFill>
                <a:schemeClr val="dk1"/>
              </a:solidFill>
              <a:effectLst/>
              <a:uFillTx/>
              <a:latin typeface="Calibri Light"/>
            </a:endParaRPr>
          </a:p>
        </p:txBody>
      </p:sp>
      <p:sp>
        <p:nvSpPr>
          <p:cNvPr id="3" name="PlaceHolder 2"/>
          <p:cNvSpPr>
            <a:spLocks noGrp="1"/>
          </p:cNvSpPr>
          <p:nvPr>
            <p:ph type="dt" idx="1"/>
          </p:nvPr>
        </p:nvSpPr>
        <p:spPr>
          <a:xfrm>
            <a:off x="838080" y="6356520"/>
            <a:ext cx="2742840" cy="364680"/>
          </a:xfrm>
          <a:prstGeom prst="rect">
            <a:avLst/>
          </a:prstGeom>
          <a:noFill/>
          <a:ln w="0">
            <a:noFill/>
          </a:ln>
        </p:spPr>
        <p:txBody>
          <a:bodyPr lIns="91440" tIns="45720" rIns="91440" bIns="45720" anchor="ctr">
            <a:noAutofit/>
          </a:bodyPr>
          <a:lstStyle>
            <a:lvl1pPr indent="0" algn="l" defTabSz="457200">
              <a:lnSpc>
                <a:spcPct val="100000"/>
              </a:lnSpc>
              <a:buNone/>
              <a:defRPr lang="fr-FR" sz="1200" b="0" u="none" strike="noStrike">
                <a:solidFill>
                  <a:schemeClr val="dk1">
                    <a:tint val="75000"/>
                  </a:schemeClr>
                </a:solidFill>
                <a:effectLst/>
                <a:uFillTx/>
                <a:latin typeface="Calibri"/>
              </a:defRPr>
            </a:lvl1pPr>
          </a:lstStyle>
          <a:p>
            <a:pPr indent="0" algn="l" defTabSz="457200">
              <a:lnSpc>
                <a:spcPct val="100000"/>
              </a:lnSpc>
              <a:buNone/>
            </a:pPr>
            <a:r>
              <a:rPr lang="fr-FR" sz="1200" b="0" u="none" strike="noStrike">
                <a:solidFill>
                  <a:schemeClr val="dk1">
                    <a:tint val="75000"/>
                  </a:schemeClr>
                </a:solidFill>
                <a:effectLst/>
                <a:uFillTx/>
                <a:latin typeface="Calibri"/>
              </a:rPr>
              <a:t>&lt;date/heure&gt;</a:t>
            </a:r>
            <a:endParaRPr lang="fr-FR" sz="1200" b="0" u="none" strike="noStrike">
              <a:solidFill>
                <a:srgbClr val="FFFFFF"/>
              </a:solidFill>
              <a:effectLst/>
              <a:uFillTx/>
              <a:latin typeface="Times New Roman"/>
            </a:endParaRPr>
          </a:p>
        </p:txBody>
      </p:sp>
      <p:sp>
        <p:nvSpPr>
          <p:cNvPr id="4" name="PlaceHolder 3"/>
          <p:cNvSpPr>
            <a:spLocks noGrp="1"/>
          </p:cNvSpPr>
          <p:nvPr>
            <p:ph type="ftr" idx="2"/>
          </p:nvPr>
        </p:nvSpPr>
        <p:spPr>
          <a:xfrm>
            <a:off x="4038480" y="6356520"/>
            <a:ext cx="4114440" cy="364680"/>
          </a:xfrm>
          <a:prstGeom prst="rect">
            <a:avLst/>
          </a:prstGeom>
          <a:noFill/>
          <a:ln w="0">
            <a:noFill/>
          </a:ln>
        </p:spPr>
        <p:txBody>
          <a:bodyPr lIns="91440" tIns="45720" rIns="91440" bIns="45720" anchor="ctr">
            <a:noAutofit/>
          </a:bodyPr>
          <a:lstStyle>
            <a:lvl1pPr indent="0" algn="ctr" defTabSz="457200">
              <a:lnSpc>
                <a:spcPct val="100000"/>
              </a:lnSpc>
              <a:buNone/>
              <a:defRPr lang="fr-FR" sz="1200" b="0" u="none" strike="noStrike">
                <a:solidFill>
                  <a:schemeClr val="dk1">
                    <a:tint val="75000"/>
                  </a:schemeClr>
                </a:solidFill>
                <a:effectLst/>
                <a:uFillTx/>
                <a:latin typeface="Calibri"/>
              </a:defRPr>
            </a:lvl1pPr>
          </a:lstStyle>
          <a:p>
            <a:pPr indent="0" algn="ctr" defTabSz="457200">
              <a:lnSpc>
                <a:spcPct val="100000"/>
              </a:lnSpc>
              <a:buNone/>
            </a:pPr>
            <a:r>
              <a:rPr lang="fr-FR" sz="1200" b="0" u="none" strike="noStrike">
                <a:solidFill>
                  <a:schemeClr val="dk1">
                    <a:tint val="75000"/>
                  </a:schemeClr>
                </a:solidFill>
                <a:effectLst/>
                <a:uFillTx/>
                <a:latin typeface="Calibri"/>
              </a:rPr>
              <a:t>&lt;pied de page&gt;</a:t>
            </a:r>
            <a:endParaRPr lang="fr-FR" sz="1200" b="0" u="none" strike="noStrike">
              <a:solidFill>
                <a:srgbClr val="FFFFFF"/>
              </a:solidFill>
              <a:effectLst/>
              <a:uFillTx/>
              <a:latin typeface="Times New Roman"/>
            </a:endParaRPr>
          </a:p>
        </p:txBody>
      </p:sp>
      <p:sp>
        <p:nvSpPr>
          <p:cNvPr id="5" name="PlaceHolder 4"/>
          <p:cNvSpPr>
            <a:spLocks noGrp="1"/>
          </p:cNvSpPr>
          <p:nvPr>
            <p:ph type="sldNum" idx="3"/>
          </p:nvPr>
        </p:nvSpPr>
        <p:spPr>
          <a:xfrm>
            <a:off x="8610480" y="6356520"/>
            <a:ext cx="2742840" cy="364680"/>
          </a:xfrm>
          <a:prstGeom prst="rect">
            <a:avLst/>
          </a:prstGeom>
          <a:noFill/>
          <a:ln w="0">
            <a:noFill/>
          </a:ln>
        </p:spPr>
        <p:txBody>
          <a:bodyPr lIns="91440" tIns="45720" rIns="91440" bIns="45720" anchor="ctr">
            <a:noAutofit/>
          </a:bodyPr>
          <a:lstStyle>
            <a:lvl1pPr indent="0" algn="r" defTabSz="457200">
              <a:lnSpc>
                <a:spcPct val="100000"/>
              </a:lnSpc>
              <a:buNone/>
              <a:defRPr lang="fr-FR" sz="1200" b="0" u="none" strike="noStrike">
                <a:solidFill>
                  <a:schemeClr val="dk1">
                    <a:tint val="75000"/>
                  </a:schemeClr>
                </a:solidFill>
                <a:effectLst/>
                <a:uFillTx/>
                <a:latin typeface="Calibri"/>
              </a:defRPr>
            </a:lvl1pPr>
          </a:lstStyle>
          <a:p>
            <a:pPr indent="0" algn="r" defTabSz="457200">
              <a:lnSpc>
                <a:spcPct val="100000"/>
              </a:lnSpc>
              <a:buNone/>
            </a:pPr>
            <a:fld id="{786E6A27-0737-4F9A-84A9-B5D351DD2CD8}" type="slidenum">
              <a:rPr lang="fr-FR" sz="1200" b="0" u="none" strike="noStrike">
                <a:solidFill>
                  <a:schemeClr val="dk1">
                    <a:tint val="75000"/>
                  </a:schemeClr>
                </a:solidFill>
                <a:effectLst/>
                <a:uFillTx/>
                <a:latin typeface="Calibri"/>
              </a:rPr>
              <a:t>&lt;numéro&gt;</a:t>
            </a:fld>
            <a:endParaRPr lang="fr-FR" sz="1200" b="0" u="none" strike="noStrike">
              <a:solidFill>
                <a:srgbClr val="FFFFFF"/>
              </a:solidFill>
              <a:effectLst/>
              <a:uFillTx/>
              <a:latin typeface="Times New Roman"/>
            </a:endParaRPr>
          </a:p>
        </p:txBody>
      </p:sp>
    </p:spTree>
  </p:cSld>
  <p:clrMap bg1="lt1" tx1="dk1" bg2="lt2" tx2="dk2" accent1="accent1" accent2="accent2" accent3="accent3" accent4="accent4" accent5="accent5" accent6="accent6" hlink="hlink" folHlink="folHlink"/>
  <p:sldLayoutIdLst>
    <p:sldLayoutId id="2147483649" r:id="rId2"/>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33FF"/>
        </a:solidFill>
      </p:bgPr>
    </p:bg>
    <p:spTree>
      <p:nvGrpSpPr>
        <p:cNvPr id="1" name=""/>
        <p:cNvGrpSpPr/>
        <p:nvPr/>
      </p:nvGrpSpPr>
      <p:grpSpPr>
        <a:xfrm>
          <a:off x="0" y="0"/>
          <a:ext cx="0" cy="0"/>
          <a:chOff x="0" y="0"/>
          <a:chExt cx="0" cy="0"/>
        </a:xfrm>
      </p:grpSpPr>
      <p:sp>
        <p:nvSpPr>
          <p:cNvPr id="8"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lstStyle>
            <a:lvl1pPr indent="0" algn="l" defTabSz="914400">
              <a:lnSpc>
                <a:spcPct val="90000"/>
              </a:lnSpc>
              <a:buNone/>
              <a:defRPr lang="fr-FR" sz="4400" b="0" u="none" strike="noStrike">
                <a:solidFill>
                  <a:schemeClr val="dk1"/>
                </a:solidFill>
                <a:effectLst/>
                <a:uFillTx/>
                <a:latin typeface="Calibri Light"/>
              </a:defRPr>
            </a:lvl1pPr>
          </a:lstStyle>
          <a:p>
            <a:pPr indent="0" algn="l" defTabSz="914400">
              <a:lnSpc>
                <a:spcPct val="90000"/>
              </a:lnSpc>
              <a:buNone/>
            </a:pPr>
            <a:r>
              <a:rPr lang="fr-FR" sz="4400" b="0" u="none" strike="noStrike">
                <a:solidFill>
                  <a:schemeClr val="dk1"/>
                </a:solidFill>
                <a:effectLst/>
                <a:uFillTx/>
                <a:latin typeface="Calibri Light"/>
              </a:rPr>
              <a:t>Modifiez le style du titre</a:t>
            </a:r>
            <a:endParaRPr lang="en-US" sz="4400" b="0" u="none" strike="noStrike">
              <a:solidFill>
                <a:schemeClr val="dk1"/>
              </a:solidFill>
              <a:effectLst/>
              <a:uFillTx/>
              <a:latin typeface="Calibri Light"/>
            </a:endParaRPr>
          </a:p>
        </p:txBody>
      </p:sp>
      <p:sp>
        <p:nvSpPr>
          <p:cNvPr id="9" name="PlaceHolder 2"/>
          <p:cNvSpPr>
            <a:spLocks noGrp="1"/>
          </p:cNvSpPr>
          <p:nvPr>
            <p:ph type="body"/>
          </p:nvPr>
        </p:nvSpPr>
        <p:spPr>
          <a:xfrm>
            <a:off x="838080" y="1825560"/>
            <a:ext cx="10515240" cy="435096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000000"/>
              </a:buClr>
              <a:buFont typeface="Arial"/>
              <a:buChar char="•"/>
              <a:defRPr lang="fr-FR" sz="2800" b="0" u="none" strike="noStrike">
                <a:solidFill>
                  <a:schemeClr val="dk1"/>
                </a:solidFill>
                <a:effectLst/>
                <a:uFillTx/>
                <a:latin typeface="Calibri"/>
              </a:defRPr>
            </a:lvl1pPr>
            <a:lvl2pPr lvl="1" algn="l" defTabSz="914400">
              <a:lnSpc>
                <a:spcPct val="90000"/>
              </a:lnSpc>
              <a:spcBef>
                <a:spcPts val="499"/>
              </a:spcBef>
              <a:buClr>
                <a:srgbClr val="FFFFFF"/>
              </a:buClr>
              <a:buSzPct val="75000"/>
              <a:buFont typeface="Symbol" charset="2"/>
              <a:buChar char=""/>
              <a:defRPr lang="fr-FR" sz="2400" b="0" u="none" strike="noStrike">
                <a:solidFill>
                  <a:schemeClr val="dk1"/>
                </a:solidFill>
                <a:effectLst/>
                <a:uFillTx/>
                <a:latin typeface="Calibri"/>
              </a:defRPr>
            </a:lvl2pPr>
            <a:lvl3pPr lvl="2" algn="l" defTabSz="914400">
              <a:lnSpc>
                <a:spcPct val="90000"/>
              </a:lnSpc>
              <a:spcBef>
                <a:spcPts val="499"/>
              </a:spcBef>
              <a:buClr>
                <a:srgbClr val="FFFFFF"/>
              </a:buClr>
              <a:buSzPct val="45000"/>
              <a:buFont typeface="Wingdings" charset="2"/>
              <a:buChar char=""/>
              <a:defRPr lang="fr-FR" sz="2000" b="0" u="none" strike="noStrike">
                <a:solidFill>
                  <a:schemeClr val="dk1"/>
                </a:solidFill>
                <a:effectLst/>
                <a:uFillTx/>
                <a:latin typeface="Calibri"/>
              </a:defRPr>
            </a:lvl3pPr>
            <a:lvl4pPr lvl="3" algn="l" defTabSz="914400">
              <a:lnSpc>
                <a:spcPct val="90000"/>
              </a:lnSpc>
              <a:spcBef>
                <a:spcPts val="499"/>
              </a:spcBef>
              <a:buClr>
                <a:srgbClr val="FFFFFF"/>
              </a:buClr>
              <a:buSzPct val="75000"/>
              <a:buFont typeface="Symbol" charset="2"/>
              <a:buChar char=""/>
              <a:defRPr lang="fr-FR" sz="1800" b="0" u="none" strike="noStrike">
                <a:solidFill>
                  <a:schemeClr val="dk1"/>
                </a:solidFill>
                <a:effectLst/>
                <a:uFillTx/>
                <a:latin typeface="Calibri"/>
              </a:defRPr>
            </a:lvl4pPr>
            <a:lvl5pPr lvl="4" algn="l" defTabSz="914400">
              <a:lnSpc>
                <a:spcPct val="90000"/>
              </a:lnSpc>
              <a:spcBef>
                <a:spcPts val="499"/>
              </a:spcBef>
              <a:buClr>
                <a:srgbClr val="FFFFFF"/>
              </a:buClr>
              <a:buSzPct val="45000"/>
              <a:buFont typeface="Wingdings" charset="2"/>
              <a:buChar char=""/>
              <a:defRPr lang="fr-FR" sz="180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fr-FR" sz="2800" b="0" u="none" strike="noStrike">
                <a:solidFill>
                  <a:schemeClr val="dk1"/>
                </a:solidFill>
                <a:effectLst/>
                <a:uFillTx/>
                <a:latin typeface="Calibri"/>
              </a:rPr>
              <a:t>Cliquez pour modifier les styles du texte du masque</a:t>
            </a:r>
            <a:endParaRPr lang="en-US" sz="2800" b="0" u="none" strike="noStrike">
              <a:solidFill>
                <a:schemeClr val="dk1"/>
              </a:solidFill>
              <a:effectLst/>
              <a:uFillTx/>
              <a:latin typeface="Calibri"/>
            </a:endParaRPr>
          </a:p>
          <a:p>
            <a:pPr marL="864000" lvl="1" indent="-324000" algn="l" defTabSz="914400">
              <a:lnSpc>
                <a:spcPct val="90000"/>
              </a:lnSpc>
              <a:spcBef>
                <a:spcPts val="499"/>
              </a:spcBef>
              <a:buClr>
                <a:srgbClr val="FFFFFF"/>
              </a:buClr>
              <a:buSzPct val="75000"/>
              <a:buFont typeface="Symbol" charset="2"/>
              <a:buChar char=""/>
            </a:pPr>
            <a:r>
              <a:rPr lang="fr-FR" sz="2400" b="0" u="none" strike="noStrike">
                <a:solidFill>
                  <a:schemeClr val="dk1"/>
                </a:solidFill>
                <a:effectLst/>
                <a:uFillTx/>
                <a:latin typeface="Calibri"/>
              </a:rPr>
              <a:t>Deuxième niveau</a:t>
            </a:r>
            <a:endParaRPr lang="en-US" sz="2400" b="0" u="none" strike="noStrike">
              <a:solidFill>
                <a:schemeClr val="dk1"/>
              </a:solidFill>
              <a:effectLst/>
              <a:uFillTx/>
              <a:latin typeface="Calibri"/>
            </a:endParaRPr>
          </a:p>
          <a:p>
            <a:pPr marL="1296000" lvl="2" indent="-288000" algn="l" defTabSz="914400">
              <a:lnSpc>
                <a:spcPct val="90000"/>
              </a:lnSpc>
              <a:spcBef>
                <a:spcPts val="499"/>
              </a:spcBef>
              <a:buClr>
                <a:srgbClr val="FFFFFF"/>
              </a:buClr>
              <a:buSzPct val="45000"/>
              <a:buFont typeface="Wingdings" charset="2"/>
              <a:buChar char=""/>
            </a:pPr>
            <a:r>
              <a:rPr lang="fr-FR" sz="2000" b="0" u="none" strike="noStrike">
                <a:solidFill>
                  <a:schemeClr val="dk1"/>
                </a:solidFill>
                <a:effectLst/>
                <a:uFillTx/>
                <a:latin typeface="Calibri"/>
              </a:rPr>
              <a:t>Troisième niveau</a:t>
            </a:r>
            <a:endParaRPr lang="en-US" sz="2000" b="0" u="none" strike="noStrike">
              <a:solidFill>
                <a:schemeClr val="dk1"/>
              </a:solidFill>
              <a:effectLst/>
              <a:uFillTx/>
              <a:latin typeface="Calibri"/>
            </a:endParaRPr>
          </a:p>
          <a:p>
            <a:pPr marL="1728000" lvl="3" indent="-216000" algn="l" defTabSz="914400">
              <a:lnSpc>
                <a:spcPct val="90000"/>
              </a:lnSpc>
              <a:spcBef>
                <a:spcPts val="499"/>
              </a:spcBef>
              <a:buClr>
                <a:srgbClr val="FFFFFF"/>
              </a:buClr>
              <a:buSzPct val="75000"/>
              <a:buFont typeface="Symbol" charset="2"/>
              <a:buChar char=""/>
            </a:pPr>
            <a:r>
              <a:rPr lang="fr-FR" sz="1800" b="0" u="none" strike="noStrike">
                <a:solidFill>
                  <a:schemeClr val="dk1"/>
                </a:solidFill>
                <a:effectLst/>
                <a:uFillTx/>
                <a:latin typeface="Calibri"/>
              </a:rPr>
              <a:t>Quatrième niveau</a:t>
            </a:r>
            <a:endParaRPr lang="en-US" sz="1800" b="0" u="none" strike="noStrike">
              <a:solidFill>
                <a:schemeClr val="dk1"/>
              </a:solidFill>
              <a:effectLst/>
              <a:uFillTx/>
              <a:latin typeface="Calibri"/>
            </a:endParaRPr>
          </a:p>
          <a:p>
            <a:pPr marL="2160000" lvl="4" indent="-216000" algn="l" defTabSz="914400">
              <a:lnSpc>
                <a:spcPct val="90000"/>
              </a:lnSpc>
              <a:spcBef>
                <a:spcPts val="499"/>
              </a:spcBef>
              <a:buClr>
                <a:srgbClr val="FFFFFF"/>
              </a:buClr>
              <a:buSzPct val="45000"/>
              <a:buFont typeface="Wingdings" charset="2"/>
              <a:buChar char=""/>
            </a:pPr>
            <a:r>
              <a:rPr lang="fr-FR" sz="1800" b="0" u="none" strike="noStrike">
                <a:solidFill>
                  <a:schemeClr val="dk1"/>
                </a:solidFill>
                <a:effectLst/>
                <a:uFillTx/>
                <a:latin typeface="Calibri"/>
              </a:rPr>
              <a:t>Cinquième niveau</a:t>
            </a:r>
            <a:endParaRPr lang="en-US" sz="1800" b="0" u="none" strike="noStrike">
              <a:solidFill>
                <a:schemeClr val="dk1"/>
              </a:solidFill>
              <a:effectLst/>
              <a:uFillTx/>
              <a:latin typeface="Calibri"/>
            </a:endParaRPr>
          </a:p>
        </p:txBody>
      </p:sp>
      <p:sp>
        <p:nvSpPr>
          <p:cNvPr id="10" name="PlaceHolder 3"/>
          <p:cNvSpPr>
            <a:spLocks noGrp="1"/>
          </p:cNvSpPr>
          <p:nvPr>
            <p:ph type="dt" idx="4"/>
          </p:nvPr>
        </p:nvSpPr>
        <p:spPr>
          <a:xfrm>
            <a:off x="838080" y="6356520"/>
            <a:ext cx="2742840" cy="364680"/>
          </a:xfrm>
          <a:prstGeom prst="rect">
            <a:avLst/>
          </a:prstGeom>
          <a:noFill/>
          <a:ln w="0">
            <a:noFill/>
          </a:ln>
        </p:spPr>
        <p:txBody>
          <a:bodyPr lIns="91440" tIns="45720" rIns="91440" bIns="45720" anchor="ctr">
            <a:noAutofit/>
          </a:bodyPr>
          <a:lstStyle>
            <a:lvl1pPr indent="0" algn="l" defTabSz="457200">
              <a:lnSpc>
                <a:spcPct val="100000"/>
              </a:lnSpc>
              <a:buNone/>
              <a:defRPr lang="fr-FR" sz="1200" b="0" u="none" strike="noStrike">
                <a:solidFill>
                  <a:schemeClr val="dk1">
                    <a:tint val="75000"/>
                  </a:schemeClr>
                </a:solidFill>
                <a:effectLst/>
                <a:uFillTx/>
                <a:latin typeface="Calibri"/>
              </a:defRPr>
            </a:lvl1pPr>
          </a:lstStyle>
          <a:p>
            <a:pPr indent="0" algn="l" defTabSz="457200">
              <a:lnSpc>
                <a:spcPct val="100000"/>
              </a:lnSpc>
              <a:buNone/>
            </a:pPr>
            <a:r>
              <a:rPr lang="fr-FR" sz="1200" b="0" u="none" strike="noStrike">
                <a:solidFill>
                  <a:schemeClr val="dk1">
                    <a:tint val="75000"/>
                  </a:schemeClr>
                </a:solidFill>
                <a:effectLst/>
                <a:uFillTx/>
                <a:latin typeface="Calibri"/>
              </a:rPr>
              <a:t>&lt;date/heure&gt;</a:t>
            </a:r>
            <a:endParaRPr lang="fr-FR" sz="1200" b="0" u="none" strike="noStrike">
              <a:solidFill>
                <a:srgbClr val="FFFFFF"/>
              </a:solidFill>
              <a:effectLst/>
              <a:uFillTx/>
              <a:latin typeface="Times New Roman"/>
            </a:endParaRPr>
          </a:p>
        </p:txBody>
      </p:sp>
      <p:sp>
        <p:nvSpPr>
          <p:cNvPr id="11" name="PlaceHolder 4"/>
          <p:cNvSpPr>
            <a:spLocks noGrp="1"/>
          </p:cNvSpPr>
          <p:nvPr>
            <p:ph type="ftr" idx="5"/>
          </p:nvPr>
        </p:nvSpPr>
        <p:spPr>
          <a:xfrm>
            <a:off x="4038480" y="6356520"/>
            <a:ext cx="4114440" cy="364680"/>
          </a:xfrm>
          <a:prstGeom prst="rect">
            <a:avLst/>
          </a:prstGeom>
          <a:noFill/>
          <a:ln w="0">
            <a:noFill/>
          </a:ln>
        </p:spPr>
        <p:txBody>
          <a:bodyPr lIns="91440" tIns="45720" rIns="91440" bIns="45720" anchor="ctr">
            <a:noAutofit/>
          </a:bodyPr>
          <a:lstStyle>
            <a:lvl1pPr indent="0" algn="ctr" defTabSz="457200">
              <a:lnSpc>
                <a:spcPct val="100000"/>
              </a:lnSpc>
              <a:buNone/>
              <a:defRPr lang="fr-FR" sz="1200" b="0" u="none" strike="noStrike">
                <a:solidFill>
                  <a:schemeClr val="dk1">
                    <a:tint val="75000"/>
                  </a:schemeClr>
                </a:solidFill>
                <a:effectLst/>
                <a:uFillTx/>
                <a:latin typeface="Calibri"/>
              </a:defRPr>
            </a:lvl1pPr>
          </a:lstStyle>
          <a:p>
            <a:pPr indent="0" algn="ctr" defTabSz="457200">
              <a:lnSpc>
                <a:spcPct val="100000"/>
              </a:lnSpc>
              <a:buNone/>
            </a:pPr>
            <a:r>
              <a:rPr lang="fr-FR" sz="1200" b="0" u="none" strike="noStrike">
                <a:solidFill>
                  <a:schemeClr val="dk1">
                    <a:tint val="75000"/>
                  </a:schemeClr>
                </a:solidFill>
                <a:effectLst/>
                <a:uFillTx/>
                <a:latin typeface="Calibri"/>
              </a:rPr>
              <a:t>&lt;pied de page&gt;</a:t>
            </a:r>
            <a:endParaRPr lang="fr-FR" sz="1200" b="0" u="none" strike="noStrike">
              <a:solidFill>
                <a:srgbClr val="FFFFFF"/>
              </a:solidFill>
              <a:effectLst/>
              <a:uFillTx/>
              <a:latin typeface="Times New Roman"/>
            </a:endParaRPr>
          </a:p>
        </p:txBody>
      </p:sp>
      <p:sp>
        <p:nvSpPr>
          <p:cNvPr id="12" name="PlaceHolder 5"/>
          <p:cNvSpPr>
            <a:spLocks noGrp="1"/>
          </p:cNvSpPr>
          <p:nvPr>
            <p:ph type="sldNum" idx="6"/>
          </p:nvPr>
        </p:nvSpPr>
        <p:spPr>
          <a:xfrm>
            <a:off x="8610480" y="6356520"/>
            <a:ext cx="2742840" cy="364680"/>
          </a:xfrm>
          <a:prstGeom prst="rect">
            <a:avLst/>
          </a:prstGeom>
          <a:noFill/>
          <a:ln w="0">
            <a:noFill/>
          </a:ln>
        </p:spPr>
        <p:txBody>
          <a:bodyPr lIns="91440" tIns="45720" rIns="91440" bIns="45720" anchor="ctr">
            <a:noAutofit/>
          </a:bodyPr>
          <a:lstStyle>
            <a:lvl1pPr indent="0" algn="r" defTabSz="457200">
              <a:lnSpc>
                <a:spcPct val="100000"/>
              </a:lnSpc>
              <a:buNone/>
              <a:defRPr lang="fr-FR" sz="1200" b="0" u="none" strike="noStrike">
                <a:solidFill>
                  <a:schemeClr val="dk1">
                    <a:tint val="75000"/>
                  </a:schemeClr>
                </a:solidFill>
                <a:effectLst/>
                <a:uFillTx/>
                <a:latin typeface="Calibri"/>
              </a:defRPr>
            </a:lvl1pPr>
          </a:lstStyle>
          <a:p>
            <a:pPr indent="0" algn="r" defTabSz="457200">
              <a:lnSpc>
                <a:spcPct val="100000"/>
              </a:lnSpc>
              <a:buNone/>
            </a:pPr>
            <a:fld id="{5B5282BA-9F16-44F2-B274-8A5039D7E998}" type="slidenum">
              <a:rPr lang="fr-FR" sz="1200" b="0" u="none" strike="noStrike">
                <a:solidFill>
                  <a:schemeClr val="dk1">
                    <a:tint val="75000"/>
                  </a:schemeClr>
                </a:solidFill>
                <a:effectLst/>
                <a:uFillTx/>
                <a:latin typeface="Calibri"/>
              </a:rPr>
              <a:t>&lt;numéro&gt;</a:t>
            </a:fld>
            <a:endParaRPr lang="fr-FR" sz="1200" b="0" u="none" strike="noStrike">
              <a:solidFill>
                <a:srgbClr val="FFFFFF"/>
              </a:solidFill>
              <a:effectLst/>
              <a:uFillTx/>
              <a:latin typeface="Times New Roman"/>
            </a:endParaRPr>
          </a:p>
        </p:txBody>
      </p:sp>
    </p:spTree>
  </p:cSld>
  <p:clrMap bg1="lt1" tx1="dk1" bg2="lt2" tx2="dk2" accent1="accent1" accent2="accent2" accent3="accent3" accent4="accent4" accent5="accent5" accent6="accent6" hlink="hlink" folHlink="folHlink"/>
  <p:sldLayoutIdLst>
    <p:sldLayoutId id="2147483651" r:id="rId2"/>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33FF"/>
        </a:solidFill>
      </p:bgPr>
    </p:bg>
    <p:spTree>
      <p:nvGrpSpPr>
        <p:cNvPr id="1" name=""/>
        <p:cNvGrpSpPr/>
        <p:nvPr/>
      </p:nvGrpSpPr>
      <p:grpSpPr>
        <a:xfrm>
          <a:off x="0" y="0"/>
          <a:ext cx="0" cy="0"/>
          <a:chOff x="0" y="0"/>
          <a:chExt cx="0" cy="0"/>
        </a:xfrm>
      </p:grpSpPr>
      <p:sp>
        <p:nvSpPr>
          <p:cNvPr id="15" name="PlaceHolder 1"/>
          <p:cNvSpPr>
            <a:spLocks noGrp="1"/>
          </p:cNvSpPr>
          <p:nvPr>
            <p:ph type="title"/>
          </p:nvPr>
        </p:nvSpPr>
        <p:spPr>
          <a:xfrm>
            <a:off x="8724960" y="365040"/>
            <a:ext cx="2628720" cy="5811480"/>
          </a:xfrm>
          <a:prstGeom prst="rect">
            <a:avLst/>
          </a:prstGeom>
          <a:noFill/>
          <a:ln w="0">
            <a:noFill/>
          </a:ln>
        </p:spPr>
        <p:txBody>
          <a:bodyPr lIns="91440" tIns="45720" rIns="91440" bIns="45720" anchor="t" anchorCtr="1" vert="eaVert">
            <a:noAutofit/>
          </a:bodyPr>
          <a:lstStyle>
            <a:lvl1pPr indent="0" algn="l" defTabSz="914400">
              <a:lnSpc>
                <a:spcPct val="90000"/>
              </a:lnSpc>
              <a:buNone/>
              <a:defRPr lang="fr-FR" sz="4400" b="0" u="none" strike="noStrike">
                <a:solidFill>
                  <a:schemeClr val="dk1"/>
                </a:solidFill>
                <a:effectLst/>
                <a:uFillTx/>
                <a:latin typeface="Calibri Light"/>
              </a:defRPr>
            </a:lvl1pPr>
          </a:lstStyle>
          <a:p>
            <a:pPr indent="0" algn="l" defTabSz="914400">
              <a:lnSpc>
                <a:spcPct val="90000"/>
              </a:lnSpc>
              <a:buNone/>
            </a:pPr>
            <a:r>
              <a:rPr lang="fr-FR" sz="4400" b="0" u="none" strike="noStrike">
                <a:solidFill>
                  <a:schemeClr val="dk1"/>
                </a:solidFill>
                <a:effectLst/>
                <a:uFillTx/>
                <a:latin typeface="Calibri Light"/>
              </a:rPr>
              <a:t>Modifiez le style du titre</a:t>
            </a:r>
            <a:endParaRPr lang="en-US" sz="4400" b="0" u="none" strike="noStrike">
              <a:solidFill>
                <a:schemeClr val="dk1"/>
              </a:solidFill>
              <a:effectLst/>
              <a:uFillTx/>
              <a:latin typeface="Calibri Light"/>
            </a:endParaRPr>
          </a:p>
        </p:txBody>
      </p:sp>
      <p:sp>
        <p:nvSpPr>
          <p:cNvPr id="16" name="PlaceHolder 2"/>
          <p:cNvSpPr>
            <a:spLocks noGrp="1"/>
          </p:cNvSpPr>
          <p:nvPr>
            <p:ph type="body"/>
          </p:nvPr>
        </p:nvSpPr>
        <p:spPr>
          <a:xfrm>
            <a:off x="838080" y="365040"/>
            <a:ext cx="7733880" cy="581148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000000"/>
              </a:buClr>
              <a:buFont typeface="Arial"/>
              <a:buChar char="•"/>
              <a:defRPr lang="fr-FR" sz="2800" b="0" u="none" strike="noStrike">
                <a:solidFill>
                  <a:schemeClr val="dk1"/>
                </a:solidFill>
                <a:effectLst/>
                <a:uFillTx/>
                <a:latin typeface="Calibri"/>
              </a:defRPr>
            </a:lvl1pPr>
            <a:lvl2pPr lvl="1" algn="l" defTabSz="914400">
              <a:lnSpc>
                <a:spcPct val="90000"/>
              </a:lnSpc>
              <a:spcBef>
                <a:spcPts val="499"/>
              </a:spcBef>
              <a:buClr>
                <a:srgbClr val="FFFFFF"/>
              </a:buClr>
              <a:buSzPct val="75000"/>
              <a:buFont typeface="Symbol" charset="2"/>
              <a:buChar char=""/>
              <a:defRPr lang="fr-FR" sz="2400" b="0" u="none" strike="noStrike">
                <a:solidFill>
                  <a:schemeClr val="dk1"/>
                </a:solidFill>
                <a:effectLst/>
                <a:uFillTx/>
                <a:latin typeface="Calibri"/>
              </a:defRPr>
            </a:lvl2pPr>
            <a:lvl3pPr lvl="2" algn="l" defTabSz="914400">
              <a:lnSpc>
                <a:spcPct val="90000"/>
              </a:lnSpc>
              <a:spcBef>
                <a:spcPts val="499"/>
              </a:spcBef>
              <a:buClr>
                <a:srgbClr val="FFFFFF"/>
              </a:buClr>
              <a:buSzPct val="45000"/>
              <a:buFont typeface="Wingdings" charset="2"/>
              <a:buChar char=""/>
              <a:defRPr lang="fr-FR" sz="2000" b="0" u="none" strike="noStrike">
                <a:solidFill>
                  <a:schemeClr val="dk1"/>
                </a:solidFill>
                <a:effectLst/>
                <a:uFillTx/>
                <a:latin typeface="Calibri"/>
              </a:defRPr>
            </a:lvl3pPr>
            <a:lvl4pPr lvl="3" algn="l" defTabSz="914400">
              <a:lnSpc>
                <a:spcPct val="90000"/>
              </a:lnSpc>
              <a:spcBef>
                <a:spcPts val="499"/>
              </a:spcBef>
              <a:buClr>
                <a:srgbClr val="FFFFFF"/>
              </a:buClr>
              <a:buSzPct val="75000"/>
              <a:buFont typeface="Symbol" charset="2"/>
              <a:buChar char=""/>
              <a:defRPr lang="fr-FR" sz="1800" b="0" u="none" strike="noStrike">
                <a:solidFill>
                  <a:schemeClr val="dk1"/>
                </a:solidFill>
                <a:effectLst/>
                <a:uFillTx/>
                <a:latin typeface="Calibri"/>
              </a:defRPr>
            </a:lvl4pPr>
            <a:lvl5pPr lvl="4" algn="l" defTabSz="914400">
              <a:lnSpc>
                <a:spcPct val="90000"/>
              </a:lnSpc>
              <a:spcBef>
                <a:spcPts val="499"/>
              </a:spcBef>
              <a:buClr>
                <a:srgbClr val="FFFFFF"/>
              </a:buClr>
              <a:buSzPct val="45000"/>
              <a:buFont typeface="Wingdings" charset="2"/>
              <a:buChar char=""/>
              <a:defRPr lang="fr-FR" sz="180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fr-FR" sz="2800" b="0" u="none" strike="noStrike">
                <a:solidFill>
                  <a:schemeClr val="dk1"/>
                </a:solidFill>
                <a:effectLst/>
                <a:uFillTx/>
                <a:latin typeface="Calibri"/>
              </a:rPr>
              <a:t>Cliquez pour modifier les styles du texte du masque</a:t>
            </a:r>
            <a:endParaRPr lang="en-US" sz="2800" b="0" u="none" strike="noStrike">
              <a:solidFill>
                <a:schemeClr val="dk1"/>
              </a:solidFill>
              <a:effectLst/>
              <a:uFillTx/>
              <a:latin typeface="Calibri"/>
            </a:endParaRPr>
          </a:p>
          <a:p>
            <a:pPr marL="864000" lvl="1" indent="-324000" algn="l" defTabSz="914400">
              <a:lnSpc>
                <a:spcPct val="90000"/>
              </a:lnSpc>
              <a:spcBef>
                <a:spcPts val="499"/>
              </a:spcBef>
              <a:buClr>
                <a:srgbClr val="FFFFFF"/>
              </a:buClr>
              <a:buSzPct val="75000"/>
              <a:buFont typeface="Symbol" charset="2"/>
              <a:buChar char=""/>
            </a:pPr>
            <a:r>
              <a:rPr lang="fr-FR" sz="2400" b="0" u="none" strike="noStrike">
                <a:solidFill>
                  <a:schemeClr val="dk1"/>
                </a:solidFill>
                <a:effectLst/>
                <a:uFillTx/>
                <a:latin typeface="Calibri"/>
              </a:rPr>
              <a:t>Deuxième niveau</a:t>
            </a:r>
            <a:endParaRPr lang="en-US" sz="2400" b="0" u="none" strike="noStrike">
              <a:solidFill>
                <a:schemeClr val="dk1"/>
              </a:solidFill>
              <a:effectLst/>
              <a:uFillTx/>
              <a:latin typeface="Calibri"/>
            </a:endParaRPr>
          </a:p>
          <a:p>
            <a:pPr marL="1296000" lvl="2" indent="-288000" algn="l" defTabSz="914400">
              <a:lnSpc>
                <a:spcPct val="90000"/>
              </a:lnSpc>
              <a:spcBef>
                <a:spcPts val="499"/>
              </a:spcBef>
              <a:buClr>
                <a:srgbClr val="FFFFFF"/>
              </a:buClr>
              <a:buSzPct val="45000"/>
              <a:buFont typeface="Wingdings" charset="2"/>
              <a:buChar char=""/>
            </a:pPr>
            <a:r>
              <a:rPr lang="fr-FR" sz="2000" b="0" u="none" strike="noStrike">
                <a:solidFill>
                  <a:schemeClr val="dk1"/>
                </a:solidFill>
                <a:effectLst/>
                <a:uFillTx/>
                <a:latin typeface="Calibri"/>
              </a:rPr>
              <a:t>Troisième niveau</a:t>
            </a:r>
            <a:endParaRPr lang="en-US" sz="2000" b="0" u="none" strike="noStrike">
              <a:solidFill>
                <a:schemeClr val="dk1"/>
              </a:solidFill>
              <a:effectLst/>
              <a:uFillTx/>
              <a:latin typeface="Calibri"/>
            </a:endParaRPr>
          </a:p>
          <a:p>
            <a:pPr marL="1728000" lvl="3" indent="-216000" algn="l" defTabSz="914400">
              <a:lnSpc>
                <a:spcPct val="90000"/>
              </a:lnSpc>
              <a:spcBef>
                <a:spcPts val="499"/>
              </a:spcBef>
              <a:buClr>
                <a:srgbClr val="FFFFFF"/>
              </a:buClr>
              <a:buSzPct val="75000"/>
              <a:buFont typeface="Symbol" charset="2"/>
              <a:buChar char=""/>
            </a:pPr>
            <a:r>
              <a:rPr lang="fr-FR" sz="1800" b="0" u="none" strike="noStrike">
                <a:solidFill>
                  <a:schemeClr val="dk1"/>
                </a:solidFill>
                <a:effectLst/>
                <a:uFillTx/>
                <a:latin typeface="Calibri"/>
              </a:rPr>
              <a:t>Quatrième niveau</a:t>
            </a:r>
            <a:endParaRPr lang="en-US" sz="1800" b="0" u="none" strike="noStrike">
              <a:solidFill>
                <a:schemeClr val="dk1"/>
              </a:solidFill>
              <a:effectLst/>
              <a:uFillTx/>
              <a:latin typeface="Calibri"/>
            </a:endParaRPr>
          </a:p>
          <a:p>
            <a:pPr marL="2160000" lvl="4" indent="-216000" algn="l" defTabSz="914400">
              <a:lnSpc>
                <a:spcPct val="90000"/>
              </a:lnSpc>
              <a:spcBef>
                <a:spcPts val="499"/>
              </a:spcBef>
              <a:buClr>
                <a:srgbClr val="FFFFFF"/>
              </a:buClr>
              <a:buSzPct val="45000"/>
              <a:buFont typeface="Wingdings" charset="2"/>
              <a:buChar char=""/>
            </a:pPr>
            <a:r>
              <a:rPr lang="fr-FR" sz="1800" b="0" u="none" strike="noStrike">
                <a:solidFill>
                  <a:schemeClr val="dk1"/>
                </a:solidFill>
                <a:effectLst/>
                <a:uFillTx/>
                <a:latin typeface="Calibri"/>
              </a:rPr>
              <a:t>Cinquième niveau</a:t>
            </a:r>
            <a:endParaRPr lang="en-US" sz="1800" b="0" u="none" strike="noStrike">
              <a:solidFill>
                <a:schemeClr val="dk1"/>
              </a:solidFill>
              <a:effectLst/>
              <a:uFillTx/>
              <a:latin typeface="Calibri"/>
            </a:endParaRPr>
          </a:p>
        </p:txBody>
      </p:sp>
      <p:sp>
        <p:nvSpPr>
          <p:cNvPr id="17" name="PlaceHolder 3"/>
          <p:cNvSpPr>
            <a:spLocks noGrp="1"/>
          </p:cNvSpPr>
          <p:nvPr>
            <p:ph type="dt" idx="7"/>
          </p:nvPr>
        </p:nvSpPr>
        <p:spPr>
          <a:xfrm>
            <a:off x="838080" y="6356520"/>
            <a:ext cx="2742840" cy="364680"/>
          </a:xfrm>
          <a:prstGeom prst="rect">
            <a:avLst/>
          </a:prstGeom>
          <a:noFill/>
          <a:ln w="0">
            <a:noFill/>
          </a:ln>
        </p:spPr>
        <p:txBody>
          <a:bodyPr lIns="91440" tIns="45720" rIns="91440" bIns="45720" anchor="ctr">
            <a:noAutofit/>
          </a:bodyPr>
          <a:lstStyle>
            <a:lvl1pPr indent="0" algn="l" defTabSz="457200">
              <a:lnSpc>
                <a:spcPct val="100000"/>
              </a:lnSpc>
              <a:buNone/>
              <a:defRPr lang="fr-FR" sz="1200" b="0" u="none" strike="noStrike">
                <a:solidFill>
                  <a:schemeClr val="dk1">
                    <a:tint val="75000"/>
                  </a:schemeClr>
                </a:solidFill>
                <a:effectLst/>
                <a:uFillTx/>
                <a:latin typeface="Calibri"/>
              </a:defRPr>
            </a:lvl1pPr>
          </a:lstStyle>
          <a:p>
            <a:pPr indent="0" algn="l" defTabSz="457200">
              <a:lnSpc>
                <a:spcPct val="100000"/>
              </a:lnSpc>
              <a:buNone/>
            </a:pPr>
            <a:r>
              <a:rPr lang="fr-FR" sz="1200" b="0" u="none" strike="noStrike">
                <a:solidFill>
                  <a:schemeClr val="dk1">
                    <a:tint val="75000"/>
                  </a:schemeClr>
                </a:solidFill>
                <a:effectLst/>
                <a:uFillTx/>
                <a:latin typeface="Calibri"/>
              </a:rPr>
              <a:t>&lt;date/heure&gt;</a:t>
            </a:r>
            <a:endParaRPr lang="fr-FR" sz="1200" b="0" u="none" strike="noStrike">
              <a:solidFill>
                <a:srgbClr val="FFFFFF"/>
              </a:solidFill>
              <a:effectLst/>
              <a:uFillTx/>
              <a:latin typeface="Times New Roman"/>
            </a:endParaRPr>
          </a:p>
        </p:txBody>
      </p:sp>
      <p:sp>
        <p:nvSpPr>
          <p:cNvPr id="18" name="PlaceHolder 4"/>
          <p:cNvSpPr>
            <a:spLocks noGrp="1"/>
          </p:cNvSpPr>
          <p:nvPr>
            <p:ph type="ftr" idx="8"/>
          </p:nvPr>
        </p:nvSpPr>
        <p:spPr>
          <a:xfrm>
            <a:off x="4038480" y="6356520"/>
            <a:ext cx="4114440" cy="364680"/>
          </a:xfrm>
          <a:prstGeom prst="rect">
            <a:avLst/>
          </a:prstGeom>
          <a:noFill/>
          <a:ln w="0">
            <a:noFill/>
          </a:ln>
        </p:spPr>
        <p:txBody>
          <a:bodyPr lIns="91440" tIns="45720" rIns="91440" bIns="45720" anchor="ctr">
            <a:noAutofit/>
          </a:bodyPr>
          <a:lstStyle>
            <a:lvl1pPr indent="0" algn="ctr" defTabSz="457200">
              <a:lnSpc>
                <a:spcPct val="100000"/>
              </a:lnSpc>
              <a:buNone/>
              <a:defRPr lang="fr-FR" sz="1200" b="0" u="none" strike="noStrike">
                <a:solidFill>
                  <a:schemeClr val="dk1">
                    <a:tint val="75000"/>
                  </a:schemeClr>
                </a:solidFill>
                <a:effectLst/>
                <a:uFillTx/>
                <a:latin typeface="Calibri"/>
              </a:defRPr>
            </a:lvl1pPr>
          </a:lstStyle>
          <a:p>
            <a:pPr indent="0" algn="ctr" defTabSz="457200">
              <a:lnSpc>
                <a:spcPct val="100000"/>
              </a:lnSpc>
              <a:buNone/>
            </a:pPr>
            <a:r>
              <a:rPr lang="fr-FR" sz="1200" b="0" u="none" strike="noStrike">
                <a:solidFill>
                  <a:schemeClr val="dk1">
                    <a:tint val="75000"/>
                  </a:schemeClr>
                </a:solidFill>
                <a:effectLst/>
                <a:uFillTx/>
                <a:latin typeface="Calibri"/>
              </a:rPr>
              <a:t>&lt;pied de page&gt;</a:t>
            </a:r>
            <a:endParaRPr lang="fr-FR" sz="1200" b="0" u="none" strike="noStrike">
              <a:solidFill>
                <a:srgbClr val="FFFFFF"/>
              </a:solidFill>
              <a:effectLst/>
              <a:uFillTx/>
              <a:latin typeface="Times New Roman"/>
            </a:endParaRPr>
          </a:p>
        </p:txBody>
      </p:sp>
      <p:sp>
        <p:nvSpPr>
          <p:cNvPr id="19" name="PlaceHolder 5"/>
          <p:cNvSpPr>
            <a:spLocks noGrp="1"/>
          </p:cNvSpPr>
          <p:nvPr>
            <p:ph type="sldNum" idx="9"/>
          </p:nvPr>
        </p:nvSpPr>
        <p:spPr>
          <a:xfrm>
            <a:off x="8610480" y="6356520"/>
            <a:ext cx="2742840" cy="364680"/>
          </a:xfrm>
          <a:prstGeom prst="rect">
            <a:avLst/>
          </a:prstGeom>
          <a:noFill/>
          <a:ln w="0">
            <a:noFill/>
          </a:ln>
        </p:spPr>
        <p:txBody>
          <a:bodyPr lIns="91440" tIns="45720" rIns="91440" bIns="45720" anchor="ctr">
            <a:noAutofit/>
          </a:bodyPr>
          <a:lstStyle>
            <a:lvl1pPr indent="0" algn="r" defTabSz="457200">
              <a:lnSpc>
                <a:spcPct val="100000"/>
              </a:lnSpc>
              <a:buNone/>
              <a:defRPr lang="fr-FR" sz="1200" b="0" u="none" strike="noStrike">
                <a:solidFill>
                  <a:schemeClr val="dk1">
                    <a:tint val="75000"/>
                  </a:schemeClr>
                </a:solidFill>
                <a:effectLst/>
                <a:uFillTx/>
                <a:latin typeface="Calibri"/>
              </a:defRPr>
            </a:lvl1pPr>
          </a:lstStyle>
          <a:p>
            <a:pPr indent="0" algn="r" defTabSz="457200">
              <a:lnSpc>
                <a:spcPct val="100000"/>
              </a:lnSpc>
              <a:buNone/>
            </a:pPr>
            <a:fld id="{0F6D7E92-07B5-4485-A728-59241A1C3669}" type="slidenum">
              <a:rPr lang="fr-FR" sz="1200" b="0" u="none" strike="noStrike">
                <a:solidFill>
                  <a:schemeClr val="dk1">
                    <a:tint val="75000"/>
                  </a:schemeClr>
                </a:solidFill>
                <a:effectLst/>
                <a:uFillTx/>
                <a:latin typeface="Calibri"/>
              </a:rPr>
              <a:t>&lt;numéro&gt;</a:t>
            </a:fld>
            <a:endParaRPr lang="fr-FR" sz="1200" b="0" u="none" strike="noStrike">
              <a:solidFill>
                <a:srgbClr val="FFFFFF"/>
              </a:solidFill>
              <a:effectLst/>
              <a:uFillTx/>
              <a:latin typeface="Times New Roman"/>
            </a:endParaRPr>
          </a:p>
        </p:txBody>
      </p:sp>
    </p:spTree>
  </p:cSld>
  <p:clrMap bg1="lt1" tx1="dk1" bg2="lt2" tx2="dk2" accent1="accent1" accent2="accent2" accent3="accent3" accent4="accent4" accent5="accent5" accent6="accent6" hlink="hlink" folHlink="folHlink"/>
  <p:sldLayoutIdLst>
    <p:sldLayoutId id="2147483653" r:id="rId2"/>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33FF"/>
        </a:solidFill>
      </p:bgPr>
    </p:bg>
    <p:spTree>
      <p:nvGrpSpPr>
        <p:cNvPr id="1" name=""/>
        <p:cNvGrpSpPr/>
        <p:nvPr/>
      </p:nvGrpSpPr>
      <p:grpSpPr>
        <a:xfrm>
          <a:off x="0" y="0"/>
          <a:ext cx="0" cy="0"/>
          <a:chOff x="0" y="0"/>
          <a:chExt cx="0" cy="0"/>
        </a:xfrm>
      </p:grpSpPr>
      <p:sp>
        <p:nvSpPr>
          <p:cNvPr id="22"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lstStyle>
            <a:lvl1pPr indent="0" algn="l" defTabSz="914400">
              <a:lnSpc>
                <a:spcPct val="90000"/>
              </a:lnSpc>
              <a:buNone/>
              <a:defRPr lang="fr-FR" sz="4400" b="0" u="none" strike="noStrike">
                <a:solidFill>
                  <a:schemeClr val="dk1"/>
                </a:solidFill>
                <a:effectLst/>
                <a:uFillTx/>
                <a:latin typeface="Calibri Light"/>
              </a:defRPr>
            </a:lvl1pPr>
          </a:lstStyle>
          <a:p>
            <a:pPr indent="0" algn="l" defTabSz="914400">
              <a:lnSpc>
                <a:spcPct val="90000"/>
              </a:lnSpc>
              <a:buNone/>
            </a:pPr>
            <a:r>
              <a:rPr lang="fr-FR" sz="4400" b="0" u="none" strike="noStrike">
                <a:solidFill>
                  <a:schemeClr val="dk1"/>
                </a:solidFill>
                <a:effectLst/>
                <a:uFillTx/>
                <a:latin typeface="Calibri Light"/>
              </a:rPr>
              <a:t>Modifiez le style du titre</a:t>
            </a:r>
            <a:endParaRPr lang="en-US" sz="4400" b="0" u="none" strike="noStrike">
              <a:solidFill>
                <a:schemeClr val="dk1"/>
              </a:solidFill>
              <a:effectLst/>
              <a:uFillTx/>
              <a:latin typeface="Calibri Light"/>
            </a:endParaRPr>
          </a:p>
        </p:txBody>
      </p:sp>
      <p:sp>
        <p:nvSpPr>
          <p:cNvPr id="23" name="PlaceHolder 2"/>
          <p:cNvSpPr>
            <a:spLocks noGrp="1"/>
          </p:cNvSpPr>
          <p:nvPr>
            <p:ph type="body"/>
          </p:nvPr>
        </p:nvSpPr>
        <p:spPr>
          <a:xfrm>
            <a:off x="838080" y="1825560"/>
            <a:ext cx="10515240" cy="43509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fr-FR" sz="2800" b="0" u="none" strike="noStrike">
                <a:solidFill>
                  <a:schemeClr val="dk1"/>
                </a:solidFill>
                <a:effectLst/>
                <a:uFillTx/>
                <a:latin typeface="Calibri"/>
              </a:defRPr>
            </a:lvl1pPr>
            <a:lvl2pPr lvl="1" algn="l" defTabSz="914400">
              <a:lnSpc>
                <a:spcPct val="90000"/>
              </a:lnSpc>
              <a:spcBef>
                <a:spcPts val="499"/>
              </a:spcBef>
              <a:buClr>
                <a:srgbClr val="FFFFFF"/>
              </a:buClr>
              <a:buSzPct val="75000"/>
              <a:buFont typeface="Symbol" charset="2"/>
              <a:buChar char=""/>
              <a:defRPr lang="fr-FR" sz="2400" b="0" u="none" strike="noStrike">
                <a:solidFill>
                  <a:schemeClr val="dk1"/>
                </a:solidFill>
                <a:effectLst/>
                <a:uFillTx/>
                <a:latin typeface="Calibri"/>
              </a:defRPr>
            </a:lvl2pPr>
            <a:lvl3pPr lvl="2" algn="l" defTabSz="914400">
              <a:lnSpc>
                <a:spcPct val="90000"/>
              </a:lnSpc>
              <a:spcBef>
                <a:spcPts val="499"/>
              </a:spcBef>
              <a:buClr>
                <a:srgbClr val="FFFFFF"/>
              </a:buClr>
              <a:buSzPct val="45000"/>
              <a:buFont typeface="Wingdings" charset="2"/>
              <a:buChar char=""/>
              <a:defRPr lang="fr-FR" sz="2000" b="0" u="none" strike="noStrike">
                <a:solidFill>
                  <a:schemeClr val="dk1"/>
                </a:solidFill>
                <a:effectLst/>
                <a:uFillTx/>
                <a:latin typeface="Calibri"/>
              </a:defRPr>
            </a:lvl3pPr>
            <a:lvl4pPr lvl="3" algn="l" defTabSz="914400">
              <a:lnSpc>
                <a:spcPct val="90000"/>
              </a:lnSpc>
              <a:spcBef>
                <a:spcPts val="499"/>
              </a:spcBef>
              <a:buClr>
                <a:srgbClr val="FFFFFF"/>
              </a:buClr>
              <a:buSzPct val="75000"/>
              <a:buFont typeface="Symbol" charset="2"/>
              <a:buChar char=""/>
              <a:defRPr lang="fr-FR" sz="1800" b="0" u="none" strike="noStrike">
                <a:solidFill>
                  <a:schemeClr val="dk1"/>
                </a:solidFill>
                <a:effectLst/>
                <a:uFillTx/>
                <a:latin typeface="Calibri"/>
              </a:defRPr>
            </a:lvl4pPr>
            <a:lvl5pPr lvl="4" algn="l" defTabSz="914400">
              <a:lnSpc>
                <a:spcPct val="90000"/>
              </a:lnSpc>
              <a:spcBef>
                <a:spcPts val="499"/>
              </a:spcBef>
              <a:buClr>
                <a:srgbClr val="FFFFFF"/>
              </a:buClr>
              <a:buSzPct val="45000"/>
              <a:buFont typeface="Wingdings" charset="2"/>
              <a:buChar char=""/>
              <a:defRPr lang="fr-FR" sz="180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fr-FR" sz="2800" b="0" u="none" strike="noStrike">
                <a:solidFill>
                  <a:schemeClr val="dk1"/>
                </a:solidFill>
                <a:effectLst/>
                <a:uFillTx/>
                <a:latin typeface="Calibri"/>
              </a:rPr>
              <a:t>Cliquez pour modifier les styles du texte du masque</a:t>
            </a:r>
            <a:endParaRPr lang="en-US" sz="2800" b="0" u="none" strike="noStrike">
              <a:solidFill>
                <a:schemeClr val="dk1"/>
              </a:solidFill>
              <a:effectLst/>
              <a:uFillTx/>
              <a:latin typeface="Calibri"/>
            </a:endParaRPr>
          </a:p>
          <a:p>
            <a:pPr marL="864000" lvl="1" indent="-324000" algn="l" defTabSz="914400">
              <a:lnSpc>
                <a:spcPct val="90000"/>
              </a:lnSpc>
              <a:spcBef>
                <a:spcPts val="499"/>
              </a:spcBef>
              <a:buClr>
                <a:srgbClr val="FFFFFF"/>
              </a:buClr>
              <a:buSzPct val="75000"/>
              <a:buFont typeface="Symbol" charset="2"/>
              <a:buChar char=""/>
            </a:pPr>
            <a:r>
              <a:rPr lang="fr-FR" sz="2400" b="0" u="none" strike="noStrike">
                <a:solidFill>
                  <a:schemeClr val="dk1"/>
                </a:solidFill>
                <a:effectLst/>
                <a:uFillTx/>
                <a:latin typeface="Calibri"/>
              </a:rPr>
              <a:t>Deuxième niveau</a:t>
            </a:r>
            <a:endParaRPr lang="en-US" sz="2400" b="0" u="none" strike="noStrike">
              <a:solidFill>
                <a:schemeClr val="dk1"/>
              </a:solidFill>
              <a:effectLst/>
              <a:uFillTx/>
              <a:latin typeface="Calibri"/>
            </a:endParaRPr>
          </a:p>
          <a:p>
            <a:pPr marL="1296000" lvl="2" indent="-288000" algn="l" defTabSz="914400">
              <a:lnSpc>
                <a:spcPct val="90000"/>
              </a:lnSpc>
              <a:spcBef>
                <a:spcPts val="499"/>
              </a:spcBef>
              <a:buClr>
                <a:srgbClr val="FFFFFF"/>
              </a:buClr>
              <a:buSzPct val="45000"/>
              <a:buFont typeface="Wingdings" charset="2"/>
              <a:buChar char=""/>
            </a:pPr>
            <a:r>
              <a:rPr lang="fr-FR" sz="2000" b="0" u="none" strike="noStrike">
                <a:solidFill>
                  <a:schemeClr val="dk1"/>
                </a:solidFill>
                <a:effectLst/>
                <a:uFillTx/>
                <a:latin typeface="Calibri"/>
              </a:rPr>
              <a:t>Troisième niveau</a:t>
            </a:r>
            <a:endParaRPr lang="en-US" sz="2000" b="0" u="none" strike="noStrike">
              <a:solidFill>
                <a:schemeClr val="dk1"/>
              </a:solidFill>
              <a:effectLst/>
              <a:uFillTx/>
              <a:latin typeface="Calibri"/>
            </a:endParaRPr>
          </a:p>
          <a:p>
            <a:pPr marL="1728000" lvl="3" indent="-216000" algn="l" defTabSz="914400">
              <a:lnSpc>
                <a:spcPct val="90000"/>
              </a:lnSpc>
              <a:spcBef>
                <a:spcPts val="499"/>
              </a:spcBef>
              <a:buClr>
                <a:srgbClr val="FFFFFF"/>
              </a:buClr>
              <a:buSzPct val="75000"/>
              <a:buFont typeface="Symbol" charset="2"/>
              <a:buChar char=""/>
            </a:pPr>
            <a:r>
              <a:rPr lang="fr-FR" sz="1800" b="0" u="none" strike="noStrike">
                <a:solidFill>
                  <a:schemeClr val="dk1"/>
                </a:solidFill>
                <a:effectLst/>
                <a:uFillTx/>
                <a:latin typeface="Calibri"/>
              </a:rPr>
              <a:t>Quatrième niveau</a:t>
            </a:r>
            <a:endParaRPr lang="en-US" sz="1800" b="0" u="none" strike="noStrike">
              <a:solidFill>
                <a:schemeClr val="dk1"/>
              </a:solidFill>
              <a:effectLst/>
              <a:uFillTx/>
              <a:latin typeface="Calibri"/>
            </a:endParaRPr>
          </a:p>
          <a:p>
            <a:pPr marL="2160000" lvl="4" indent="-216000" algn="l" defTabSz="914400">
              <a:lnSpc>
                <a:spcPct val="90000"/>
              </a:lnSpc>
              <a:spcBef>
                <a:spcPts val="499"/>
              </a:spcBef>
              <a:buClr>
                <a:srgbClr val="FFFFFF"/>
              </a:buClr>
              <a:buSzPct val="45000"/>
              <a:buFont typeface="Wingdings" charset="2"/>
              <a:buChar char=""/>
            </a:pPr>
            <a:r>
              <a:rPr lang="fr-FR" sz="1800" b="0" u="none" strike="noStrike">
                <a:solidFill>
                  <a:schemeClr val="dk1"/>
                </a:solidFill>
                <a:effectLst/>
                <a:uFillTx/>
                <a:latin typeface="Calibri"/>
              </a:rPr>
              <a:t>Cinquième niveau</a:t>
            </a:r>
            <a:endParaRPr lang="en-US" sz="1800" b="0" u="none" strike="noStrike">
              <a:solidFill>
                <a:schemeClr val="dk1"/>
              </a:solidFill>
              <a:effectLst/>
              <a:uFillTx/>
              <a:latin typeface="Calibri"/>
            </a:endParaRPr>
          </a:p>
        </p:txBody>
      </p:sp>
      <p:sp>
        <p:nvSpPr>
          <p:cNvPr id="24" name="PlaceHolder 3"/>
          <p:cNvSpPr>
            <a:spLocks noGrp="1"/>
          </p:cNvSpPr>
          <p:nvPr>
            <p:ph type="dt" idx="10"/>
          </p:nvPr>
        </p:nvSpPr>
        <p:spPr>
          <a:xfrm>
            <a:off x="838080" y="6356520"/>
            <a:ext cx="2742840" cy="364680"/>
          </a:xfrm>
          <a:prstGeom prst="rect">
            <a:avLst/>
          </a:prstGeom>
          <a:noFill/>
          <a:ln w="0">
            <a:noFill/>
          </a:ln>
        </p:spPr>
        <p:txBody>
          <a:bodyPr lIns="91440" tIns="45720" rIns="91440" bIns="45720" anchor="ctr">
            <a:noAutofit/>
          </a:bodyPr>
          <a:lstStyle>
            <a:lvl1pPr indent="0" algn="l" defTabSz="457200">
              <a:lnSpc>
                <a:spcPct val="100000"/>
              </a:lnSpc>
              <a:buNone/>
              <a:defRPr lang="fr-FR" sz="1200" b="0" u="none" strike="noStrike">
                <a:solidFill>
                  <a:schemeClr val="dk1">
                    <a:tint val="75000"/>
                  </a:schemeClr>
                </a:solidFill>
                <a:effectLst/>
                <a:uFillTx/>
                <a:latin typeface="Calibri"/>
              </a:defRPr>
            </a:lvl1pPr>
          </a:lstStyle>
          <a:p>
            <a:pPr indent="0" algn="l" defTabSz="457200">
              <a:lnSpc>
                <a:spcPct val="100000"/>
              </a:lnSpc>
              <a:buNone/>
            </a:pPr>
            <a:r>
              <a:rPr lang="fr-FR" sz="1200" b="0" u="none" strike="noStrike">
                <a:solidFill>
                  <a:schemeClr val="dk1">
                    <a:tint val="75000"/>
                  </a:schemeClr>
                </a:solidFill>
                <a:effectLst/>
                <a:uFillTx/>
                <a:latin typeface="Calibri"/>
              </a:rPr>
              <a:t>&lt;date/heure&gt;</a:t>
            </a:r>
            <a:endParaRPr lang="fr-FR" sz="1200" b="0" u="none" strike="noStrike">
              <a:solidFill>
                <a:srgbClr val="FFFFFF"/>
              </a:solidFill>
              <a:effectLst/>
              <a:uFillTx/>
              <a:latin typeface="Times New Roman"/>
            </a:endParaRPr>
          </a:p>
        </p:txBody>
      </p:sp>
      <p:sp>
        <p:nvSpPr>
          <p:cNvPr id="25" name="PlaceHolder 4"/>
          <p:cNvSpPr>
            <a:spLocks noGrp="1"/>
          </p:cNvSpPr>
          <p:nvPr>
            <p:ph type="ftr" idx="11"/>
          </p:nvPr>
        </p:nvSpPr>
        <p:spPr>
          <a:xfrm>
            <a:off x="4038480" y="6356520"/>
            <a:ext cx="4114440" cy="364680"/>
          </a:xfrm>
          <a:prstGeom prst="rect">
            <a:avLst/>
          </a:prstGeom>
          <a:noFill/>
          <a:ln w="0">
            <a:noFill/>
          </a:ln>
        </p:spPr>
        <p:txBody>
          <a:bodyPr lIns="91440" tIns="45720" rIns="91440" bIns="45720" anchor="ctr">
            <a:noAutofit/>
          </a:bodyPr>
          <a:lstStyle>
            <a:lvl1pPr indent="0" algn="ctr" defTabSz="457200">
              <a:lnSpc>
                <a:spcPct val="100000"/>
              </a:lnSpc>
              <a:buNone/>
              <a:defRPr lang="fr-FR" sz="1200" b="0" u="none" strike="noStrike">
                <a:solidFill>
                  <a:schemeClr val="dk1">
                    <a:tint val="75000"/>
                  </a:schemeClr>
                </a:solidFill>
                <a:effectLst/>
                <a:uFillTx/>
                <a:latin typeface="Calibri"/>
              </a:defRPr>
            </a:lvl1pPr>
          </a:lstStyle>
          <a:p>
            <a:pPr indent="0" algn="ctr" defTabSz="457200">
              <a:lnSpc>
                <a:spcPct val="100000"/>
              </a:lnSpc>
              <a:buNone/>
            </a:pPr>
            <a:r>
              <a:rPr lang="fr-FR" sz="1200" b="0" u="none" strike="noStrike">
                <a:solidFill>
                  <a:schemeClr val="dk1">
                    <a:tint val="75000"/>
                  </a:schemeClr>
                </a:solidFill>
                <a:effectLst/>
                <a:uFillTx/>
                <a:latin typeface="Calibri"/>
              </a:rPr>
              <a:t>&lt;pied de page&gt;</a:t>
            </a:r>
            <a:endParaRPr lang="fr-FR" sz="1200" b="0" u="none" strike="noStrike">
              <a:solidFill>
                <a:srgbClr val="FFFFFF"/>
              </a:solidFill>
              <a:effectLst/>
              <a:uFillTx/>
              <a:latin typeface="Times New Roman"/>
            </a:endParaRPr>
          </a:p>
        </p:txBody>
      </p:sp>
      <p:sp>
        <p:nvSpPr>
          <p:cNvPr id="26" name="PlaceHolder 5"/>
          <p:cNvSpPr>
            <a:spLocks noGrp="1"/>
          </p:cNvSpPr>
          <p:nvPr>
            <p:ph type="sldNum" idx="12"/>
          </p:nvPr>
        </p:nvSpPr>
        <p:spPr>
          <a:xfrm>
            <a:off x="8610480" y="6356520"/>
            <a:ext cx="2742840" cy="364680"/>
          </a:xfrm>
          <a:prstGeom prst="rect">
            <a:avLst/>
          </a:prstGeom>
          <a:noFill/>
          <a:ln w="0">
            <a:noFill/>
          </a:ln>
        </p:spPr>
        <p:txBody>
          <a:bodyPr lIns="91440" tIns="45720" rIns="91440" bIns="45720" anchor="ctr">
            <a:noAutofit/>
          </a:bodyPr>
          <a:lstStyle>
            <a:lvl1pPr indent="0" algn="r" defTabSz="457200">
              <a:lnSpc>
                <a:spcPct val="100000"/>
              </a:lnSpc>
              <a:buNone/>
              <a:defRPr lang="fr-FR" sz="1200" b="0" u="none" strike="noStrike">
                <a:solidFill>
                  <a:schemeClr val="dk1">
                    <a:tint val="75000"/>
                  </a:schemeClr>
                </a:solidFill>
                <a:effectLst/>
                <a:uFillTx/>
                <a:latin typeface="Calibri"/>
              </a:defRPr>
            </a:lvl1pPr>
          </a:lstStyle>
          <a:p>
            <a:pPr indent="0" algn="r" defTabSz="457200">
              <a:lnSpc>
                <a:spcPct val="100000"/>
              </a:lnSpc>
              <a:buNone/>
            </a:pPr>
            <a:fld id="{30E3BB8A-6574-4263-81CA-6007A271E8ED}" type="slidenum">
              <a:rPr lang="fr-FR" sz="1200" b="0" u="none" strike="noStrike">
                <a:solidFill>
                  <a:schemeClr val="dk1">
                    <a:tint val="75000"/>
                  </a:schemeClr>
                </a:solidFill>
                <a:effectLst/>
                <a:uFillTx/>
                <a:latin typeface="Calibri"/>
              </a:rPr>
              <a:t>&lt;numéro&gt;</a:t>
            </a:fld>
            <a:endParaRPr lang="fr-FR" sz="1200" b="0" u="none" strike="noStrike">
              <a:solidFill>
                <a:srgbClr val="FFFFFF"/>
              </a:solidFill>
              <a:effectLst/>
              <a:uFillTx/>
              <a:latin typeface="Times New Roman"/>
            </a:endParaRPr>
          </a:p>
        </p:txBody>
      </p:sp>
    </p:spTree>
  </p:cSld>
  <p:clrMap bg1="lt1" tx1="dk1" bg2="lt2" tx2="dk2" accent1="accent1" accent2="accent2" accent3="accent3" accent4="accent4" accent5="accent5" accent6="accent6" hlink="hlink" folHlink="folHlink"/>
  <p:sldLayoutIdLst>
    <p:sldLayoutId id="2147483655" r:id="rId2"/>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33FF"/>
        </a:solidFill>
      </p:bgPr>
    </p:bg>
    <p:spTree>
      <p:nvGrpSpPr>
        <p:cNvPr id="1" name=""/>
        <p:cNvGrpSpPr/>
        <p:nvPr/>
      </p:nvGrpSpPr>
      <p:grpSpPr>
        <a:xfrm>
          <a:off x="0" y="0"/>
          <a:ext cx="0" cy="0"/>
          <a:chOff x="0" y="0"/>
          <a:chExt cx="0" cy="0"/>
        </a:xfrm>
      </p:grpSpPr>
      <p:sp>
        <p:nvSpPr>
          <p:cNvPr id="29" name="PlaceHolder 1"/>
          <p:cNvSpPr>
            <a:spLocks noGrp="1"/>
          </p:cNvSpPr>
          <p:nvPr>
            <p:ph type="title"/>
          </p:nvPr>
        </p:nvSpPr>
        <p:spPr>
          <a:xfrm>
            <a:off x="831960" y="1709640"/>
            <a:ext cx="10515240" cy="2852280"/>
          </a:xfrm>
          <a:prstGeom prst="rect">
            <a:avLst/>
          </a:prstGeom>
          <a:noFill/>
          <a:ln w="0">
            <a:noFill/>
          </a:ln>
        </p:spPr>
        <p:txBody>
          <a:bodyPr lIns="91440" tIns="45720" rIns="91440" bIns="45720" anchor="b">
            <a:noAutofit/>
          </a:bodyPr>
          <a:lstStyle>
            <a:lvl1pPr indent="0" algn="l" defTabSz="914400">
              <a:lnSpc>
                <a:spcPct val="90000"/>
              </a:lnSpc>
              <a:buNone/>
              <a:defRPr lang="fr-FR" sz="6000" b="0" u="none" strike="noStrike">
                <a:solidFill>
                  <a:schemeClr val="dk1"/>
                </a:solidFill>
                <a:effectLst/>
                <a:uFillTx/>
                <a:latin typeface="Calibri Light"/>
              </a:defRPr>
            </a:lvl1pPr>
          </a:lstStyle>
          <a:p>
            <a:pPr indent="0" algn="l" defTabSz="914400">
              <a:lnSpc>
                <a:spcPct val="90000"/>
              </a:lnSpc>
              <a:buNone/>
            </a:pPr>
            <a:r>
              <a:rPr lang="fr-FR" sz="6000" b="0" u="none" strike="noStrike">
                <a:solidFill>
                  <a:schemeClr val="dk1"/>
                </a:solidFill>
                <a:effectLst/>
                <a:uFillTx/>
                <a:latin typeface="Calibri Light"/>
              </a:rPr>
              <a:t>Modifiez le style du titre</a:t>
            </a:r>
            <a:endParaRPr lang="en-US" sz="6000" b="0" u="none" strike="noStrike">
              <a:solidFill>
                <a:schemeClr val="dk1"/>
              </a:solidFill>
              <a:effectLst/>
              <a:uFillTx/>
              <a:latin typeface="Calibri Light"/>
            </a:endParaRPr>
          </a:p>
        </p:txBody>
      </p:sp>
      <p:sp>
        <p:nvSpPr>
          <p:cNvPr id="30" name="PlaceHolder 2"/>
          <p:cNvSpPr>
            <a:spLocks noGrp="1"/>
          </p:cNvSpPr>
          <p:nvPr>
            <p:ph type="body"/>
          </p:nvPr>
        </p:nvSpPr>
        <p:spPr>
          <a:xfrm>
            <a:off x="831960" y="4589640"/>
            <a:ext cx="10515240" cy="1499760"/>
          </a:xfrm>
          <a:prstGeom prst="rect">
            <a:avLst/>
          </a:prstGeom>
          <a:noFill/>
          <a:ln w="0">
            <a:noFill/>
          </a:ln>
        </p:spPr>
        <p:txBody>
          <a:bodyPr lIns="91440" tIns="45720" rIns="91440" bIns="45720" anchor="t">
            <a:noAutofit/>
          </a:bodyPr>
          <a:lstStyle>
            <a:lvl1pPr indent="0" algn="l" defTabSz="914400">
              <a:lnSpc>
                <a:spcPct val="90000"/>
              </a:lnSpc>
              <a:spcBef>
                <a:spcPts val="1001"/>
              </a:spcBef>
              <a:tabLst>
                <a:tab pos="0" algn="l"/>
              </a:tabLst>
              <a:defRPr lang="fr-FR" sz="2400" b="0" u="none" strike="noStrike">
                <a:solidFill>
                  <a:schemeClr val="dk1">
                    <a:tint val="75000"/>
                  </a:schemeClr>
                </a:solidFill>
                <a:effectLst/>
                <a:uFillTx/>
                <a:latin typeface="Calibri"/>
              </a:defRPr>
            </a:lvl1pPr>
          </a:lstStyle>
          <a:p>
            <a:pPr indent="0" algn="l" defTabSz="914400">
              <a:lnSpc>
                <a:spcPct val="90000"/>
              </a:lnSpc>
              <a:spcBef>
                <a:spcPts val="1001"/>
              </a:spcBef>
              <a:tabLst>
                <a:tab pos="0" algn="l"/>
              </a:tabLst>
            </a:pPr>
            <a:r>
              <a:rPr lang="fr-FR" sz="2400" b="0" u="none" strike="noStrike">
                <a:solidFill>
                  <a:schemeClr val="dk1">
                    <a:tint val="75000"/>
                  </a:schemeClr>
                </a:solidFill>
                <a:effectLst/>
                <a:uFillTx/>
                <a:latin typeface="Calibri"/>
              </a:rPr>
              <a:t>Cliquez pour modifier les styles du texte du masque</a:t>
            </a:r>
            <a:endParaRPr lang="en-US" sz="2400" b="0" u="none" strike="noStrike">
              <a:solidFill>
                <a:schemeClr val="dk1">
                  <a:tint val="75000"/>
                </a:schemeClr>
              </a:solidFill>
              <a:effectLst/>
              <a:uFillTx/>
              <a:latin typeface="Calibri"/>
            </a:endParaRPr>
          </a:p>
        </p:txBody>
      </p:sp>
      <p:sp>
        <p:nvSpPr>
          <p:cNvPr id="31" name="PlaceHolder 3"/>
          <p:cNvSpPr>
            <a:spLocks noGrp="1"/>
          </p:cNvSpPr>
          <p:nvPr>
            <p:ph type="dt" idx="13"/>
          </p:nvPr>
        </p:nvSpPr>
        <p:spPr>
          <a:xfrm>
            <a:off x="838080" y="6356520"/>
            <a:ext cx="2742840" cy="364680"/>
          </a:xfrm>
          <a:prstGeom prst="rect">
            <a:avLst/>
          </a:prstGeom>
          <a:noFill/>
          <a:ln w="0">
            <a:noFill/>
          </a:ln>
        </p:spPr>
        <p:txBody>
          <a:bodyPr lIns="91440" tIns="45720" rIns="91440" bIns="45720" anchor="ctr">
            <a:noAutofit/>
          </a:bodyPr>
          <a:lstStyle>
            <a:lvl1pPr indent="0" algn="l" defTabSz="457200">
              <a:lnSpc>
                <a:spcPct val="100000"/>
              </a:lnSpc>
              <a:buNone/>
              <a:defRPr lang="fr-FR" sz="1200" b="0" u="none" strike="noStrike">
                <a:solidFill>
                  <a:schemeClr val="dk1">
                    <a:tint val="75000"/>
                  </a:schemeClr>
                </a:solidFill>
                <a:effectLst/>
                <a:uFillTx/>
                <a:latin typeface="Calibri"/>
              </a:defRPr>
            </a:lvl1pPr>
          </a:lstStyle>
          <a:p>
            <a:pPr indent="0" algn="l" defTabSz="457200">
              <a:lnSpc>
                <a:spcPct val="100000"/>
              </a:lnSpc>
              <a:buNone/>
            </a:pPr>
            <a:r>
              <a:rPr lang="fr-FR" sz="1200" b="0" u="none" strike="noStrike">
                <a:solidFill>
                  <a:schemeClr val="dk1">
                    <a:tint val="75000"/>
                  </a:schemeClr>
                </a:solidFill>
                <a:effectLst/>
                <a:uFillTx/>
                <a:latin typeface="Calibri"/>
              </a:rPr>
              <a:t>&lt;date/heure&gt;</a:t>
            </a:r>
            <a:endParaRPr lang="fr-FR" sz="1200" b="0" u="none" strike="noStrike">
              <a:solidFill>
                <a:srgbClr val="FFFFFF"/>
              </a:solidFill>
              <a:effectLst/>
              <a:uFillTx/>
              <a:latin typeface="Times New Roman"/>
            </a:endParaRPr>
          </a:p>
        </p:txBody>
      </p:sp>
      <p:sp>
        <p:nvSpPr>
          <p:cNvPr id="32" name="PlaceHolder 4"/>
          <p:cNvSpPr>
            <a:spLocks noGrp="1"/>
          </p:cNvSpPr>
          <p:nvPr>
            <p:ph type="ftr" idx="14"/>
          </p:nvPr>
        </p:nvSpPr>
        <p:spPr>
          <a:xfrm>
            <a:off x="4038480" y="6356520"/>
            <a:ext cx="4114440" cy="364680"/>
          </a:xfrm>
          <a:prstGeom prst="rect">
            <a:avLst/>
          </a:prstGeom>
          <a:noFill/>
          <a:ln w="0">
            <a:noFill/>
          </a:ln>
        </p:spPr>
        <p:txBody>
          <a:bodyPr lIns="91440" tIns="45720" rIns="91440" bIns="45720" anchor="ctr">
            <a:noAutofit/>
          </a:bodyPr>
          <a:lstStyle>
            <a:lvl1pPr indent="0" algn="ctr" defTabSz="457200">
              <a:lnSpc>
                <a:spcPct val="100000"/>
              </a:lnSpc>
              <a:buNone/>
              <a:defRPr lang="fr-FR" sz="1200" b="0" u="none" strike="noStrike">
                <a:solidFill>
                  <a:schemeClr val="dk1">
                    <a:tint val="75000"/>
                  </a:schemeClr>
                </a:solidFill>
                <a:effectLst/>
                <a:uFillTx/>
                <a:latin typeface="Calibri"/>
              </a:defRPr>
            </a:lvl1pPr>
          </a:lstStyle>
          <a:p>
            <a:pPr indent="0" algn="ctr" defTabSz="457200">
              <a:lnSpc>
                <a:spcPct val="100000"/>
              </a:lnSpc>
              <a:buNone/>
            </a:pPr>
            <a:r>
              <a:rPr lang="fr-FR" sz="1200" b="0" u="none" strike="noStrike">
                <a:solidFill>
                  <a:schemeClr val="dk1">
                    <a:tint val="75000"/>
                  </a:schemeClr>
                </a:solidFill>
                <a:effectLst/>
                <a:uFillTx/>
                <a:latin typeface="Calibri"/>
              </a:rPr>
              <a:t>&lt;pied de page&gt;</a:t>
            </a:r>
            <a:endParaRPr lang="fr-FR" sz="1200" b="0" u="none" strike="noStrike">
              <a:solidFill>
                <a:srgbClr val="FFFFFF"/>
              </a:solidFill>
              <a:effectLst/>
              <a:uFillTx/>
              <a:latin typeface="Times New Roman"/>
            </a:endParaRPr>
          </a:p>
        </p:txBody>
      </p:sp>
      <p:sp>
        <p:nvSpPr>
          <p:cNvPr id="33" name="PlaceHolder 5"/>
          <p:cNvSpPr>
            <a:spLocks noGrp="1"/>
          </p:cNvSpPr>
          <p:nvPr>
            <p:ph type="sldNum" idx="15"/>
          </p:nvPr>
        </p:nvSpPr>
        <p:spPr>
          <a:xfrm>
            <a:off x="8610480" y="6356520"/>
            <a:ext cx="2742840" cy="364680"/>
          </a:xfrm>
          <a:prstGeom prst="rect">
            <a:avLst/>
          </a:prstGeom>
          <a:noFill/>
          <a:ln w="0">
            <a:noFill/>
          </a:ln>
        </p:spPr>
        <p:txBody>
          <a:bodyPr lIns="91440" tIns="45720" rIns="91440" bIns="45720" anchor="ctr">
            <a:noAutofit/>
          </a:bodyPr>
          <a:lstStyle>
            <a:lvl1pPr indent="0" algn="r" defTabSz="457200">
              <a:lnSpc>
                <a:spcPct val="100000"/>
              </a:lnSpc>
              <a:buNone/>
              <a:defRPr lang="fr-FR" sz="1200" b="0" u="none" strike="noStrike">
                <a:solidFill>
                  <a:schemeClr val="dk1">
                    <a:tint val="75000"/>
                  </a:schemeClr>
                </a:solidFill>
                <a:effectLst/>
                <a:uFillTx/>
                <a:latin typeface="Calibri"/>
              </a:defRPr>
            </a:lvl1pPr>
          </a:lstStyle>
          <a:p>
            <a:pPr indent="0" algn="r" defTabSz="457200">
              <a:lnSpc>
                <a:spcPct val="100000"/>
              </a:lnSpc>
              <a:buNone/>
            </a:pPr>
            <a:fld id="{90BA91D4-5E0F-4E68-A2F1-5B4680C35F49}" type="slidenum">
              <a:rPr lang="fr-FR" sz="1200" b="0" u="none" strike="noStrike">
                <a:solidFill>
                  <a:schemeClr val="dk1">
                    <a:tint val="75000"/>
                  </a:schemeClr>
                </a:solidFill>
                <a:effectLst/>
                <a:uFillTx/>
                <a:latin typeface="Calibri"/>
              </a:rPr>
              <a:t>&lt;numéro&gt;</a:t>
            </a:fld>
            <a:endParaRPr lang="fr-FR" sz="1200" b="0" u="none" strike="noStrike">
              <a:solidFill>
                <a:srgbClr val="FFFFFF"/>
              </a:solidFill>
              <a:effectLst/>
              <a:uFillTx/>
              <a:latin typeface="Times New Roman"/>
            </a:endParaRPr>
          </a:p>
        </p:txBody>
      </p:sp>
    </p:spTree>
  </p:cSld>
  <p:clrMap bg1="lt1" tx1="dk1" bg2="lt2" tx2="dk2" accent1="accent1" accent2="accent2" accent3="accent3" accent4="accent4" accent5="accent5" accent6="accent6" hlink="hlink" folHlink="folHlink"/>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33FF"/>
        </a:solidFill>
      </p:bgPr>
    </p:bg>
    <p:spTree>
      <p:nvGrpSpPr>
        <p:cNvPr id="1" name=""/>
        <p:cNvGrpSpPr/>
        <p:nvPr/>
      </p:nvGrpSpPr>
      <p:grpSpPr>
        <a:xfrm>
          <a:off x="0" y="0"/>
          <a:ext cx="0" cy="0"/>
          <a:chOff x="0" y="0"/>
          <a:chExt cx="0" cy="0"/>
        </a:xfrm>
      </p:grpSpPr>
      <p:sp>
        <p:nvSpPr>
          <p:cNvPr id="34"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lstStyle>
            <a:lvl1pPr indent="0" algn="l" defTabSz="914400">
              <a:lnSpc>
                <a:spcPct val="90000"/>
              </a:lnSpc>
              <a:buNone/>
              <a:defRPr lang="fr-FR" sz="4400" b="0" u="none" strike="noStrike">
                <a:solidFill>
                  <a:schemeClr val="dk1"/>
                </a:solidFill>
                <a:effectLst/>
                <a:uFillTx/>
                <a:latin typeface="Calibri Light"/>
              </a:defRPr>
            </a:lvl1pPr>
          </a:lstStyle>
          <a:p>
            <a:pPr indent="0" algn="l" defTabSz="914400">
              <a:lnSpc>
                <a:spcPct val="90000"/>
              </a:lnSpc>
              <a:buNone/>
            </a:pPr>
            <a:r>
              <a:rPr lang="fr-FR" sz="4400" b="0" u="none" strike="noStrike">
                <a:solidFill>
                  <a:schemeClr val="dk1"/>
                </a:solidFill>
                <a:effectLst/>
                <a:uFillTx/>
                <a:latin typeface="Calibri Light"/>
              </a:rPr>
              <a:t>Modifiez le style du titre</a:t>
            </a:r>
            <a:endParaRPr lang="en-US" sz="4400" b="0" u="none" strike="noStrike">
              <a:solidFill>
                <a:schemeClr val="dk1"/>
              </a:solidFill>
              <a:effectLst/>
              <a:uFillTx/>
              <a:latin typeface="Calibri Light"/>
            </a:endParaRPr>
          </a:p>
        </p:txBody>
      </p:sp>
      <p:sp>
        <p:nvSpPr>
          <p:cNvPr id="35" name="PlaceHolder 2"/>
          <p:cNvSpPr>
            <a:spLocks noGrp="1"/>
          </p:cNvSpPr>
          <p:nvPr>
            <p:ph type="body"/>
          </p:nvPr>
        </p:nvSpPr>
        <p:spPr>
          <a:xfrm>
            <a:off x="838080" y="1825560"/>
            <a:ext cx="5181120" cy="43509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fr-FR" sz="2800" b="0" u="none" strike="noStrike">
                <a:solidFill>
                  <a:schemeClr val="dk1"/>
                </a:solidFill>
                <a:effectLst/>
                <a:uFillTx/>
                <a:latin typeface="Calibri"/>
              </a:defRPr>
            </a:lvl1pPr>
            <a:lvl2pPr lvl="1" algn="l" defTabSz="914400">
              <a:lnSpc>
                <a:spcPct val="90000"/>
              </a:lnSpc>
              <a:spcBef>
                <a:spcPts val="499"/>
              </a:spcBef>
              <a:buClr>
                <a:srgbClr val="FFFFFF"/>
              </a:buClr>
              <a:buSzPct val="75000"/>
              <a:buFont typeface="Symbol" charset="2"/>
              <a:buChar char=""/>
              <a:defRPr lang="fr-FR" sz="2400" b="0" u="none" strike="noStrike">
                <a:solidFill>
                  <a:schemeClr val="dk1"/>
                </a:solidFill>
                <a:effectLst/>
                <a:uFillTx/>
                <a:latin typeface="Calibri"/>
              </a:defRPr>
            </a:lvl2pPr>
            <a:lvl3pPr lvl="2" algn="l" defTabSz="914400">
              <a:lnSpc>
                <a:spcPct val="90000"/>
              </a:lnSpc>
              <a:spcBef>
                <a:spcPts val="499"/>
              </a:spcBef>
              <a:buClr>
                <a:srgbClr val="FFFFFF"/>
              </a:buClr>
              <a:buSzPct val="45000"/>
              <a:buFont typeface="Wingdings" charset="2"/>
              <a:buChar char=""/>
              <a:defRPr lang="fr-FR" sz="2000" b="0" u="none" strike="noStrike">
                <a:solidFill>
                  <a:schemeClr val="dk1"/>
                </a:solidFill>
                <a:effectLst/>
                <a:uFillTx/>
                <a:latin typeface="Calibri"/>
              </a:defRPr>
            </a:lvl3pPr>
            <a:lvl4pPr lvl="3" algn="l" defTabSz="914400">
              <a:lnSpc>
                <a:spcPct val="90000"/>
              </a:lnSpc>
              <a:spcBef>
                <a:spcPts val="499"/>
              </a:spcBef>
              <a:buClr>
                <a:srgbClr val="FFFFFF"/>
              </a:buClr>
              <a:buSzPct val="75000"/>
              <a:buFont typeface="Symbol" charset="2"/>
              <a:buChar char=""/>
              <a:defRPr lang="fr-FR" sz="1800" b="0" u="none" strike="noStrike">
                <a:solidFill>
                  <a:schemeClr val="dk1"/>
                </a:solidFill>
                <a:effectLst/>
                <a:uFillTx/>
                <a:latin typeface="Calibri"/>
              </a:defRPr>
            </a:lvl4pPr>
            <a:lvl5pPr lvl="4" algn="l" defTabSz="914400">
              <a:lnSpc>
                <a:spcPct val="90000"/>
              </a:lnSpc>
              <a:spcBef>
                <a:spcPts val="499"/>
              </a:spcBef>
              <a:buClr>
                <a:srgbClr val="FFFFFF"/>
              </a:buClr>
              <a:buSzPct val="45000"/>
              <a:buFont typeface="Wingdings" charset="2"/>
              <a:buChar char=""/>
              <a:defRPr lang="fr-FR" sz="180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fr-FR" sz="2800" b="0" u="none" strike="noStrike">
                <a:solidFill>
                  <a:schemeClr val="dk1"/>
                </a:solidFill>
                <a:effectLst/>
                <a:uFillTx/>
                <a:latin typeface="Calibri"/>
              </a:rPr>
              <a:t>Cliquez pour modifier les styles du texte du masque</a:t>
            </a:r>
            <a:endParaRPr lang="en-US" sz="2800" b="0" u="none" strike="noStrike">
              <a:solidFill>
                <a:schemeClr val="dk1"/>
              </a:solidFill>
              <a:effectLst/>
              <a:uFillTx/>
              <a:latin typeface="Calibri"/>
            </a:endParaRPr>
          </a:p>
          <a:p>
            <a:pPr marL="864000" lvl="1" indent="-324000" algn="l" defTabSz="914400">
              <a:lnSpc>
                <a:spcPct val="90000"/>
              </a:lnSpc>
              <a:spcBef>
                <a:spcPts val="499"/>
              </a:spcBef>
              <a:buClr>
                <a:srgbClr val="FFFFFF"/>
              </a:buClr>
              <a:buSzPct val="75000"/>
              <a:buFont typeface="Symbol" charset="2"/>
              <a:buChar char=""/>
            </a:pPr>
            <a:r>
              <a:rPr lang="fr-FR" sz="2400" b="0" u="none" strike="noStrike">
                <a:solidFill>
                  <a:schemeClr val="dk1"/>
                </a:solidFill>
                <a:effectLst/>
                <a:uFillTx/>
                <a:latin typeface="Calibri"/>
              </a:rPr>
              <a:t>Deuxième niveau</a:t>
            </a:r>
            <a:endParaRPr lang="en-US" sz="2400" b="0" u="none" strike="noStrike">
              <a:solidFill>
                <a:schemeClr val="dk1"/>
              </a:solidFill>
              <a:effectLst/>
              <a:uFillTx/>
              <a:latin typeface="Calibri"/>
            </a:endParaRPr>
          </a:p>
          <a:p>
            <a:pPr marL="1296000" lvl="2" indent="-288000" algn="l" defTabSz="914400">
              <a:lnSpc>
                <a:spcPct val="90000"/>
              </a:lnSpc>
              <a:spcBef>
                <a:spcPts val="499"/>
              </a:spcBef>
              <a:buClr>
                <a:srgbClr val="FFFFFF"/>
              </a:buClr>
              <a:buSzPct val="45000"/>
              <a:buFont typeface="Wingdings" charset="2"/>
              <a:buChar char=""/>
            </a:pPr>
            <a:r>
              <a:rPr lang="fr-FR" sz="2000" b="0" u="none" strike="noStrike">
                <a:solidFill>
                  <a:schemeClr val="dk1"/>
                </a:solidFill>
                <a:effectLst/>
                <a:uFillTx/>
                <a:latin typeface="Calibri"/>
              </a:rPr>
              <a:t>Troisième niveau</a:t>
            </a:r>
            <a:endParaRPr lang="en-US" sz="2000" b="0" u="none" strike="noStrike">
              <a:solidFill>
                <a:schemeClr val="dk1"/>
              </a:solidFill>
              <a:effectLst/>
              <a:uFillTx/>
              <a:latin typeface="Calibri"/>
            </a:endParaRPr>
          </a:p>
          <a:p>
            <a:pPr marL="1728000" lvl="3" indent="-216000" algn="l" defTabSz="914400">
              <a:lnSpc>
                <a:spcPct val="90000"/>
              </a:lnSpc>
              <a:spcBef>
                <a:spcPts val="499"/>
              </a:spcBef>
              <a:buClr>
                <a:srgbClr val="FFFFFF"/>
              </a:buClr>
              <a:buSzPct val="75000"/>
              <a:buFont typeface="Symbol" charset="2"/>
              <a:buChar char=""/>
            </a:pPr>
            <a:r>
              <a:rPr lang="fr-FR" sz="1800" b="0" u="none" strike="noStrike">
                <a:solidFill>
                  <a:schemeClr val="dk1"/>
                </a:solidFill>
                <a:effectLst/>
                <a:uFillTx/>
                <a:latin typeface="Calibri"/>
              </a:rPr>
              <a:t>Quatrième niveau</a:t>
            </a:r>
            <a:endParaRPr lang="en-US" sz="1800" b="0" u="none" strike="noStrike">
              <a:solidFill>
                <a:schemeClr val="dk1"/>
              </a:solidFill>
              <a:effectLst/>
              <a:uFillTx/>
              <a:latin typeface="Calibri"/>
            </a:endParaRPr>
          </a:p>
          <a:p>
            <a:pPr marL="2160000" lvl="4" indent="-216000" algn="l" defTabSz="914400">
              <a:lnSpc>
                <a:spcPct val="90000"/>
              </a:lnSpc>
              <a:spcBef>
                <a:spcPts val="499"/>
              </a:spcBef>
              <a:buClr>
                <a:srgbClr val="FFFFFF"/>
              </a:buClr>
              <a:buSzPct val="45000"/>
              <a:buFont typeface="Wingdings" charset="2"/>
              <a:buChar char=""/>
            </a:pPr>
            <a:r>
              <a:rPr lang="fr-FR" sz="1800" b="0" u="none" strike="noStrike">
                <a:solidFill>
                  <a:schemeClr val="dk1"/>
                </a:solidFill>
                <a:effectLst/>
                <a:uFillTx/>
                <a:latin typeface="Calibri"/>
              </a:rPr>
              <a:t>Cinquième niveau</a:t>
            </a:r>
            <a:endParaRPr lang="en-US" sz="1800" b="0" u="none" strike="noStrike">
              <a:solidFill>
                <a:schemeClr val="dk1"/>
              </a:solidFill>
              <a:effectLst/>
              <a:uFillTx/>
              <a:latin typeface="Calibri"/>
            </a:endParaRPr>
          </a:p>
        </p:txBody>
      </p:sp>
      <p:sp>
        <p:nvSpPr>
          <p:cNvPr id="36" name="PlaceHolder 3"/>
          <p:cNvSpPr>
            <a:spLocks noGrp="1"/>
          </p:cNvSpPr>
          <p:nvPr>
            <p:ph type="body"/>
          </p:nvPr>
        </p:nvSpPr>
        <p:spPr>
          <a:xfrm>
            <a:off x="6172200" y="1825560"/>
            <a:ext cx="5181120" cy="43509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fr-FR" sz="2800" b="0" u="none" strike="noStrike">
                <a:solidFill>
                  <a:schemeClr val="dk1"/>
                </a:solidFill>
                <a:effectLst/>
                <a:uFillTx/>
                <a:latin typeface="Calibri"/>
              </a:defRPr>
            </a:lvl1pPr>
            <a:lvl2pPr lvl="1" algn="l" defTabSz="914400">
              <a:lnSpc>
                <a:spcPct val="90000"/>
              </a:lnSpc>
              <a:spcBef>
                <a:spcPts val="499"/>
              </a:spcBef>
              <a:buClr>
                <a:srgbClr val="000000"/>
              </a:buClr>
              <a:buFont typeface="Arial"/>
              <a:buChar char="•"/>
              <a:defRPr lang="fr-FR" sz="2400" b="0" u="none" strike="noStrike">
                <a:solidFill>
                  <a:schemeClr val="dk1"/>
                </a:solidFill>
                <a:effectLst/>
                <a:uFillTx/>
                <a:latin typeface="Calibri"/>
              </a:defRPr>
            </a:lvl2pPr>
            <a:lvl3pPr lvl="2" algn="l" defTabSz="914400">
              <a:lnSpc>
                <a:spcPct val="90000"/>
              </a:lnSpc>
              <a:spcBef>
                <a:spcPts val="499"/>
              </a:spcBef>
              <a:buClr>
                <a:srgbClr val="000000"/>
              </a:buClr>
              <a:buFont typeface="Arial"/>
              <a:buChar char="•"/>
              <a:defRPr lang="fr-FR" sz="2000" b="0" u="none" strike="noStrike">
                <a:solidFill>
                  <a:schemeClr val="dk1"/>
                </a:solidFill>
                <a:effectLst/>
                <a:uFillTx/>
                <a:latin typeface="Calibri"/>
              </a:defRPr>
            </a:lvl3pPr>
            <a:lvl4pPr lvl="3" algn="l" defTabSz="914400">
              <a:lnSpc>
                <a:spcPct val="90000"/>
              </a:lnSpc>
              <a:spcBef>
                <a:spcPts val="499"/>
              </a:spcBef>
              <a:buClr>
                <a:srgbClr val="000000"/>
              </a:buClr>
              <a:buFont typeface="Arial"/>
              <a:buChar char="•"/>
              <a:defRPr lang="fr-FR" sz="1800" b="0" u="none" strike="noStrike">
                <a:solidFill>
                  <a:schemeClr val="dk1"/>
                </a:solidFill>
                <a:effectLst/>
                <a:uFillTx/>
                <a:latin typeface="Calibri"/>
              </a:defRPr>
            </a:lvl4pPr>
            <a:lvl5pPr lvl="4" algn="l" defTabSz="914400">
              <a:lnSpc>
                <a:spcPct val="90000"/>
              </a:lnSpc>
              <a:spcBef>
                <a:spcPts val="499"/>
              </a:spcBef>
              <a:buClr>
                <a:srgbClr val="000000"/>
              </a:buClr>
              <a:buFont typeface="Arial"/>
              <a:buChar char="•"/>
              <a:defRPr lang="fr-FR" sz="180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fr-FR" sz="2800" b="0" u="none" strike="noStrike">
                <a:solidFill>
                  <a:schemeClr val="dk1"/>
                </a:solidFill>
                <a:effectLst/>
                <a:uFillTx/>
                <a:latin typeface="Calibri"/>
              </a:rPr>
              <a:t>Cliquez pour modifier les styles du texte du masque</a:t>
            </a:r>
            <a:endParaRPr lang="en-US" sz="2800" b="0" u="none" strike="noStrike">
              <a:solidFill>
                <a:schemeClr val="dk1"/>
              </a:solidFill>
              <a:effectLst/>
              <a:uFillTx/>
              <a:latin typeface="Calibri"/>
            </a:endParaRPr>
          </a:p>
          <a:p>
            <a:pPr marL="685800" lvl="1" indent="-228600" algn="l" defTabSz="914400">
              <a:lnSpc>
                <a:spcPct val="90000"/>
              </a:lnSpc>
              <a:spcBef>
                <a:spcPts val="499"/>
              </a:spcBef>
              <a:buClr>
                <a:srgbClr val="000000"/>
              </a:buClr>
              <a:buFont typeface="Arial"/>
              <a:buChar char="•"/>
            </a:pPr>
            <a:r>
              <a:rPr lang="fr-FR" sz="2400" b="0" u="none" strike="noStrike">
                <a:solidFill>
                  <a:schemeClr val="dk1"/>
                </a:solidFill>
                <a:effectLst/>
                <a:uFillTx/>
                <a:latin typeface="Calibri"/>
              </a:rPr>
              <a:t>Deuxième niveau</a:t>
            </a:r>
            <a:endParaRPr lang="en-US" sz="2400" b="0" u="none" strike="noStrike">
              <a:solidFill>
                <a:schemeClr val="dk1"/>
              </a:solidFill>
              <a:effectLst/>
              <a:uFillTx/>
              <a:latin typeface="Calibri"/>
            </a:endParaRPr>
          </a:p>
          <a:p>
            <a:pPr marL="1143000" lvl="2" indent="-228600" algn="l" defTabSz="914400">
              <a:lnSpc>
                <a:spcPct val="90000"/>
              </a:lnSpc>
              <a:spcBef>
                <a:spcPts val="499"/>
              </a:spcBef>
              <a:buClr>
                <a:srgbClr val="000000"/>
              </a:buClr>
              <a:buFont typeface="Arial"/>
              <a:buChar char="•"/>
            </a:pPr>
            <a:r>
              <a:rPr lang="fr-FR" sz="2000" b="0" u="none" strike="noStrike">
                <a:solidFill>
                  <a:schemeClr val="dk1"/>
                </a:solidFill>
                <a:effectLst/>
                <a:uFillTx/>
                <a:latin typeface="Calibri"/>
              </a:rPr>
              <a:t>Troisième niveau</a:t>
            </a:r>
            <a:endParaRPr lang="en-US" sz="2000" b="0" u="none" strike="noStrike">
              <a:solidFill>
                <a:schemeClr val="dk1"/>
              </a:solidFill>
              <a:effectLst/>
              <a:uFillTx/>
              <a:latin typeface="Calibri"/>
            </a:endParaRPr>
          </a:p>
          <a:p>
            <a:pPr marL="1600200" lvl="3" indent="-228600" algn="l" defTabSz="914400">
              <a:lnSpc>
                <a:spcPct val="90000"/>
              </a:lnSpc>
              <a:spcBef>
                <a:spcPts val="499"/>
              </a:spcBef>
              <a:buClr>
                <a:srgbClr val="000000"/>
              </a:buClr>
              <a:buFont typeface="Arial"/>
              <a:buChar char="•"/>
            </a:pPr>
            <a:r>
              <a:rPr lang="fr-FR" sz="1800" b="0" u="none" strike="noStrike">
                <a:solidFill>
                  <a:schemeClr val="dk1"/>
                </a:solidFill>
                <a:effectLst/>
                <a:uFillTx/>
                <a:latin typeface="Calibri"/>
              </a:rPr>
              <a:t>Quatrième niveau</a:t>
            </a:r>
            <a:endParaRPr lang="en-US" sz="1800" b="0" u="none" strike="noStrike">
              <a:solidFill>
                <a:schemeClr val="dk1"/>
              </a:solidFill>
              <a:effectLst/>
              <a:uFillTx/>
              <a:latin typeface="Calibri"/>
            </a:endParaRPr>
          </a:p>
          <a:p>
            <a:pPr marL="2057400" lvl="4" indent="-228600" algn="l" defTabSz="914400">
              <a:lnSpc>
                <a:spcPct val="90000"/>
              </a:lnSpc>
              <a:spcBef>
                <a:spcPts val="499"/>
              </a:spcBef>
              <a:buClr>
                <a:srgbClr val="000000"/>
              </a:buClr>
              <a:buFont typeface="Arial"/>
              <a:buChar char="•"/>
            </a:pPr>
            <a:r>
              <a:rPr lang="fr-FR" sz="1800" b="0" u="none" strike="noStrike">
                <a:solidFill>
                  <a:schemeClr val="dk1"/>
                </a:solidFill>
                <a:effectLst/>
                <a:uFillTx/>
                <a:latin typeface="Calibri"/>
              </a:rPr>
              <a:t>Cinquième niveau</a:t>
            </a:r>
            <a:endParaRPr lang="en-US" sz="1800" b="0" u="none" strike="noStrike">
              <a:solidFill>
                <a:schemeClr val="dk1"/>
              </a:solidFill>
              <a:effectLst/>
              <a:uFillTx/>
              <a:latin typeface="Calibri"/>
            </a:endParaRPr>
          </a:p>
        </p:txBody>
      </p:sp>
      <p:sp>
        <p:nvSpPr>
          <p:cNvPr id="37" name="PlaceHolder 4"/>
          <p:cNvSpPr>
            <a:spLocks noGrp="1"/>
          </p:cNvSpPr>
          <p:nvPr>
            <p:ph type="dt" idx="16"/>
          </p:nvPr>
        </p:nvSpPr>
        <p:spPr>
          <a:xfrm>
            <a:off x="838080" y="6356520"/>
            <a:ext cx="2742840" cy="364680"/>
          </a:xfrm>
          <a:prstGeom prst="rect">
            <a:avLst/>
          </a:prstGeom>
          <a:noFill/>
          <a:ln w="0">
            <a:noFill/>
          </a:ln>
        </p:spPr>
        <p:txBody>
          <a:bodyPr lIns="91440" tIns="45720" rIns="91440" bIns="45720" anchor="ctr">
            <a:noAutofit/>
          </a:bodyPr>
          <a:lstStyle>
            <a:lvl1pPr indent="0" algn="l" defTabSz="457200">
              <a:lnSpc>
                <a:spcPct val="100000"/>
              </a:lnSpc>
              <a:buNone/>
              <a:defRPr lang="fr-FR" sz="1200" b="0" u="none" strike="noStrike">
                <a:solidFill>
                  <a:schemeClr val="dk1">
                    <a:tint val="75000"/>
                  </a:schemeClr>
                </a:solidFill>
                <a:effectLst/>
                <a:uFillTx/>
                <a:latin typeface="Calibri"/>
              </a:defRPr>
            </a:lvl1pPr>
          </a:lstStyle>
          <a:p>
            <a:pPr indent="0" algn="l" defTabSz="457200">
              <a:lnSpc>
                <a:spcPct val="100000"/>
              </a:lnSpc>
              <a:buNone/>
            </a:pPr>
            <a:r>
              <a:rPr lang="fr-FR" sz="1200" b="0" u="none" strike="noStrike">
                <a:solidFill>
                  <a:schemeClr val="dk1">
                    <a:tint val="75000"/>
                  </a:schemeClr>
                </a:solidFill>
                <a:effectLst/>
                <a:uFillTx/>
                <a:latin typeface="Calibri"/>
              </a:rPr>
              <a:t>&lt;date/heure&gt;</a:t>
            </a:r>
            <a:endParaRPr lang="fr-FR" sz="1200" b="0" u="none" strike="noStrike">
              <a:solidFill>
                <a:srgbClr val="FFFFFF"/>
              </a:solidFill>
              <a:effectLst/>
              <a:uFillTx/>
              <a:latin typeface="Times New Roman"/>
            </a:endParaRPr>
          </a:p>
        </p:txBody>
      </p:sp>
      <p:sp>
        <p:nvSpPr>
          <p:cNvPr id="38" name="PlaceHolder 5"/>
          <p:cNvSpPr>
            <a:spLocks noGrp="1"/>
          </p:cNvSpPr>
          <p:nvPr>
            <p:ph type="ftr" idx="17"/>
          </p:nvPr>
        </p:nvSpPr>
        <p:spPr>
          <a:xfrm>
            <a:off x="4038480" y="6356520"/>
            <a:ext cx="4114440" cy="364680"/>
          </a:xfrm>
          <a:prstGeom prst="rect">
            <a:avLst/>
          </a:prstGeom>
          <a:noFill/>
          <a:ln w="0">
            <a:noFill/>
          </a:ln>
        </p:spPr>
        <p:txBody>
          <a:bodyPr lIns="91440" tIns="45720" rIns="91440" bIns="45720" anchor="ctr">
            <a:noAutofit/>
          </a:bodyPr>
          <a:lstStyle>
            <a:lvl1pPr indent="0" algn="ctr" defTabSz="457200">
              <a:lnSpc>
                <a:spcPct val="100000"/>
              </a:lnSpc>
              <a:buNone/>
              <a:defRPr lang="fr-FR" sz="1200" b="0" u="none" strike="noStrike">
                <a:solidFill>
                  <a:schemeClr val="dk1">
                    <a:tint val="75000"/>
                  </a:schemeClr>
                </a:solidFill>
                <a:effectLst/>
                <a:uFillTx/>
                <a:latin typeface="Calibri"/>
              </a:defRPr>
            </a:lvl1pPr>
          </a:lstStyle>
          <a:p>
            <a:pPr indent="0" algn="ctr" defTabSz="457200">
              <a:lnSpc>
                <a:spcPct val="100000"/>
              </a:lnSpc>
              <a:buNone/>
            </a:pPr>
            <a:r>
              <a:rPr lang="fr-FR" sz="1200" b="0" u="none" strike="noStrike">
                <a:solidFill>
                  <a:schemeClr val="dk1">
                    <a:tint val="75000"/>
                  </a:schemeClr>
                </a:solidFill>
                <a:effectLst/>
                <a:uFillTx/>
                <a:latin typeface="Calibri"/>
              </a:rPr>
              <a:t>&lt;pied de page&gt;</a:t>
            </a:r>
            <a:endParaRPr lang="fr-FR" sz="1200" b="0" u="none" strike="noStrike">
              <a:solidFill>
                <a:srgbClr val="FFFFFF"/>
              </a:solidFill>
              <a:effectLst/>
              <a:uFillTx/>
              <a:latin typeface="Times New Roman"/>
            </a:endParaRPr>
          </a:p>
        </p:txBody>
      </p:sp>
      <p:sp>
        <p:nvSpPr>
          <p:cNvPr id="39" name="PlaceHolder 6"/>
          <p:cNvSpPr>
            <a:spLocks noGrp="1"/>
          </p:cNvSpPr>
          <p:nvPr>
            <p:ph type="sldNum" idx="18"/>
          </p:nvPr>
        </p:nvSpPr>
        <p:spPr>
          <a:xfrm>
            <a:off x="8610480" y="6356520"/>
            <a:ext cx="2742840" cy="364680"/>
          </a:xfrm>
          <a:prstGeom prst="rect">
            <a:avLst/>
          </a:prstGeom>
          <a:noFill/>
          <a:ln w="0">
            <a:noFill/>
          </a:ln>
        </p:spPr>
        <p:txBody>
          <a:bodyPr lIns="91440" tIns="45720" rIns="91440" bIns="45720" anchor="ctr">
            <a:noAutofit/>
          </a:bodyPr>
          <a:lstStyle>
            <a:lvl1pPr indent="0" algn="r" defTabSz="457200">
              <a:lnSpc>
                <a:spcPct val="100000"/>
              </a:lnSpc>
              <a:buNone/>
              <a:defRPr lang="fr-FR" sz="1200" b="0" u="none" strike="noStrike">
                <a:solidFill>
                  <a:schemeClr val="dk1">
                    <a:tint val="75000"/>
                  </a:schemeClr>
                </a:solidFill>
                <a:effectLst/>
                <a:uFillTx/>
                <a:latin typeface="Calibri"/>
              </a:defRPr>
            </a:lvl1pPr>
          </a:lstStyle>
          <a:p>
            <a:pPr indent="0" algn="r" defTabSz="457200">
              <a:lnSpc>
                <a:spcPct val="100000"/>
              </a:lnSpc>
              <a:buNone/>
            </a:pPr>
            <a:fld id="{0B9A1648-06E2-43C2-BC0E-A8C88974EF7F}" type="slidenum">
              <a:rPr lang="fr-FR" sz="1200" b="0" u="none" strike="noStrike">
                <a:solidFill>
                  <a:schemeClr val="dk1">
                    <a:tint val="75000"/>
                  </a:schemeClr>
                </a:solidFill>
                <a:effectLst/>
                <a:uFillTx/>
                <a:latin typeface="Calibri"/>
              </a:rPr>
              <a:t>&lt;numéro&gt;</a:t>
            </a:fld>
            <a:endParaRPr lang="fr-FR" sz="1200" b="0" u="none" strike="noStrike">
              <a:solidFill>
                <a:srgbClr val="FFFFFF"/>
              </a:solidFill>
              <a:effectLst/>
              <a:uFillTx/>
              <a:latin typeface="Times New Roman"/>
            </a:endParaRPr>
          </a:p>
        </p:txBody>
      </p:sp>
    </p:spTree>
  </p:cSld>
  <p:clrMap bg1="lt1" tx1="dk1" bg2="lt2" tx2="dk2" accent1="accent1" accent2="accent2" accent3="accent3" accent4="accent4" accent5="accent5" accent6="accent6" hlink="hlink" folHlink="folHlink"/>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33FF"/>
        </a:solidFill>
      </p:bgPr>
    </p:bg>
    <p:spTree>
      <p:nvGrpSpPr>
        <p:cNvPr id="1" name=""/>
        <p:cNvGrpSpPr/>
        <p:nvPr/>
      </p:nvGrpSpPr>
      <p:grpSpPr>
        <a:xfrm>
          <a:off x="0" y="0"/>
          <a:ext cx="0" cy="0"/>
          <a:chOff x="0" y="0"/>
          <a:chExt cx="0" cy="0"/>
        </a:xfrm>
      </p:grpSpPr>
      <p:sp>
        <p:nvSpPr>
          <p:cNvPr id="40" name="PlaceHolder 1"/>
          <p:cNvSpPr>
            <a:spLocks noGrp="1"/>
          </p:cNvSpPr>
          <p:nvPr>
            <p:ph type="title"/>
          </p:nvPr>
        </p:nvSpPr>
        <p:spPr>
          <a:xfrm>
            <a:off x="839880" y="365040"/>
            <a:ext cx="10515240" cy="1325160"/>
          </a:xfrm>
          <a:prstGeom prst="rect">
            <a:avLst/>
          </a:prstGeom>
          <a:noFill/>
          <a:ln w="0">
            <a:noFill/>
          </a:ln>
        </p:spPr>
        <p:txBody>
          <a:bodyPr lIns="91440" tIns="45720" rIns="91440" bIns="45720" anchor="ctr">
            <a:noAutofit/>
          </a:bodyPr>
          <a:lstStyle>
            <a:lvl1pPr indent="0" algn="l" defTabSz="914400">
              <a:lnSpc>
                <a:spcPct val="90000"/>
              </a:lnSpc>
              <a:buNone/>
              <a:defRPr lang="fr-FR" sz="4400" b="0" u="none" strike="noStrike">
                <a:solidFill>
                  <a:schemeClr val="dk1"/>
                </a:solidFill>
                <a:effectLst/>
                <a:uFillTx/>
                <a:latin typeface="Calibri Light"/>
              </a:defRPr>
            </a:lvl1pPr>
          </a:lstStyle>
          <a:p>
            <a:pPr indent="0" algn="l" defTabSz="914400">
              <a:lnSpc>
                <a:spcPct val="90000"/>
              </a:lnSpc>
              <a:buNone/>
            </a:pPr>
            <a:r>
              <a:rPr lang="fr-FR" sz="4400" b="0" u="none" strike="noStrike">
                <a:solidFill>
                  <a:schemeClr val="dk1"/>
                </a:solidFill>
                <a:effectLst/>
                <a:uFillTx/>
                <a:latin typeface="Calibri Light"/>
              </a:rPr>
              <a:t>Modifiez le style du titre</a:t>
            </a:r>
            <a:endParaRPr lang="en-US" sz="4400" b="0" u="none" strike="noStrike">
              <a:solidFill>
                <a:schemeClr val="dk1"/>
              </a:solidFill>
              <a:effectLst/>
              <a:uFillTx/>
              <a:latin typeface="Calibri Light"/>
            </a:endParaRPr>
          </a:p>
        </p:txBody>
      </p:sp>
      <p:sp>
        <p:nvSpPr>
          <p:cNvPr id="41" name="PlaceHolder 2"/>
          <p:cNvSpPr>
            <a:spLocks noGrp="1"/>
          </p:cNvSpPr>
          <p:nvPr>
            <p:ph type="body"/>
          </p:nvPr>
        </p:nvSpPr>
        <p:spPr>
          <a:xfrm>
            <a:off x="839880" y="1681200"/>
            <a:ext cx="5157360" cy="823680"/>
          </a:xfrm>
          <a:prstGeom prst="rect">
            <a:avLst/>
          </a:prstGeom>
          <a:noFill/>
          <a:ln w="0">
            <a:noFill/>
          </a:ln>
        </p:spPr>
        <p:txBody>
          <a:bodyPr lIns="91440" tIns="45720" rIns="91440" bIns="45720" anchor="b">
            <a:noAutofit/>
          </a:bodyPr>
          <a:lstStyle>
            <a:lvl1pPr algn="l" defTabSz="914400">
              <a:lnSpc>
                <a:spcPct val="90000"/>
              </a:lnSpc>
              <a:spcBef>
                <a:spcPts val="1001"/>
              </a:spcBef>
              <a:buClr>
                <a:srgbClr val="000000"/>
              </a:buClr>
              <a:buFont typeface="Arial"/>
              <a:buChar char="•"/>
              <a:tabLst>
                <a:tab pos="0" algn="l"/>
              </a:tabLst>
              <a:defRPr lang="fr-FR" sz="2400" b="1" u="none" strike="noStrike">
                <a:solidFill>
                  <a:schemeClr val="dk1"/>
                </a:solidFill>
                <a:effectLst/>
                <a:uFillTx/>
                <a:latin typeface="Calibri"/>
              </a:defRPr>
            </a:lvl1pPr>
          </a:lstStyle>
          <a:p>
            <a:pPr marL="228600" indent="-228600" algn="l" defTabSz="914400">
              <a:lnSpc>
                <a:spcPct val="90000"/>
              </a:lnSpc>
              <a:spcBef>
                <a:spcPts val="1001"/>
              </a:spcBef>
              <a:buClr>
                <a:srgbClr val="000000"/>
              </a:buClr>
              <a:buFont typeface="Arial"/>
              <a:buChar char="•"/>
              <a:tabLst>
                <a:tab pos="0" algn="l"/>
              </a:tabLst>
            </a:pPr>
            <a:r>
              <a:rPr lang="fr-FR" sz="2400" b="1" u="none" strike="noStrike">
                <a:solidFill>
                  <a:schemeClr val="dk1"/>
                </a:solidFill>
                <a:effectLst/>
                <a:uFillTx/>
                <a:latin typeface="Calibri"/>
              </a:rPr>
              <a:t>Cliquez pour modifier les styles du texte du masque</a:t>
            </a:r>
            <a:endParaRPr lang="en-US" sz="2400" b="0" u="none" strike="noStrike">
              <a:solidFill>
                <a:schemeClr val="dk1"/>
              </a:solidFill>
              <a:effectLst/>
              <a:uFillTx/>
              <a:latin typeface="Calibri"/>
            </a:endParaRPr>
          </a:p>
        </p:txBody>
      </p:sp>
      <p:sp>
        <p:nvSpPr>
          <p:cNvPr id="42" name="PlaceHolder 3"/>
          <p:cNvSpPr>
            <a:spLocks noGrp="1"/>
          </p:cNvSpPr>
          <p:nvPr>
            <p:ph type="body"/>
          </p:nvPr>
        </p:nvSpPr>
        <p:spPr>
          <a:xfrm>
            <a:off x="839880" y="2505240"/>
            <a:ext cx="5157360" cy="36842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tabLst>
                <a:tab pos="0" algn="l"/>
              </a:tabLst>
              <a:defRPr lang="fr-FR" sz="2800" b="0" u="none" strike="noStrike">
                <a:solidFill>
                  <a:schemeClr val="dk1"/>
                </a:solidFill>
                <a:effectLst/>
                <a:uFillTx/>
                <a:latin typeface="Calibri"/>
              </a:defRPr>
            </a:lvl1pPr>
            <a:lvl2pPr lvl="1" algn="l" defTabSz="914400">
              <a:lnSpc>
                <a:spcPct val="90000"/>
              </a:lnSpc>
              <a:spcBef>
                <a:spcPts val="499"/>
              </a:spcBef>
              <a:buClr>
                <a:srgbClr val="000000"/>
              </a:buClr>
              <a:buFont typeface="Arial"/>
              <a:buChar char="•"/>
              <a:tabLst>
                <a:tab pos="0" algn="l"/>
              </a:tabLst>
              <a:defRPr lang="fr-FR" sz="2400" b="0" u="none" strike="noStrike">
                <a:solidFill>
                  <a:schemeClr val="dk1"/>
                </a:solidFill>
                <a:effectLst/>
                <a:uFillTx/>
                <a:latin typeface="Calibri"/>
              </a:defRPr>
            </a:lvl2pPr>
            <a:lvl3pPr lvl="2" algn="l" defTabSz="914400">
              <a:lnSpc>
                <a:spcPct val="90000"/>
              </a:lnSpc>
              <a:spcBef>
                <a:spcPts val="499"/>
              </a:spcBef>
              <a:buClr>
                <a:srgbClr val="000000"/>
              </a:buClr>
              <a:buFont typeface="Arial"/>
              <a:buChar char="•"/>
              <a:tabLst>
                <a:tab pos="0" algn="l"/>
              </a:tabLst>
              <a:defRPr lang="fr-FR" sz="2000" b="0" u="none" strike="noStrike">
                <a:solidFill>
                  <a:schemeClr val="dk1"/>
                </a:solidFill>
                <a:effectLst/>
                <a:uFillTx/>
                <a:latin typeface="Calibri"/>
              </a:defRPr>
            </a:lvl3pPr>
            <a:lvl4pPr lvl="3" algn="l" defTabSz="914400">
              <a:lnSpc>
                <a:spcPct val="90000"/>
              </a:lnSpc>
              <a:spcBef>
                <a:spcPts val="499"/>
              </a:spcBef>
              <a:buClr>
                <a:srgbClr val="000000"/>
              </a:buClr>
              <a:buFont typeface="Arial"/>
              <a:buChar char="•"/>
              <a:tabLst>
                <a:tab pos="0" algn="l"/>
              </a:tabLst>
              <a:defRPr lang="fr-FR" sz="1800" b="0" u="none" strike="noStrike">
                <a:solidFill>
                  <a:schemeClr val="dk1"/>
                </a:solidFill>
                <a:effectLst/>
                <a:uFillTx/>
                <a:latin typeface="Calibri"/>
              </a:defRPr>
            </a:lvl4pPr>
            <a:lvl5pPr lvl="4" algn="l" defTabSz="914400">
              <a:lnSpc>
                <a:spcPct val="90000"/>
              </a:lnSpc>
              <a:spcBef>
                <a:spcPts val="499"/>
              </a:spcBef>
              <a:buClr>
                <a:srgbClr val="000000"/>
              </a:buClr>
              <a:buFont typeface="Arial"/>
              <a:buChar char="•"/>
              <a:tabLst>
                <a:tab pos="0" algn="l"/>
              </a:tabLst>
              <a:defRPr lang="fr-FR" sz="180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tabLst>
                <a:tab pos="0" algn="l"/>
              </a:tabLst>
            </a:pPr>
            <a:r>
              <a:rPr lang="fr-FR" sz="2800" b="0" u="none" strike="noStrike">
                <a:solidFill>
                  <a:schemeClr val="dk1"/>
                </a:solidFill>
                <a:effectLst/>
                <a:uFillTx/>
                <a:latin typeface="Calibri"/>
              </a:rPr>
              <a:t>Cliquez pour modifier les styles du texte du masque</a:t>
            </a:r>
            <a:endParaRPr lang="en-US" sz="2800" b="0" u="none" strike="noStrike">
              <a:solidFill>
                <a:schemeClr val="dk1"/>
              </a:solidFill>
              <a:effectLst/>
              <a:uFillTx/>
              <a:latin typeface="Calibri"/>
            </a:endParaRPr>
          </a:p>
          <a:p>
            <a:pPr marL="685800" lvl="1" indent="-228600" algn="l" defTabSz="914400">
              <a:lnSpc>
                <a:spcPct val="90000"/>
              </a:lnSpc>
              <a:spcBef>
                <a:spcPts val="499"/>
              </a:spcBef>
              <a:buClr>
                <a:srgbClr val="000000"/>
              </a:buClr>
              <a:buFont typeface="Arial"/>
              <a:buChar char="•"/>
              <a:tabLst>
                <a:tab pos="0" algn="l"/>
              </a:tabLst>
            </a:pPr>
            <a:r>
              <a:rPr lang="fr-FR" sz="2400" b="0" u="none" strike="noStrike">
                <a:solidFill>
                  <a:schemeClr val="dk1"/>
                </a:solidFill>
                <a:effectLst/>
                <a:uFillTx/>
                <a:latin typeface="Calibri"/>
              </a:rPr>
              <a:t>Deuxième niveau</a:t>
            </a:r>
            <a:endParaRPr lang="en-US" sz="2400" b="0" u="none" strike="noStrike">
              <a:solidFill>
                <a:schemeClr val="dk1"/>
              </a:solidFill>
              <a:effectLst/>
              <a:uFillTx/>
              <a:latin typeface="Calibri"/>
            </a:endParaRPr>
          </a:p>
          <a:p>
            <a:pPr marL="1143000" lvl="2" indent="-228600" algn="l" defTabSz="914400">
              <a:lnSpc>
                <a:spcPct val="90000"/>
              </a:lnSpc>
              <a:spcBef>
                <a:spcPts val="499"/>
              </a:spcBef>
              <a:buClr>
                <a:srgbClr val="000000"/>
              </a:buClr>
              <a:buFont typeface="Arial"/>
              <a:buChar char="•"/>
              <a:tabLst>
                <a:tab pos="0" algn="l"/>
              </a:tabLst>
            </a:pPr>
            <a:r>
              <a:rPr lang="fr-FR" sz="2000" b="0" u="none" strike="noStrike">
                <a:solidFill>
                  <a:schemeClr val="dk1"/>
                </a:solidFill>
                <a:effectLst/>
                <a:uFillTx/>
                <a:latin typeface="Calibri"/>
              </a:rPr>
              <a:t>Troisième niveau</a:t>
            </a:r>
            <a:endParaRPr lang="en-US" sz="2000" b="0" u="none" strike="noStrike">
              <a:solidFill>
                <a:schemeClr val="dk1"/>
              </a:solidFill>
              <a:effectLst/>
              <a:uFillTx/>
              <a:latin typeface="Calibri"/>
            </a:endParaRPr>
          </a:p>
          <a:p>
            <a:pPr marL="1600200" lvl="3" indent="-228600" algn="l" defTabSz="914400">
              <a:lnSpc>
                <a:spcPct val="90000"/>
              </a:lnSpc>
              <a:spcBef>
                <a:spcPts val="499"/>
              </a:spcBef>
              <a:buClr>
                <a:srgbClr val="000000"/>
              </a:buClr>
              <a:buFont typeface="Arial"/>
              <a:buChar char="•"/>
              <a:tabLst>
                <a:tab pos="0" algn="l"/>
              </a:tabLst>
            </a:pPr>
            <a:r>
              <a:rPr lang="fr-FR" sz="1800" b="0" u="none" strike="noStrike">
                <a:solidFill>
                  <a:schemeClr val="dk1"/>
                </a:solidFill>
                <a:effectLst/>
                <a:uFillTx/>
                <a:latin typeface="Calibri"/>
              </a:rPr>
              <a:t>Quatrième niveau</a:t>
            </a:r>
            <a:endParaRPr lang="en-US" sz="1800" b="0" u="none" strike="noStrike">
              <a:solidFill>
                <a:schemeClr val="dk1"/>
              </a:solidFill>
              <a:effectLst/>
              <a:uFillTx/>
              <a:latin typeface="Calibri"/>
            </a:endParaRPr>
          </a:p>
          <a:p>
            <a:pPr marL="2057400" lvl="4" indent="-228600" algn="l" defTabSz="914400">
              <a:lnSpc>
                <a:spcPct val="90000"/>
              </a:lnSpc>
              <a:spcBef>
                <a:spcPts val="499"/>
              </a:spcBef>
              <a:buClr>
                <a:srgbClr val="000000"/>
              </a:buClr>
              <a:buFont typeface="Arial"/>
              <a:buChar char="•"/>
              <a:tabLst>
                <a:tab pos="0" algn="l"/>
              </a:tabLst>
            </a:pPr>
            <a:r>
              <a:rPr lang="fr-FR" sz="1800" b="0" u="none" strike="noStrike">
                <a:solidFill>
                  <a:schemeClr val="dk1"/>
                </a:solidFill>
                <a:effectLst/>
                <a:uFillTx/>
                <a:latin typeface="Calibri"/>
              </a:rPr>
              <a:t>Cinquième niveau</a:t>
            </a:r>
            <a:endParaRPr lang="en-US" sz="1800" b="0" u="none" strike="noStrike">
              <a:solidFill>
                <a:schemeClr val="dk1"/>
              </a:solidFill>
              <a:effectLst/>
              <a:uFillTx/>
              <a:latin typeface="Calibri"/>
            </a:endParaRPr>
          </a:p>
        </p:txBody>
      </p:sp>
      <p:sp>
        <p:nvSpPr>
          <p:cNvPr id="43" name="PlaceHolder 4"/>
          <p:cNvSpPr>
            <a:spLocks noGrp="1"/>
          </p:cNvSpPr>
          <p:nvPr>
            <p:ph type="body"/>
          </p:nvPr>
        </p:nvSpPr>
        <p:spPr>
          <a:xfrm>
            <a:off x="6172200" y="1681200"/>
            <a:ext cx="5182920" cy="823680"/>
          </a:xfrm>
          <a:prstGeom prst="rect">
            <a:avLst/>
          </a:prstGeom>
          <a:noFill/>
          <a:ln w="0">
            <a:noFill/>
          </a:ln>
        </p:spPr>
        <p:txBody>
          <a:bodyPr lIns="91440" tIns="45720" rIns="91440" bIns="45720" anchor="b">
            <a:noAutofit/>
          </a:bodyPr>
          <a:lstStyle>
            <a:lvl1pPr indent="0" algn="l" defTabSz="914400">
              <a:lnSpc>
                <a:spcPct val="90000"/>
              </a:lnSpc>
              <a:spcBef>
                <a:spcPts val="1001"/>
              </a:spcBef>
              <a:buNone/>
              <a:tabLst>
                <a:tab pos="0" algn="l"/>
              </a:tabLst>
              <a:defRPr lang="fr-FR" sz="2400" b="1" u="none" strike="noStrike">
                <a:solidFill>
                  <a:schemeClr val="dk1"/>
                </a:solidFill>
                <a:effectLst/>
                <a:uFillTx/>
                <a:latin typeface="Calibri"/>
              </a:defRPr>
            </a:lvl1pPr>
          </a:lstStyle>
          <a:p>
            <a:pPr indent="0" algn="l" defTabSz="914400">
              <a:lnSpc>
                <a:spcPct val="90000"/>
              </a:lnSpc>
              <a:spcBef>
                <a:spcPts val="1001"/>
              </a:spcBef>
              <a:buNone/>
              <a:tabLst>
                <a:tab pos="0" algn="l"/>
              </a:tabLst>
            </a:pPr>
            <a:r>
              <a:rPr lang="fr-FR" sz="2400" b="1" u="none" strike="noStrike">
                <a:solidFill>
                  <a:schemeClr val="dk1"/>
                </a:solidFill>
                <a:effectLst/>
                <a:uFillTx/>
                <a:latin typeface="Calibri"/>
              </a:rPr>
              <a:t>Cliquez pour modifier les styles du texte du masque</a:t>
            </a:r>
            <a:endParaRPr lang="en-US" sz="2400" b="0" u="none" strike="noStrike">
              <a:solidFill>
                <a:schemeClr val="dk1"/>
              </a:solidFill>
              <a:effectLst/>
              <a:uFillTx/>
              <a:latin typeface="Calibri"/>
            </a:endParaRPr>
          </a:p>
        </p:txBody>
      </p:sp>
      <p:sp>
        <p:nvSpPr>
          <p:cNvPr id="44" name="PlaceHolder 5"/>
          <p:cNvSpPr>
            <a:spLocks noGrp="1"/>
          </p:cNvSpPr>
          <p:nvPr>
            <p:ph type="body"/>
          </p:nvPr>
        </p:nvSpPr>
        <p:spPr>
          <a:xfrm>
            <a:off x="6172200" y="2505240"/>
            <a:ext cx="5182920" cy="36842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tabLst>
                <a:tab pos="0" algn="l"/>
              </a:tabLst>
              <a:defRPr lang="fr-FR" sz="2800" b="0" u="none" strike="noStrike">
                <a:solidFill>
                  <a:schemeClr val="dk1"/>
                </a:solidFill>
                <a:effectLst/>
                <a:uFillTx/>
                <a:latin typeface="Calibri"/>
              </a:defRPr>
            </a:lvl1pPr>
            <a:lvl2pPr lvl="1" algn="l" defTabSz="914400">
              <a:lnSpc>
                <a:spcPct val="90000"/>
              </a:lnSpc>
              <a:spcBef>
                <a:spcPts val="499"/>
              </a:spcBef>
              <a:buClr>
                <a:srgbClr val="000000"/>
              </a:buClr>
              <a:buFont typeface="Arial"/>
              <a:buChar char="•"/>
              <a:tabLst>
                <a:tab pos="0" algn="l"/>
              </a:tabLst>
              <a:defRPr lang="fr-FR" sz="2400" b="0" u="none" strike="noStrike">
                <a:solidFill>
                  <a:schemeClr val="dk1"/>
                </a:solidFill>
                <a:effectLst/>
                <a:uFillTx/>
                <a:latin typeface="Calibri"/>
              </a:defRPr>
            </a:lvl2pPr>
            <a:lvl3pPr lvl="2" algn="l" defTabSz="914400">
              <a:lnSpc>
                <a:spcPct val="90000"/>
              </a:lnSpc>
              <a:spcBef>
                <a:spcPts val="499"/>
              </a:spcBef>
              <a:buClr>
                <a:srgbClr val="000000"/>
              </a:buClr>
              <a:buFont typeface="Arial"/>
              <a:buChar char="•"/>
              <a:tabLst>
                <a:tab pos="0" algn="l"/>
              </a:tabLst>
              <a:defRPr lang="fr-FR" sz="2000" b="0" u="none" strike="noStrike">
                <a:solidFill>
                  <a:schemeClr val="dk1"/>
                </a:solidFill>
                <a:effectLst/>
                <a:uFillTx/>
                <a:latin typeface="Calibri"/>
              </a:defRPr>
            </a:lvl3pPr>
            <a:lvl4pPr lvl="3" algn="l" defTabSz="914400">
              <a:lnSpc>
                <a:spcPct val="90000"/>
              </a:lnSpc>
              <a:spcBef>
                <a:spcPts val="499"/>
              </a:spcBef>
              <a:buClr>
                <a:srgbClr val="000000"/>
              </a:buClr>
              <a:buFont typeface="Arial"/>
              <a:buChar char="•"/>
              <a:tabLst>
                <a:tab pos="0" algn="l"/>
              </a:tabLst>
              <a:defRPr lang="fr-FR" sz="1800" b="0" u="none" strike="noStrike">
                <a:solidFill>
                  <a:schemeClr val="dk1"/>
                </a:solidFill>
                <a:effectLst/>
                <a:uFillTx/>
                <a:latin typeface="Calibri"/>
              </a:defRPr>
            </a:lvl4pPr>
            <a:lvl5pPr lvl="4" algn="l" defTabSz="914400">
              <a:lnSpc>
                <a:spcPct val="90000"/>
              </a:lnSpc>
              <a:spcBef>
                <a:spcPts val="499"/>
              </a:spcBef>
              <a:buClr>
                <a:srgbClr val="000000"/>
              </a:buClr>
              <a:buFont typeface="Arial"/>
              <a:buChar char="•"/>
              <a:tabLst>
                <a:tab pos="0" algn="l"/>
              </a:tabLst>
              <a:defRPr lang="fr-FR" sz="180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tabLst>
                <a:tab pos="0" algn="l"/>
              </a:tabLst>
            </a:pPr>
            <a:r>
              <a:rPr lang="fr-FR" sz="2800" b="0" u="none" strike="noStrike">
                <a:solidFill>
                  <a:schemeClr val="dk1"/>
                </a:solidFill>
                <a:effectLst/>
                <a:uFillTx/>
                <a:latin typeface="Calibri"/>
              </a:rPr>
              <a:t>Cliquez pour modifier les styles du texte du masque</a:t>
            </a:r>
            <a:endParaRPr lang="en-US" sz="2800" b="0" u="none" strike="noStrike">
              <a:solidFill>
                <a:schemeClr val="dk1"/>
              </a:solidFill>
              <a:effectLst/>
              <a:uFillTx/>
              <a:latin typeface="Calibri"/>
            </a:endParaRPr>
          </a:p>
          <a:p>
            <a:pPr marL="685800" lvl="1" indent="-228600" algn="l" defTabSz="914400">
              <a:lnSpc>
                <a:spcPct val="90000"/>
              </a:lnSpc>
              <a:spcBef>
                <a:spcPts val="499"/>
              </a:spcBef>
              <a:buClr>
                <a:srgbClr val="000000"/>
              </a:buClr>
              <a:buFont typeface="Arial"/>
              <a:buChar char="•"/>
              <a:tabLst>
                <a:tab pos="0" algn="l"/>
              </a:tabLst>
            </a:pPr>
            <a:r>
              <a:rPr lang="fr-FR" sz="2400" b="0" u="none" strike="noStrike">
                <a:solidFill>
                  <a:schemeClr val="dk1"/>
                </a:solidFill>
                <a:effectLst/>
                <a:uFillTx/>
                <a:latin typeface="Calibri"/>
              </a:rPr>
              <a:t>Deuxième niveau</a:t>
            </a:r>
            <a:endParaRPr lang="en-US" sz="2400" b="0" u="none" strike="noStrike">
              <a:solidFill>
                <a:schemeClr val="dk1"/>
              </a:solidFill>
              <a:effectLst/>
              <a:uFillTx/>
              <a:latin typeface="Calibri"/>
            </a:endParaRPr>
          </a:p>
          <a:p>
            <a:pPr marL="1143000" lvl="2" indent="-228600" algn="l" defTabSz="914400">
              <a:lnSpc>
                <a:spcPct val="90000"/>
              </a:lnSpc>
              <a:spcBef>
                <a:spcPts val="499"/>
              </a:spcBef>
              <a:buClr>
                <a:srgbClr val="000000"/>
              </a:buClr>
              <a:buFont typeface="Arial"/>
              <a:buChar char="•"/>
              <a:tabLst>
                <a:tab pos="0" algn="l"/>
              </a:tabLst>
            </a:pPr>
            <a:r>
              <a:rPr lang="fr-FR" sz="2000" b="0" u="none" strike="noStrike">
                <a:solidFill>
                  <a:schemeClr val="dk1"/>
                </a:solidFill>
                <a:effectLst/>
                <a:uFillTx/>
                <a:latin typeface="Calibri"/>
              </a:rPr>
              <a:t>Troisième niveau</a:t>
            </a:r>
            <a:endParaRPr lang="en-US" sz="2000" b="0" u="none" strike="noStrike">
              <a:solidFill>
                <a:schemeClr val="dk1"/>
              </a:solidFill>
              <a:effectLst/>
              <a:uFillTx/>
              <a:latin typeface="Calibri"/>
            </a:endParaRPr>
          </a:p>
          <a:p>
            <a:pPr marL="1600200" lvl="3" indent="-228600" algn="l" defTabSz="914400">
              <a:lnSpc>
                <a:spcPct val="90000"/>
              </a:lnSpc>
              <a:spcBef>
                <a:spcPts val="499"/>
              </a:spcBef>
              <a:buClr>
                <a:srgbClr val="000000"/>
              </a:buClr>
              <a:buFont typeface="Arial"/>
              <a:buChar char="•"/>
              <a:tabLst>
                <a:tab pos="0" algn="l"/>
              </a:tabLst>
            </a:pPr>
            <a:r>
              <a:rPr lang="fr-FR" sz="1800" b="0" u="none" strike="noStrike">
                <a:solidFill>
                  <a:schemeClr val="dk1"/>
                </a:solidFill>
                <a:effectLst/>
                <a:uFillTx/>
                <a:latin typeface="Calibri"/>
              </a:rPr>
              <a:t>Quatrième niveau</a:t>
            </a:r>
            <a:endParaRPr lang="en-US" sz="1800" b="0" u="none" strike="noStrike">
              <a:solidFill>
                <a:schemeClr val="dk1"/>
              </a:solidFill>
              <a:effectLst/>
              <a:uFillTx/>
              <a:latin typeface="Calibri"/>
            </a:endParaRPr>
          </a:p>
          <a:p>
            <a:pPr marL="2057400" lvl="4" indent="-228600" algn="l" defTabSz="914400">
              <a:lnSpc>
                <a:spcPct val="90000"/>
              </a:lnSpc>
              <a:spcBef>
                <a:spcPts val="499"/>
              </a:spcBef>
              <a:buClr>
                <a:srgbClr val="000000"/>
              </a:buClr>
              <a:buFont typeface="Arial"/>
              <a:buChar char="•"/>
              <a:tabLst>
                <a:tab pos="0" algn="l"/>
              </a:tabLst>
            </a:pPr>
            <a:r>
              <a:rPr lang="fr-FR" sz="1800" b="0" u="none" strike="noStrike">
                <a:solidFill>
                  <a:schemeClr val="dk1"/>
                </a:solidFill>
                <a:effectLst/>
                <a:uFillTx/>
                <a:latin typeface="Calibri"/>
              </a:rPr>
              <a:t>Cinquième niveau</a:t>
            </a:r>
            <a:endParaRPr lang="en-US" sz="1800" b="0" u="none" strike="noStrike">
              <a:solidFill>
                <a:schemeClr val="dk1"/>
              </a:solidFill>
              <a:effectLst/>
              <a:uFillTx/>
              <a:latin typeface="Calibri"/>
            </a:endParaRPr>
          </a:p>
        </p:txBody>
      </p:sp>
      <p:sp>
        <p:nvSpPr>
          <p:cNvPr id="45" name="PlaceHolder 6"/>
          <p:cNvSpPr>
            <a:spLocks noGrp="1"/>
          </p:cNvSpPr>
          <p:nvPr>
            <p:ph type="dt" idx="19"/>
          </p:nvPr>
        </p:nvSpPr>
        <p:spPr>
          <a:xfrm>
            <a:off x="838080" y="6356520"/>
            <a:ext cx="2742840" cy="364680"/>
          </a:xfrm>
          <a:prstGeom prst="rect">
            <a:avLst/>
          </a:prstGeom>
          <a:noFill/>
          <a:ln w="0">
            <a:noFill/>
          </a:ln>
        </p:spPr>
        <p:txBody>
          <a:bodyPr lIns="91440" tIns="45720" rIns="91440" bIns="45720" anchor="ctr">
            <a:noAutofit/>
          </a:bodyPr>
          <a:lstStyle>
            <a:lvl1pPr indent="0" algn="l" defTabSz="457200">
              <a:lnSpc>
                <a:spcPct val="100000"/>
              </a:lnSpc>
              <a:buNone/>
              <a:defRPr lang="fr-FR" sz="1200" b="0" u="none" strike="noStrike">
                <a:solidFill>
                  <a:schemeClr val="dk1">
                    <a:tint val="75000"/>
                  </a:schemeClr>
                </a:solidFill>
                <a:effectLst/>
                <a:uFillTx/>
                <a:latin typeface="Calibri"/>
              </a:defRPr>
            </a:lvl1pPr>
          </a:lstStyle>
          <a:p>
            <a:pPr indent="0" algn="l" defTabSz="457200">
              <a:lnSpc>
                <a:spcPct val="100000"/>
              </a:lnSpc>
              <a:buNone/>
            </a:pPr>
            <a:r>
              <a:rPr lang="fr-FR" sz="1200" b="0" u="none" strike="noStrike">
                <a:solidFill>
                  <a:schemeClr val="dk1">
                    <a:tint val="75000"/>
                  </a:schemeClr>
                </a:solidFill>
                <a:effectLst/>
                <a:uFillTx/>
                <a:latin typeface="Calibri"/>
              </a:rPr>
              <a:t>&lt;date/heure&gt;</a:t>
            </a:r>
            <a:endParaRPr lang="fr-FR" sz="1200" b="0" u="none" strike="noStrike">
              <a:solidFill>
                <a:srgbClr val="FFFFFF"/>
              </a:solidFill>
              <a:effectLst/>
              <a:uFillTx/>
              <a:latin typeface="Times New Roman"/>
            </a:endParaRPr>
          </a:p>
        </p:txBody>
      </p:sp>
      <p:sp>
        <p:nvSpPr>
          <p:cNvPr id="46" name="PlaceHolder 7"/>
          <p:cNvSpPr>
            <a:spLocks noGrp="1"/>
          </p:cNvSpPr>
          <p:nvPr>
            <p:ph type="ftr" idx="20"/>
          </p:nvPr>
        </p:nvSpPr>
        <p:spPr>
          <a:xfrm>
            <a:off x="4038480" y="6356520"/>
            <a:ext cx="4114440" cy="364680"/>
          </a:xfrm>
          <a:prstGeom prst="rect">
            <a:avLst/>
          </a:prstGeom>
          <a:noFill/>
          <a:ln w="0">
            <a:noFill/>
          </a:ln>
        </p:spPr>
        <p:txBody>
          <a:bodyPr lIns="91440" tIns="45720" rIns="91440" bIns="45720" anchor="ctr">
            <a:noAutofit/>
          </a:bodyPr>
          <a:lstStyle>
            <a:lvl1pPr indent="0" algn="ctr" defTabSz="457200">
              <a:lnSpc>
                <a:spcPct val="100000"/>
              </a:lnSpc>
              <a:buNone/>
              <a:defRPr lang="fr-FR" sz="1200" b="0" u="none" strike="noStrike">
                <a:solidFill>
                  <a:schemeClr val="dk1">
                    <a:tint val="75000"/>
                  </a:schemeClr>
                </a:solidFill>
                <a:effectLst/>
                <a:uFillTx/>
                <a:latin typeface="Calibri"/>
              </a:defRPr>
            </a:lvl1pPr>
          </a:lstStyle>
          <a:p>
            <a:pPr indent="0" algn="ctr" defTabSz="457200">
              <a:lnSpc>
                <a:spcPct val="100000"/>
              </a:lnSpc>
              <a:buNone/>
            </a:pPr>
            <a:r>
              <a:rPr lang="fr-FR" sz="1200" b="0" u="none" strike="noStrike">
                <a:solidFill>
                  <a:schemeClr val="dk1">
                    <a:tint val="75000"/>
                  </a:schemeClr>
                </a:solidFill>
                <a:effectLst/>
                <a:uFillTx/>
                <a:latin typeface="Calibri"/>
              </a:rPr>
              <a:t>&lt;pied de page&gt;</a:t>
            </a:r>
            <a:endParaRPr lang="fr-FR" sz="1200" b="0" u="none" strike="noStrike">
              <a:solidFill>
                <a:srgbClr val="FFFFFF"/>
              </a:solidFill>
              <a:effectLst/>
              <a:uFillTx/>
              <a:latin typeface="Times New Roman"/>
            </a:endParaRPr>
          </a:p>
        </p:txBody>
      </p:sp>
      <p:sp>
        <p:nvSpPr>
          <p:cNvPr id="47" name="PlaceHolder 8"/>
          <p:cNvSpPr>
            <a:spLocks noGrp="1"/>
          </p:cNvSpPr>
          <p:nvPr>
            <p:ph type="sldNum" idx="21"/>
          </p:nvPr>
        </p:nvSpPr>
        <p:spPr>
          <a:xfrm>
            <a:off x="8610480" y="6356520"/>
            <a:ext cx="2742840" cy="364680"/>
          </a:xfrm>
          <a:prstGeom prst="rect">
            <a:avLst/>
          </a:prstGeom>
          <a:noFill/>
          <a:ln w="0">
            <a:noFill/>
          </a:ln>
        </p:spPr>
        <p:txBody>
          <a:bodyPr lIns="91440" tIns="45720" rIns="91440" bIns="45720" anchor="ctr">
            <a:noAutofit/>
          </a:bodyPr>
          <a:lstStyle>
            <a:lvl1pPr indent="0" algn="r" defTabSz="457200">
              <a:lnSpc>
                <a:spcPct val="100000"/>
              </a:lnSpc>
              <a:buNone/>
              <a:defRPr lang="fr-FR" sz="1200" b="0" u="none" strike="noStrike">
                <a:solidFill>
                  <a:schemeClr val="dk1">
                    <a:tint val="75000"/>
                  </a:schemeClr>
                </a:solidFill>
                <a:effectLst/>
                <a:uFillTx/>
                <a:latin typeface="Calibri"/>
              </a:defRPr>
            </a:lvl1pPr>
          </a:lstStyle>
          <a:p>
            <a:pPr indent="0" algn="r" defTabSz="457200">
              <a:lnSpc>
                <a:spcPct val="100000"/>
              </a:lnSpc>
              <a:buNone/>
            </a:pPr>
            <a:fld id="{BE622D21-DA0E-4250-9173-5207860A0B19}" type="slidenum">
              <a:rPr lang="fr-FR" sz="1200" b="0" u="none" strike="noStrike">
                <a:solidFill>
                  <a:schemeClr val="dk1">
                    <a:tint val="75000"/>
                  </a:schemeClr>
                </a:solidFill>
                <a:effectLst/>
                <a:uFillTx/>
                <a:latin typeface="Calibri"/>
              </a:rPr>
              <a:t>&lt;numéro&gt;</a:t>
            </a:fld>
            <a:endParaRPr lang="fr-FR" sz="1200" b="0" u="none" strike="noStrike">
              <a:solidFill>
                <a:srgbClr val="FFFFFF"/>
              </a:solidFill>
              <a:effectLst/>
              <a:uFillTx/>
              <a:latin typeface="Times New Roman"/>
            </a:endParaRPr>
          </a:p>
        </p:txBody>
      </p:sp>
    </p:spTree>
  </p:cSld>
  <p:clrMap bg1="lt1" tx1="dk1" bg2="lt2" tx2="dk2" accent1="accent1" accent2="accent2" accent3="accent3" accent4="accent4" accent5="accent5" accent6="accent6" hlink="hlink" folHlink="folHlink"/>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33FF"/>
        </a:solidFill>
      </p:bgPr>
    </p:bg>
    <p:spTree>
      <p:nvGrpSpPr>
        <p:cNvPr id="1" name=""/>
        <p:cNvGrpSpPr/>
        <p:nvPr/>
      </p:nvGrpSpPr>
      <p:grpSpPr>
        <a:xfrm>
          <a:off x="0" y="0"/>
          <a:ext cx="0" cy="0"/>
          <a:chOff x="0" y="0"/>
          <a:chExt cx="0" cy="0"/>
        </a:xfrm>
      </p:grpSpPr>
      <p:sp>
        <p:nvSpPr>
          <p:cNvPr id="48"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lstStyle>
            <a:lvl1pPr indent="0" algn="l" defTabSz="914400">
              <a:lnSpc>
                <a:spcPct val="90000"/>
              </a:lnSpc>
              <a:buNone/>
              <a:defRPr lang="fr-FR" sz="4400" b="0" u="none" strike="noStrike">
                <a:solidFill>
                  <a:schemeClr val="dk1"/>
                </a:solidFill>
                <a:effectLst/>
                <a:uFillTx/>
                <a:latin typeface="Calibri Light"/>
              </a:defRPr>
            </a:lvl1pPr>
          </a:lstStyle>
          <a:p>
            <a:pPr indent="0" algn="l" defTabSz="914400">
              <a:lnSpc>
                <a:spcPct val="90000"/>
              </a:lnSpc>
              <a:buNone/>
            </a:pPr>
            <a:r>
              <a:rPr lang="fr-FR" sz="4400" b="0" u="none" strike="noStrike">
                <a:solidFill>
                  <a:schemeClr val="dk1"/>
                </a:solidFill>
                <a:effectLst/>
                <a:uFillTx/>
                <a:latin typeface="Calibri Light"/>
              </a:rPr>
              <a:t>Modifiez le style du titre</a:t>
            </a:r>
            <a:endParaRPr lang="en-US" sz="4400" b="0" u="none" strike="noStrike">
              <a:solidFill>
                <a:schemeClr val="dk1"/>
              </a:solidFill>
              <a:effectLst/>
              <a:uFillTx/>
              <a:latin typeface="Calibri Light"/>
            </a:endParaRPr>
          </a:p>
        </p:txBody>
      </p:sp>
      <p:sp>
        <p:nvSpPr>
          <p:cNvPr id="49" name="PlaceHolder 2"/>
          <p:cNvSpPr>
            <a:spLocks noGrp="1"/>
          </p:cNvSpPr>
          <p:nvPr>
            <p:ph type="dt" idx="22"/>
          </p:nvPr>
        </p:nvSpPr>
        <p:spPr>
          <a:xfrm>
            <a:off x="838080" y="6356520"/>
            <a:ext cx="2742840" cy="364680"/>
          </a:xfrm>
          <a:prstGeom prst="rect">
            <a:avLst/>
          </a:prstGeom>
          <a:noFill/>
          <a:ln w="0">
            <a:noFill/>
          </a:ln>
        </p:spPr>
        <p:txBody>
          <a:bodyPr lIns="91440" tIns="45720" rIns="91440" bIns="45720" anchor="ctr">
            <a:noAutofit/>
          </a:bodyPr>
          <a:lstStyle>
            <a:lvl1pPr indent="0" algn="l" defTabSz="457200">
              <a:lnSpc>
                <a:spcPct val="100000"/>
              </a:lnSpc>
              <a:buNone/>
              <a:defRPr lang="fr-FR" sz="1200" b="0" u="none" strike="noStrike">
                <a:solidFill>
                  <a:schemeClr val="dk1">
                    <a:tint val="75000"/>
                  </a:schemeClr>
                </a:solidFill>
                <a:effectLst/>
                <a:uFillTx/>
                <a:latin typeface="Calibri"/>
              </a:defRPr>
            </a:lvl1pPr>
          </a:lstStyle>
          <a:p>
            <a:pPr indent="0" algn="l" defTabSz="457200">
              <a:lnSpc>
                <a:spcPct val="100000"/>
              </a:lnSpc>
              <a:buNone/>
            </a:pPr>
            <a:r>
              <a:rPr lang="fr-FR" sz="1200" b="0" u="none" strike="noStrike">
                <a:solidFill>
                  <a:schemeClr val="dk1">
                    <a:tint val="75000"/>
                  </a:schemeClr>
                </a:solidFill>
                <a:effectLst/>
                <a:uFillTx/>
                <a:latin typeface="Calibri"/>
              </a:rPr>
              <a:t>&lt;date/heure&gt;</a:t>
            </a:r>
            <a:endParaRPr lang="fr-FR" sz="1200" b="0" u="none" strike="noStrike">
              <a:solidFill>
                <a:srgbClr val="FFFFFF"/>
              </a:solidFill>
              <a:effectLst/>
              <a:uFillTx/>
              <a:latin typeface="Times New Roman"/>
            </a:endParaRPr>
          </a:p>
        </p:txBody>
      </p:sp>
      <p:sp>
        <p:nvSpPr>
          <p:cNvPr id="50" name="PlaceHolder 3"/>
          <p:cNvSpPr>
            <a:spLocks noGrp="1"/>
          </p:cNvSpPr>
          <p:nvPr>
            <p:ph type="ftr" idx="23"/>
          </p:nvPr>
        </p:nvSpPr>
        <p:spPr>
          <a:xfrm>
            <a:off x="4038480" y="6356520"/>
            <a:ext cx="4114440" cy="364680"/>
          </a:xfrm>
          <a:prstGeom prst="rect">
            <a:avLst/>
          </a:prstGeom>
          <a:noFill/>
          <a:ln w="0">
            <a:noFill/>
          </a:ln>
        </p:spPr>
        <p:txBody>
          <a:bodyPr lIns="91440" tIns="45720" rIns="91440" bIns="45720" anchor="ctr">
            <a:noAutofit/>
          </a:bodyPr>
          <a:lstStyle>
            <a:lvl1pPr indent="0" algn="ctr" defTabSz="457200">
              <a:lnSpc>
                <a:spcPct val="100000"/>
              </a:lnSpc>
              <a:buNone/>
              <a:defRPr lang="fr-FR" sz="1200" b="0" u="none" strike="noStrike">
                <a:solidFill>
                  <a:schemeClr val="dk1">
                    <a:tint val="75000"/>
                  </a:schemeClr>
                </a:solidFill>
                <a:effectLst/>
                <a:uFillTx/>
                <a:latin typeface="Calibri"/>
              </a:defRPr>
            </a:lvl1pPr>
          </a:lstStyle>
          <a:p>
            <a:pPr indent="0" algn="ctr" defTabSz="457200">
              <a:lnSpc>
                <a:spcPct val="100000"/>
              </a:lnSpc>
              <a:buNone/>
            </a:pPr>
            <a:r>
              <a:rPr lang="fr-FR" sz="1200" b="0" u="none" strike="noStrike">
                <a:solidFill>
                  <a:schemeClr val="dk1">
                    <a:tint val="75000"/>
                  </a:schemeClr>
                </a:solidFill>
                <a:effectLst/>
                <a:uFillTx/>
                <a:latin typeface="Calibri"/>
              </a:rPr>
              <a:t>&lt;pied de page&gt;</a:t>
            </a:r>
            <a:endParaRPr lang="fr-FR" sz="1200" b="0" u="none" strike="noStrike">
              <a:solidFill>
                <a:srgbClr val="FFFFFF"/>
              </a:solidFill>
              <a:effectLst/>
              <a:uFillTx/>
              <a:latin typeface="Times New Roman"/>
            </a:endParaRPr>
          </a:p>
        </p:txBody>
      </p:sp>
      <p:sp>
        <p:nvSpPr>
          <p:cNvPr id="51" name="PlaceHolder 4"/>
          <p:cNvSpPr>
            <a:spLocks noGrp="1"/>
          </p:cNvSpPr>
          <p:nvPr>
            <p:ph type="sldNum" idx="24"/>
          </p:nvPr>
        </p:nvSpPr>
        <p:spPr>
          <a:xfrm>
            <a:off x="8610480" y="6356520"/>
            <a:ext cx="2742840" cy="364680"/>
          </a:xfrm>
          <a:prstGeom prst="rect">
            <a:avLst/>
          </a:prstGeom>
          <a:noFill/>
          <a:ln w="0">
            <a:noFill/>
          </a:ln>
        </p:spPr>
        <p:txBody>
          <a:bodyPr lIns="91440" tIns="45720" rIns="91440" bIns="45720" anchor="ctr">
            <a:noAutofit/>
          </a:bodyPr>
          <a:lstStyle>
            <a:lvl1pPr indent="0" algn="r" defTabSz="457200">
              <a:lnSpc>
                <a:spcPct val="100000"/>
              </a:lnSpc>
              <a:buNone/>
              <a:defRPr lang="fr-FR" sz="1200" b="0" u="none" strike="noStrike">
                <a:solidFill>
                  <a:schemeClr val="dk1">
                    <a:tint val="75000"/>
                  </a:schemeClr>
                </a:solidFill>
                <a:effectLst/>
                <a:uFillTx/>
                <a:latin typeface="Calibri"/>
              </a:defRPr>
            </a:lvl1pPr>
          </a:lstStyle>
          <a:p>
            <a:pPr indent="0" algn="r" defTabSz="457200">
              <a:lnSpc>
                <a:spcPct val="100000"/>
              </a:lnSpc>
              <a:buNone/>
            </a:pPr>
            <a:fld id="{94679A2F-03B1-4509-8F2E-1960CC8DD14D}" type="slidenum">
              <a:rPr lang="fr-FR" sz="1200" b="0" u="none" strike="noStrike">
                <a:solidFill>
                  <a:schemeClr val="dk1">
                    <a:tint val="75000"/>
                  </a:schemeClr>
                </a:solidFill>
                <a:effectLst/>
                <a:uFillTx/>
                <a:latin typeface="Calibri"/>
              </a:rPr>
              <a:t>&lt;numéro&gt;</a:t>
            </a:fld>
            <a:endParaRPr lang="fr-FR" sz="1200" b="0" u="none" strike="noStrike">
              <a:solidFill>
                <a:srgbClr val="FFFFFF"/>
              </a:solidFill>
              <a:effectLst/>
              <a:uFillTx/>
              <a:latin typeface="Times New Roman"/>
            </a:endParaRPr>
          </a:p>
        </p:txBody>
      </p:sp>
    </p:spTree>
  </p:cSld>
  <p:clrMap bg1="lt1" tx1="dk1" bg2="lt2" tx2="dk2" accent1="accent1" accent2="accent2" accent3="accent3" accent4="accent4" accent5="accent5" accent6="accent6" hlink="hlink" folHlink="folHlink"/>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33FF"/>
        </a:solidFill>
      </p:bgPr>
    </p:bg>
    <p:spTree>
      <p:nvGrpSpPr>
        <p:cNvPr id="1" name=""/>
        <p:cNvGrpSpPr/>
        <p:nvPr/>
      </p:nvGrpSpPr>
      <p:grpSpPr>
        <a:xfrm>
          <a:off x="0" y="0"/>
          <a:ext cx="0" cy="0"/>
          <a:chOff x="0" y="0"/>
          <a:chExt cx="0" cy="0"/>
        </a:xfrm>
      </p:grpSpPr>
      <p:sp>
        <p:nvSpPr>
          <p:cNvPr id="52" name="PlaceHolder 1"/>
          <p:cNvSpPr>
            <a:spLocks noGrp="1"/>
          </p:cNvSpPr>
          <p:nvPr>
            <p:ph type="dt" idx="25"/>
          </p:nvPr>
        </p:nvSpPr>
        <p:spPr>
          <a:xfrm>
            <a:off x="838080" y="6356520"/>
            <a:ext cx="2742840" cy="364680"/>
          </a:xfrm>
          <a:prstGeom prst="rect">
            <a:avLst/>
          </a:prstGeom>
          <a:noFill/>
          <a:ln w="0">
            <a:noFill/>
          </a:ln>
        </p:spPr>
        <p:txBody>
          <a:bodyPr lIns="91440" tIns="45720" rIns="91440" bIns="45720" anchor="ctr">
            <a:noAutofit/>
          </a:bodyPr>
          <a:lstStyle>
            <a:lvl1pPr indent="0" algn="l" defTabSz="457200">
              <a:lnSpc>
                <a:spcPct val="100000"/>
              </a:lnSpc>
              <a:buNone/>
              <a:defRPr lang="fr-FR" sz="1200" b="0" u="none" strike="noStrike">
                <a:solidFill>
                  <a:schemeClr val="dk1">
                    <a:tint val="75000"/>
                  </a:schemeClr>
                </a:solidFill>
                <a:effectLst/>
                <a:uFillTx/>
                <a:latin typeface="Calibri"/>
              </a:defRPr>
            </a:lvl1pPr>
          </a:lstStyle>
          <a:p>
            <a:pPr indent="0" algn="l" defTabSz="457200">
              <a:lnSpc>
                <a:spcPct val="100000"/>
              </a:lnSpc>
              <a:buNone/>
            </a:pPr>
            <a:r>
              <a:rPr lang="fr-FR" sz="1200" b="0" u="none" strike="noStrike">
                <a:solidFill>
                  <a:schemeClr val="dk1">
                    <a:tint val="75000"/>
                  </a:schemeClr>
                </a:solidFill>
                <a:effectLst/>
                <a:uFillTx/>
                <a:latin typeface="Calibri"/>
              </a:rPr>
              <a:t>&lt;date/heure&gt;</a:t>
            </a:r>
            <a:endParaRPr lang="fr-FR" sz="1200" b="0" u="none" strike="noStrike">
              <a:solidFill>
                <a:srgbClr val="FFFFFF"/>
              </a:solidFill>
              <a:effectLst/>
              <a:uFillTx/>
              <a:latin typeface="Times New Roman"/>
            </a:endParaRPr>
          </a:p>
        </p:txBody>
      </p:sp>
      <p:sp>
        <p:nvSpPr>
          <p:cNvPr id="53" name="PlaceHolder 2"/>
          <p:cNvSpPr>
            <a:spLocks noGrp="1"/>
          </p:cNvSpPr>
          <p:nvPr>
            <p:ph type="ftr" idx="26"/>
          </p:nvPr>
        </p:nvSpPr>
        <p:spPr>
          <a:xfrm>
            <a:off x="4038480" y="6356520"/>
            <a:ext cx="4114440" cy="364680"/>
          </a:xfrm>
          <a:prstGeom prst="rect">
            <a:avLst/>
          </a:prstGeom>
          <a:noFill/>
          <a:ln w="0">
            <a:noFill/>
          </a:ln>
        </p:spPr>
        <p:txBody>
          <a:bodyPr lIns="91440" tIns="45720" rIns="91440" bIns="45720" anchor="ctr">
            <a:noAutofit/>
          </a:bodyPr>
          <a:lstStyle>
            <a:lvl1pPr indent="0" algn="ctr" defTabSz="457200">
              <a:lnSpc>
                <a:spcPct val="100000"/>
              </a:lnSpc>
              <a:buNone/>
              <a:defRPr lang="fr-FR" sz="1200" b="0" u="none" strike="noStrike">
                <a:solidFill>
                  <a:schemeClr val="dk1">
                    <a:tint val="75000"/>
                  </a:schemeClr>
                </a:solidFill>
                <a:effectLst/>
                <a:uFillTx/>
                <a:latin typeface="Calibri"/>
              </a:defRPr>
            </a:lvl1pPr>
          </a:lstStyle>
          <a:p>
            <a:pPr indent="0" algn="ctr" defTabSz="457200">
              <a:lnSpc>
                <a:spcPct val="100000"/>
              </a:lnSpc>
              <a:buNone/>
            </a:pPr>
            <a:r>
              <a:rPr lang="fr-FR" sz="1200" b="0" u="none" strike="noStrike">
                <a:solidFill>
                  <a:schemeClr val="dk1">
                    <a:tint val="75000"/>
                  </a:schemeClr>
                </a:solidFill>
                <a:effectLst/>
                <a:uFillTx/>
                <a:latin typeface="Calibri"/>
              </a:rPr>
              <a:t>&lt;pied de page&gt;</a:t>
            </a:r>
            <a:endParaRPr lang="fr-FR" sz="1200" b="0" u="none" strike="noStrike">
              <a:solidFill>
                <a:srgbClr val="FFFFFF"/>
              </a:solidFill>
              <a:effectLst/>
              <a:uFillTx/>
              <a:latin typeface="Times New Roman"/>
            </a:endParaRPr>
          </a:p>
        </p:txBody>
      </p:sp>
      <p:sp>
        <p:nvSpPr>
          <p:cNvPr id="54" name="PlaceHolder 3"/>
          <p:cNvSpPr>
            <a:spLocks noGrp="1"/>
          </p:cNvSpPr>
          <p:nvPr>
            <p:ph type="sldNum" idx="27"/>
          </p:nvPr>
        </p:nvSpPr>
        <p:spPr>
          <a:xfrm>
            <a:off x="8610480" y="6356520"/>
            <a:ext cx="2742840" cy="364680"/>
          </a:xfrm>
          <a:prstGeom prst="rect">
            <a:avLst/>
          </a:prstGeom>
          <a:noFill/>
          <a:ln w="0">
            <a:noFill/>
          </a:ln>
        </p:spPr>
        <p:txBody>
          <a:bodyPr lIns="91440" tIns="45720" rIns="91440" bIns="45720" anchor="ctr">
            <a:noAutofit/>
          </a:bodyPr>
          <a:lstStyle>
            <a:lvl1pPr indent="0" algn="r" defTabSz="457200">
              <a:lnSpc>
                <a:spcPct val="100000"/>
              </a:lnSpc>
              <a:buNone/>
              <a:defRPr lang="fr-FR" sz="1200" b="0" u="none" strike="noStrike">
                <a:solidFill>
                  <a:schemeClr val="dk1">
                    <a:tint val="75000"/>
                  </a:schemeClr>
                </a:solidFill>
                <a:effectLst/>
                <a:uFillTx/>
                <a:latin typeface="Calibri"/>
              </a:defRPr>
            </a:lvl1pPr>
          </a:lstStyle>
          <a:p>
            <a:pPr indent="0" algn="r" defTabSz="457200">
              <a:lnSpc>
                <a:spcPct val="100000"/>
              </a:lnSpc>
              <a:buNone/>
            </a:pPr>
            <a:fld id="{A8C6CD66-3767-4D69-88AB-33794D29FD7B}" type="slidenum">
              <a:rPr lang="fr-FR" sz="1200" b="0" u="none" strike="noStrike">
                <a:solidFill>
                  <a:schemeClr val="dk1">
                    <a:tint val="75000"/>
                  </a:schemeClr>
                </a:solidFill>
                <a:effectLst/>
                <a:uFillTx/>
                <a:latin typeface="Calibri"/>
              </a:rPr>
              <a:t>&lt;numéro&gt;</a:t>
            </a:fld>
            <a:endParaRPr lang="fr-FR" sz="1200" b="0" u="none" strike="noStrike">
              <a:solidFill>
                <a:srgbClr val="FFFFFF"/>
              </a:solidFill>
              <a:effectLst/>
              <a:uFillTx/>
              <a:latin typeface="Times New Roman"/>
            </a:endParaRPr>
          </a:p>
        </p:txBody>
      </p:sp>
    </p:spTree>
  </p:cSld>
  <p:clrMap bg1="lt1" tx1="dk1" bg2="lt2" tx2="dk2" accent1="accent1" accent2="accent2" accent3="accent3" accent4="accent4" accent5="accent5" accent6="accent6" hlink="hlink" folHlink="folHlink"/>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33FF"/>
        </a:solidFill>
      </p:bgPr>
    </p:bg>
    <p:spTree>
      <p:nvGrpSpPr>
        <p:cNvPr id="1" name=""/>
        <p:cNvGrpSpPr/>
        <p:nvPr/>
      </p:nvGrpSpPr>
      <p:grpSpPr>
        <a:xfrm>
          <a:off x="0" y="0"/>
          <a:ext cx="0" cy="0"/>
          <a:chOff x="0" y="0"/>
          <a:chExt cx="0" cy="0"/>
        </a:xfrm>
      </p:grpSpPr>
      <p:sp>
        <p:nvSpPr>
          <p:cNvPr id="55" name="PlaceHolder 1"/>
          <p:cNvSpPr>
            <a:spLocks noGrp="1"/>
          </p:cNvSpPr>
          <p:nvPr>
            <p:ph type="title"/>
          </p:nvPr>
        </p:nvSpPr>
        <p:spPr>
          <a:xfrm>
            <a:off x="839880" y="457200"/>
            <a:ext cx="3931920" cy="1599840"/>
          </a:xfrm>
          <a:prstGeom prst="rect">
            <a:avLst/>
          </a:prstGeom>
          <a:noFill/>
          <a:ln w="0">
            <a:noFill/>
          </a:ln>
        </p:spPr>
        <p:txBody>
          <a:bodyPr lIns="91440" tIns="45720" rIns="91440" bIns="45720" anchor="b">
            <a:noAutofit/>
          </a:bodyPr>
          <a:lstStyle>
            <a:lvl1pPr indent="0" algn="l" defTabSz="914400">
              <a:lnSpc>
                <a:spcPct val="90000"/>
              </a:lnSpc>
              <a:buNone/>
              <a:defRPr lang="fr-FR" sz="3200" b="0" u="none" strike="noStrike">
                <a:solidFill>
                  <a:schemeClr val="dk1"/>
                </a:solidFill>
                <a:effectLst/>
                <a:uFillTx/>
                <a:latin typeface="Calibri Light"/>
              </a:defRPr>
            </a:lvl1pPr>
          </a:lstStyle>
          <a:p>
            <a:pPr indent="0" algn="l" defTabSz="914400">
              <a:lnSpc>
                <a:spcPct val="90000"/>
              </a:lnSpc>
              <a:buNone/>
            </a:pPr>
            <a:r>
              <a:rPr lang="fr-FR" sz="3200" b="0" u="none" strike="noStrike">
                <a:solidFill>
                  <a:schemeClr val="dk1"/>
                </a:solidFill>
                <a:effectLst/>
                <a:uFillTx/>
                <a:latin typeface="Calibri Light"/>
              </a:rPr>
              <a:t>Modifiez le style du titre</a:t>
            </a:r>
            <a:endParaRPr lang="en-US" sz="3200" b="0" u="none" strike="noStrike">
              <a:solidFill>
                <a:schemeClr val="dk1"/>
              </a:solidFill>
              <a:effectLst/>
              <a:uFillTx/>
              <a:latin typeface="Calibri Light"/>
            </a:endParaRPr>
          </a:p>
        </p:txBody>
      </p:sp>
      <p:sp>
        <p:nvSpPr>
          <p:cNvPr id="56" name="PlaceHolder 2"/>
          <p:cNvSpPr>
            <a:spLocks noGrp="1"/>
          </p:cNvSpPr>
          <p:nvPr>
            <p:ph type="body"/>
          </p:nvPr>
        </p:nvSpPr>
        <p:spPr>
          <a:xfrm>
            <a:off x="5183280" y="987480"/>
            <a:ext cx="6171840" cy="4873320"/>
          </a:xfrm>
          <a:prstGeom prst="rect">
            <a:avLst/>
          </a:prstGeom>
          <a:noFill/>
          <a:ln w="0">
            <a:noFill/>
          </a:ln>
        </p:spPr>
        <p:txBody>
          <a:bodyPr lIns="91440" tIns="45720" rIns="91440" bIns="45720" anchor="t">
            <a:noAutofit/>
          </a:bodyPr>
          <a:lstStyle>
            <a:lvl1pPr indent="0" algn="l" defTabSz="914400">
              <a:lnSpc>
                <a:spcPct val="90000"/>
              </a:lnSpc>
              <a:spcBef>
                <a:spcPts val="1001"/>
              </a:spcBef>
              <a:defRPr lang="fr-FR" sz="3200" b="0" u="none" strike="noStrike">
                <a:solidFill>
                  <a:schemeClr val="dk1"/>
                </a:solidFill>
                <a:effectLst/>
                <a:uFillTx/>
                <a:latin typeface="Calibri"/>
              </a:defRPr>
            </a:lvl1pPr>
            <a:lvl2pPr lvl="1" algn="l" defTabSz="914400">
              <a:lnSpc>
                <a:spcPct val="90000"/>
              </a:lnSpc>
              <a:spcBef>
                <a:spcPts val="499"/>
              </a:spcBef>
              <a:buClr>
                <a:srgbClr val="FFFFFF"/>
              </a:buClr>
              <a:buSzPct val="75000"/>
              <a:buFont typeface="Symbol" charset="2"/>
              <a:buChar char=""/>
              <a:defRPr lang="fr-FR" sz="2800" b="0" u="none" strike="noStrike">
                <a:solidFill>
                  <a:schemeClr val="dk1"/>
                </a:solidFill>
                <a:effectLst/>
                <a:uFillTx/>
                <a:latin typeface="Calibri"/>
              </a:defRPr>
            </a:lvl2pPr>
            <a:lvl3pPr lvl="2" algn="l" defTabSz="914400">
              <a:lnSpc>
                <a:spcPct val="90000"/>
              </a:lnSpc>
              <a:spcBef>
                <a:spcPts val="499"/>
              </a:spcBef>
              <a:buClr>
                <a:srgbClr val="FFFFFF"/>
              </a:buClr>
              <a:buSzPct val="45000"/>
              <a:buFont typeface="Wingdings" charset="2"/>
              <a:buChar char=""/>
              <a:defRPr lang="fr-FR" sz="2400" b="0" u="none" strike="noStrike">
                <a:solidFill>
                  <a:schemeClr val="dk1"/>
                </a:solidFill>
                <a:effectLst/>
                <a:uFillTx/>
                <a:latin typeface="Calibri"/>
              </a:defRPr>
            </a:lvl3pPr>
            <a:lvl4pPr lvl="3" algn="l" defTabSz="914400">
              <a:lnSpc>
                <a:spcPct val="90000"/>
              </a:lnSpc>
              <a:spcBef>
                <a:spcPts val="499"/>
              </a:spcBef>
              <a:buClr>
                <a:srgbClr val="FFFFFF"/>
              </a:buClr>
              <a:buSzPct val="75000"/>
              <a:buFont typeface="Symbol" charset="2"/>
              <a:buChar char=""/>
              <a:defRPr lang="fr-FR" sz="2000" b="0" u="none" strike="noStrike">
                <a:solidFill>
                  <a:schemeClr val="dk1"/>
                </a:solidFill>
                <a:effectLst/>
                <a:uFillTx/>
                <a:latin typeface="Calibri"/>
              </a:defRPr>
            </a:lvl4pPr>
            <a:lvl5pPr lvl="4" algn="l" defTabSz="914400">
              <a:lnSpc>
                <a:spcPct val="90000"/>
              </a:lnSpc>
              <a:spcBef>
                <a:spcPts val="499"/>
              </a:spcBef>
              <a:buClr>
                <a:srgbClr val="FFFFFF"/>
              </a:buClr>
              <a:buSzPct val="45000"/>
              <a:buFont typeface="Wingdings" charset="2"/>
              <a:buChar char=""/>
              <a:defRPr lang="fr-FR" sz="2000" b="0" u="none" strike="noStrike">
                <a:solidFill>
                  <a:schemeClr val="dk1"/>
                </a:solidFill>
                <a:effectLst/>
                <a:uFillTx/>
                <a:latin typeface="Calibri"/>
              </a:defRPr>
            </a:lvl5pPr>
          </a:lstStyle>
          <a:p>
            <a:pPr indent="0" algn="l" defTabSz="914400">
              <a:lnSpc>
                <a:spcPct val="90000"/>
              </a:lnSpc>
              <a:spcBef>
                <a:spcPts val="1001"/>
              </a:spcBef>
            </a:pPr>
            <a:r>
              <a:rPr lang="fr-FR" sz="3200" b="0" u="none" strike="noStrike">
                <a:solidFill>
                  <a:schemeClr val="dk1"/>
                </a:solidFill>
                <a:effectLst/>
                <a:uFillTx/>
                <a:latin typeface="Calibri"/>
              </a:rPr>
              <a:t>Cliquez pour modifier les styles du texte du masque</a:t>
            </a:r>
            <a:endParaRPr lang="en-US" sz="3200" b="0" u="none" strike="noStrike">
              <a:solidFill>
                <a:schemeClr val="dk1"/>
              </a:solidFill>
              <a:effectLst/>
              <a:uFillTx/>
              <a:latin typeface="Calibri"/>
            </a:endParaRPr>
          </a:p>
          <a:p>
            <a:pPr marL="864000" lvl="1" indent="-324000" algn="l" defTabSz="914400">
              <a:lnSpc>
                <a:spcPct val="90000"/>
              </a:lnSpc>
              <a:spcBef>
                <a:spcPts val="499"/>
              </a:spcBef>
              <a:buClr>
                <a:srgbClr val="FFFFFF"/>
              </a:buClr>
              <a:buSzPct val="75000"/>
              <a:buFont typeface="Symbol" charset="2"/>
              <a:buChar char=""/>
            </a:pPr>
            <a:r>
              <a:rPr lang="fr-FR" sz="2800" b="0" u="none" strike="noStrike">
                <a:solidFill>
                  <a:schemeClr val="dk1"/>
                </a:solidFill>
                <a:effectLst/>
                <a:uFillTx/>
                <a:latin typeface="Calibri"/>
              </a:rPr>
              <a:t>Deuxième niveau</a:t>
            </a:r>
            <a:endParaRPr lang="en-US" sz="2800" b="0" u="none" strike="noStrike">
              <a:solidFill>
                <a:schemeClr val="dk1"/>
              </a:solidFill>
              <a:effectLst/>
              <a:uFillTx/>
              <a:latin typeface="Calibri"/>
            </a:endParaRPr>
          </a:p>
          <a:p>
            <a:pPr marL="1296000" lvl="2" indent="-288000" algn="l" defTabSz="914400">
              <a:lnSpc>
                <a:spcPct val="90000"/>
              </a:lnSpc>
              <a:spcBef>
                <a:spcPts val="499"/>
              </a:spcBef>
              <a:buClr>
                <a:srgbClr val="FFFFFF"/>
              </a:buClr>
              <a:buSzPct val="45000"/>
              <a:buFont typeface="Wingdings" charset="2"/>
              <a:buChar char=""/>
            </a:pPr>
            <a:r>
              <a:rPr lang="fr-FR" sz="2400" b="0" u="none" strike="noStrike">
                <a:solidFill>
                  <a:schemeClr val="dk1"/>
                </a:solidFill>
                <a:effectLst/>
                <a:uFillTx/>
                <a:latin typeface="Calibri"/>
              </a:rPr>
              <a:t>Troisième niveau</a:t>
            </a:r>
            <a:endParaRPr lang="en-US" sz="2400" b="0" u="none" strike="noStrike">
              <a:solidFill>
                <a:schemeClr val="dk1"/>
              </a:solidFill>
              <a:effectLst/>
              <a:uFillTx/>
              <a:latin typeface="Calibri"/>
            </a:endParaRPr>
          </a:p>
          <a:p>
            <a:pPr marL="1728000" lvl="3" indent="-216000" algn="l" defTabSz="914400">
              <a:lnSpc>
                <a:spcPct val="90000"/>
              </a:lnSpc>
              <a:spcBef>
                <a:spcPts val="499"/>
              </a:spcBef>
              <a:buClr>
                <a:srgbClr val="FFFFFF"/>
              </a:buClr>
              <a:buSzPct val="75000"/>
              <a:buFont typeface="Symbol" charset="2"/>
              <a:buChar char=""/>
            </a:pPr>
            <a:r>
              <a:rPr lang="fr-FR" sz="2000" b="0" u="none" strike="noStrike">
                <a:solidFill>
                  <a:schemeClr val="dk1"/>
                </a:solidFill>
                <a:effectLst/>
                <a:uFillTx/>
                <a:latin typeface="Calibri"/>
              </a:rPr>
              <a:t>Quatrième niveau</a:t>
            </a:r>
            <a:endParaRPr lang="en-US" sz="2000" b="0" u="none" strike="noStrike">
              <a:solidFill>
                <a:schemeClr val="dk1"/>
              </a:solidFill>
              <a:effectLst/>
              <a:uFillTx/>
              <a:latin typeface="Calibri"/>
            </a:endParaRPr>
          </a:p>
          <a:p>
            <a:pPr marL="2160000" lvl="4" indent="-216000" algn="l" defTabSz="914400">
              <a:lnSpc>
                <a:spcPct val="90000"/>
              </a:lnSpc>
              <a:spcBef>
                <a:spcPts val="499"/>
              </a:spcBef>
              <a:buClr>
                <a:srgbClr val="FFFFFF"/>
              </a:buClr>
              <a:buSzPct val="45000"/>
              <a:buFont typeface="Wingdings" charset="2"/>
              <a:buChar char=""/>
            </a:pPr>
            <a:r>
              <a:rPr lang="fr-FR" sz="2000" b="0" u="none" strike="noStrike">
                <a:solidFill>
                  <a:schemeClr val="dk1"/>
                </a:solidFill>
                <a:effectLst/>
                <a:uFillTx/>
                <a:latin typeface="Calibri"/>
              </a:rPr>
              <a:t>Cinquième niveau</a:t>
            </a:r>
            <a:endParaRPr lang="en-US" sz="2000" b="0" u="none" strike="noStrike">
              <a:solidFill>
                <a:schemeClr val="dk1"/>
              </a:solidFill>
              <a:effectLst/>
              <a:uFillTx/>
              <a:latin typeface="Calibri"/>
            </a:endParaRPr>
          </a:p>
        </p:txBody>
      </p:sp>
      <p:sp>
        <p:nvSpPr>
          <p:cNvPr id="57" name="PlaceHolder 3"/>
          <p:cNvSpPr>
            <a:spLocks noGrp="1"/>
          </p:cNvSpPr>
          <p:nvPr>
            <p:ph type="body"/>
          </p:nvPr>
        </p:nvSpPr>
        <p:spPr>
          <a:xfrm>
            <a:off x="839880" y="2057400"/>
            <a:ext cx="3931920" cy="3811320"/>
          </a:xfrm>
          <a:prstGeom prst="rect">
            <a:avLst/>
          </a:prstGeom>
          <a:noFill/>
          <a:ln w="0">
            <a:noFill/>
          </a:ln>
        </p:spPr>
        <p:txBody>
          <a:bodyPr lIns="91440" tIns="45720" rIns="91440" bIns="45720" anchor="t">
            <a:noAutofit/>
          </a:bodyPr>
          <a:lstStyle>
            <a:lvl1pPr indent="0" algn="l" defTabSz="914400">
              <a:lnSpc>
                <a:spcPct val="90000"/>
              </a:lnSpc>
              <a:spcBef>
                <a:spcPts val="1001"/>
              </a:spcBef>
              <a:buNone/>
              <a:tabLst>
                <a:tab pos="0" algn="l"/>
              </a:tabLst>
              <a:defRPr lang="fr-FR" sz="1600" b="0" u="none" strike="noStrike">
                <a:solidFill>
                  <a:schemeClr val="dk1"/>
                </a:solidFill>
                <a:effectLst/>
                <a:uFillTx/>
                <a:latin typeface="Calibri"/>
              </a:defRPr>
            </a:lvl1pPr>
          </a:lstStyle>
          <a:p>
            <a:pPr indent="0" algn="l" defTabSz="914400">
              <a:lnSpc>
                <a:spcPct val="90000"/>
              </a:lnSpc>
              <a:spcBef>
                <a:spcPts val="1001"/>
              </a:spcBef>
              <a:buNone/>
              <a:tabLst>
                <a:tab pos="0" algn="l"/>
              </a:tabLst>
            </a:pPr>
            <a:r>
              <a:rPr lang="fr-FR" sz="1600" b="0" u="none" strike="noStrike">
                <a:solidFill>
                  <a:schemeClr val="dk1"/>
                </a:solidFill>
                <a:effectLst/>
                <a:uFillTx/>
                <a:latin typeface="Calibri"/>
              </a:rPr>
              <a:t>Cliquez pour modifier les styles du texte du masque</a:t>
            </a:r>
            <a:endParaRPr lang="en-US" sz="1600" b="0" u="none" strike="noStrike">
              <a:solidFill>
                <a:schemeClr val="dk1"/>
              </a:solidFill>
              <a:effectLst/>
              <a:uFillTx/>
              <a:latin typeface="Calibri"/>
            </a:endParaRPr>
          </a:p>
        </p:txBody>
      </p:sp>
      <p:sp>
        <p:nvSpPr>
          <p:cNvPr id="58" name="PlaceHolder 4"/>
          <p:cNvSpPr>
            <a:spLocks noGrp="1"/>
          </p:cNvSpPr>
          <p:nvPr>
            <p:ph type="dt" idx="28"/>
          </p:nvPr>
        </p:nvSpPr>
        <p:spPr>
          <a:xfrm>
            <a:off x="838080" y="6356520"/>
            <a:ext cx="2742840" cy="364680"/>
          </a:xfrm>
          <a:prstGeom prst="rect">
            <a:avLst/>
          </a:prstGeom>
          <a:noFill/>
          <a:ln w="0">
            <a:noFill/>
          </a:ln>
        </p:spPr>
        <p:txBody>
          <a:bodyPr lIns="91440" tIns="45720" rIns="91440" bIns="45720" anchor="ctr">
            <a:noAutofit/>
          </a:bodyPr>
          <a:lstStyle>
            <a:lvl1pPr indent="0" algn="l" defTabSz="457200">
              <a:lnSpc>
                <a:spcPct val="100000"/>
              </a:lnSpc>
              <a:buNone/>
              <a:defRPr lang="fr-FR" sz="1200" b="0" u="none" strike="noStrike">
                <a:solidFill>
                  <a:schemeClr val="dk1">
                    <a:tint val="75000"/>
                  </a:schemeClr>
                </a:solidFill>
                <a:effectLst/>
                <a:uFillTx/>
                <a:latin typeface="Calibri"/>
              </a:defRPr>
            </a:lvl1pPr>
          </a:lstStyle>
          <a:p>
            <a:pPr indent="0" algn="l" defTabSz="457200">
              <a:lnSpc>
                <a:spcPct val="100000"/>
              </a:lnSpc>
              <a:buNone/>
            </a:pPr>
            <a:r>
              <a:rPr lang="fr-FR" sz="1200" b="0" u="none" strike="noStrike">
                <a:solidFill>
                  <a:schemeClr val="dk1">
                    <a:tint val="75000"/>
                  </a:schemeClr>
                </a:solidFill>
                <a:effectLst/>
                <a:uFillTx/>
                <a:latin typeface="Calibri"/>
              </a:rPr>
              <a:t>&lt;date/heure&gt;</a:t>
            </a:r>
            <a:endParaRPr lang="fr-FR" sz="1200" b="0" u="none" strike="noStrike">
              <a:solidFill>
                <a:srgbClr val="FFFFFF"/>
              </a:solidFill>
              <a:effectLst/>
              <a:uFillTx/>
              <a:latin typeface="Times New Roman"/>
            </a:endParaRPr>
          </a:p>
        </p:txBody>
      </p:sp>
      <p:sp>
        <p:nvSpPr>
          <p:cNvPr id="59" name="PlaceHolder 5"/>
          <p:cNvSpPr>
            <a:spLocks noGrp="1"/>
          </p:cNvSpPr>
          <p:nvPr>
            <p:ph type="ftr" idx="29"/>
          </p:nvPr>
        </p:nvSpPr>
        <p:spPr>
          <a:xfrm>
            <a:off x="4038480" y="6356520"/>
            <a:ext cx="4114440" cy="364680"/>
          </a:xfrm>
          <a:prstGeom prst="rect">
            <a:avLst/>
          </a:prstGeom>
          <a:noFill/>
          <a:ln w="0">
            <a:noFill/>
          </a:ln>
        </p:spPr>
        <p:txBody>
          <a:bodyPr lIns="91440" tIns="45720" rIns="91440" bIns="45720" anchor="ctr">
            <a:noAutofit/>
          </a:bodyPr>
          <a:lstStyle>
            <a:lvl1pPr indent="0" algn="ctr" defTabSz="457200">
              <a:lnSpc>
                <a:spcPct val="100000"/>
              </a:lnSpc>
              <a:buNone/>
              <a:defRPr lang="fr-FR" sz="1200" b="0" u="none" strike="noStrike">
                <a:solidFill>
                  <a:schemeClr val="dk1">
                    <a:tint val="75000"/>
                  </a:schemeClr>
                </a:solidFill>
                <a:effectLst/>
                <a:uFillTx/>
                <a:latin typeface="Calibri"/>
              </a:defRPr>
            </a:lvl1pPr>
          </a:lstStyle>
          <a:p>
            <a:pPr indent="0" algn="ctr" defTabSz="457200">
              <a:lnSpc>
                <a:spcPct val="100000"/>
              </a:lnSpc>
              <a:buNone/>
            </a:pPr>
            <a:r>
              <a:rPr lang="fr-FR" sz="1200" b="0" u="none" strike="noStrike">
                <a:solidFill>
                  <a:schemeClr val="dk1">
                    <a:tint val="75000"/>
                  </a:schemeClr>
                </a:solidFill>
                <a:effectLst/>
                <a:uFillTx/>
                <a:latin typeface="Calibri"/>
              </a:rPr>
              <a:t>&lt;pied de page&gt;</a:t>
            </a:r>
            <a:endParaRPr lang="fr-FR" sz="1200" b="0" u="none" strike="noStrike">
              <a:solidFill>
                <a:srgbClr val="FFFFFF"/>
              </a:solidFill>
              <a:effectLst/>
              <a:uFillTx/>
              <a:latin typeface="Times New Roman"/>
            </a:endParaRPr>
          </a:p>
        </p:txBody>
      </p:sp>
      <p:sp>
        <p:nvSpPr>
          <p:cNvPr id="60" name="PlaceHolder 6"/>
          <p:cNvSpPr>
            <a:spLocks noGrp="1"/>
          </p:cNvSpPr>
          <p:nvPr>
            <p:ph type="sldNum" idx="30"/>
          </p:nvPr>
        </p:nvSpPr>
        <p:spPr>
          <a:xfrm>
            <a:off x="8610480" y="6356520"/>
            <a:ext cx="2742840" cy="364680"/>
          </a:xfrm>
          <a:prstGeom prst="rect">
            <a:avLst/>
          </a:prstGeom>
          <a:noFill/>
          <a:ln w="0">
            <a:noFill/>
          </a:ln>
        </p:spPr>
        <p:txBody>
          <a:bodyPr lIns="91440" tIns="45720" rIns="91440" bIns="45720" anchor="ctr">
            <a:noAutofit/>
          </a:bodyPr>
          <a:lstStyle>
            <a:lvl1pPr indent="0" algn="r" defTabSz="457200">
              <a:lnSpc>
                <a:spcPct val="100000"/>
              </a:lnSpc>
              <a:buNone/>
              <a:defRPr lang="fr-FR" sz="1200" b="0" u="none" strike="noStrike">
                <a:solidFill>
                  <a:schemeClr val="dk1">
                    <a:tint val="75000"/>
                  </a:schemeClr>
                </a:solidFill>
                <a:effectLst/>
                <a:uFillTx/>
                <a:latin typeface="Calibri"/>
              </a:defRPr>
            </a:lvl1pPr>
          </a:lstStyle>
          <a:p>
            <a:pPr indent="0" algn="r" defTabSz="457200">
              <a:lnSpc>
                <a:spcPct val="100000"/>
              </a:lnSpc>
              <a:buNone/>
            </a:pPr>
            <a:fld id="{AC65DEDC-A745-48B2-AB05-FC9FC7026578}" type="slidenum">
              <a:rPr lang="fr-FR" sz="1200" b="0" u="none" strike="noStrike">
                <a:solidFill>
                  <a:schemeClr val="dk1">
                    <a:tint val="75000"/>
                  </a:schemeClr>
                </a:solidFill>
                <a:effectLst/>
                <a:uFillTx/>
                <a:latin typeface="Calibri"/>
              </a:rPr>
              <a:t>&lt;numéro&gt;</a:t>
            </a:fld>
            <a:endParaRPr lang="fr-FR" sz="1200" b="0" u="none" strike="noStrike">
              <a:solidFill>
                <a:srgbClr val="FFFFFF"/>
              </a:solidFill>
              <a:effectLst/>
              <a:uFillTx/>
              <a:latin typeface="Times New Roman"/>
            </a:endParaRPr>
          </a:p>
        </p:txBody>
      </p:sp>
    </p:spTree>
  </p:cSld>
  <p:clrMap bg1="lt1" tx1="dk1" bg2="lt2" tx2="dk2" accent1="accent1" accent2="accent2" accent3="accent3" accent4="accent4" accent5="accent5" accent6="accent6" hlink="hlink" folHlink="folHlink"/>
  <p:sldLayoutIdLst/>
</p:sldMaster>
</file>

<file path=ppt/slideMasters/slideMaster1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3333FF"/>
        </a:solidFill>
      </p:bgPr>
    </p:bg>
    <p:spTree>
      <p:nvGrpSpPr>
        <p:cNvPr id="1" name=""/>
        <p:cNvGrpSpPr/>
        <p:nvPr/>
      </p:nvGrpSpPr>
      <p:grpSpPr>
        <a:xfrm>
          <a:off x="0" y="0"/>
          <a:ext cx="0" cy="0"/>
          <a:chOff x="0" y="0"/>
          <a:chExt cx="0" cy="0"/>
        </a:xfrm>
      </p:grpSpPr>
      <p:sp>
        <p:nvSpPr>
          <p:cNvPr id="61" name="PlaceHolder 1"/>
          <p:cNvSpPr>
            <a:spLocks noGrp="1"/>
          </p:cNvSpPr>
          <p:nvPr>
            <p:ph type="title"/>
          </p:nvPr>
        </p:nvSpPr>
        <p:spPr>
          <a:xfrm>
            <a:off x="839880" y="457200"/>
            <a:ext cx="3931920" cy="1599840"/>
          </a:xfrm>
          <a:prstGeom prst="rect">
            <a:avLst/>
          </a:prstGeom>
          <a:noFill/>
          <a:ln w="0">
            <a:noFill/>
          </a:ln>
        </p:spPr>
        <p:txBody>
          <a:bodyPr lIns="91440" tIns="45720" rIns="91440" bIns="45720" anchor="b">
            <a:noAutofit/>
          </a:bodyPr>
          <a:lstStyle>
            <a:lvl1pPr indent="0" algn="l" defTabSz="914400">
              <a:lnSpc>
                <a:spcPct val="90000"/>
              </a:lnSpc>
              <a:buNone/>
              <a:defRPr lang="fr-FR" sz="3200" b="0" u="none" strike="noStrike">
                <a:solidFill>
                  <a:schemeClr val="dk1"/>
                </a:solidFill>
                <a:effectLst/>
                <a:uFillTx/>
                <a:latin typeface="Calibri Light"/>
              </a:defRPr>
            </a:lvl1pPr>
          </a:lstStyle>
          <a:p>
            <a:pPr indent="0" algn="l" defTabSz="914400">
              <a:lnSpc>
                <a:spcPct val="90000"/>
              </a:lnSpc>
              <a:buNone/>
            </a:pPr>
            <a:r>
              <a:rPr lang="fr-FR" sz="3200" b="0" u="none" strike="noStrike">
                <a:solidFill>
                  <a:schemeClr val="dk1"/>
                </a:solidFill>
                <a:effectLst/>
                <a:uFillTx/>
                <a:latin typeface="Calibri Light"/>
              </a:rPr>
              <a:t>Modifiez le style du titre</a:t>
            </a:r>
            <a:endParaRPr lang="en-US" sz="3200" b="0" u="none" strike="noStrike">
              <a:solidFill>
                <a:schemeClr val="dk1"/>
              </a:solidFill>
              <a:effectLst/>
              <a:uFillTx/>
              <a:latin typeface="Calibri Light"/>
            </a:endParaRPr>
          </a:p>
        </p:txBody>
      </p:sp>
      <p:sp>
        <p:nvSpPr>
          <p:cNvPr id="62" name="PlaceHolder 2"/>
          <p:cNvSpPr>
            <a:spLocks noGrp="1"/>
          </p:cNvSpPr>
          <p:nvPr>
            <p:ph type="body"/>
          </p:nvPr>
        </p:nvSpPr>
        <p:spPr>
          <a:xfrm>
            <a:off x="5183280" y="987480"/>
            <a:ext cx="6171840" cy="4873320"/>
          </a:xfrm>
          <a:prstGeom prst="rect">
            <a:avLst/>
          </a:prstGeom>
          <a:noFill/>
          <a:ln w="0">
            <a:noFill/>
          </a:ln>
        </p:spPr>
        <p:txBody>
          <a:bodyPr lIns="90000" tIns="45000" rIns="90000" bIns="45000" anchor="t">
            <a:noAutofit/>
          </a:bodyPr>
          <a:lstStyle>
            <a:lvl1pPr indent="0" algn="l" defTabSz="457200">
              <a:lnSpc>
                <a:spcPct val="100000"/>
              </a:lnSpc>
              <a:tabLst>
                <a:tab pos="0" algn="l"/>
              </a:tabLst>
              <a:defRPr lang="fr-FR" sz="3200" b="0" u="none" strike="noStrike">
                <a:solidFill>
                  <a:schemeClr val="dk1"/>
                </a:solidFill>
                <a:effectLst/>
                <a:uFillTx/>
                <a:latin typeface="Calibri"/>
              </a:defRPr>
            </a:lvl1pPr>
          </a:lstStyle>
          <a:p>
            <a:pPr indent="0" algn="l" defTabSz="457200">
              <a:lnSpc>
                <a:spcPct val="100000"/>
              </a:lnSpc>
              <a:tabLst>
                <a:tab pos="0" algn="l"/>
              </a:tabLst>
            </a:pPr>
            <a:r>
              <a:rPr lang="fr-FR" sz="3200" b="0" u="none" strike="noStrike">
                <a:solidFill>
                  <a:schemeClr val="dk1"/>
                </a:solidFill>
                <a:effectLst/>
                <a:uFillTx/>
                <a:latin typeface="Calibri"/>
              </a:rPr>
              <a:t>Cliquez sur l'icône pour ajouter une image</a:t>
            </a:r>
            <a:endParaRPr lang="en-US" sz="3200" b="0" u="none" strike="noStrike">
              <a:solidFill>
                <a:schemeClr val="dk1"/>
              </a:solidFill>
              <a:effectLst/>
              <a:uFillTx/>
              <a:latin typeface="Calibri"/>
            </a:endParaRPr>
          </a:p>
        </p:txBody>
      </p:sp>
      <p:sp>
        <p:nvSpPr>
          <p:cNvPr id="63" name="PlaceHolder 3"/>
          <p:cNvSpPr>
            <a:spLocks noGrp="1"/>
          </p:cNvSpPr>
          <p:nvPr>
            <p:ph type="body"/>
          </p:nvPr>
        </p:nvSpPr>
        <p:spPr>
          <a:xfrm>
            <a:off x="839880" y="2057400"/>
            <a:ext cx="3931920" cy="3811320"/>
          </a:xfrm>
          <a:prstGeom prst="rect">
            <a:avLst/>
          </a:prstGeom>
          <a:noFill/>
          <a:ln w="0">
            <a:noFill/>
          </a:ln>
        </p:spPr>
        <p:txBody>
          <a:bodyPr lIns="91440" tIns="45720" rIns="91440" bIns="45720" anchor="t">
            <a:noAutofit/>
          </a:bodyPr>
          <a:lstStyle>
            <a:lvl1pPr indent="0" algn="l" defTabSz="914400">
              <a:lnSpc>
                <a:spcPct val="90000"/>
              </a:lnSpc>
              <a:spcBef>
                <a:spcPts val="1001"/>
              </a:spcBef>
              <a:buNone/>
              <a:tabLst>
                <a:tab pos="0" algn="l"/>
              </a:tabLst>
              <a:defRPr lang="fr-FR" sz="1600" b="0" u="none" strike="noStrike">
                <a:solidFill>
                  <a:schemeClr val="dk1"/>
                </a:solidFill>
                <a:effectLst/>
                <a:uFillTx/>
                <a:latin typeface="Calibri"/>
              </a:defRPr>
            </a:lvl1pPr>
          </a:lstStyle>
          <a:p>
            <a:pPr indent="0" algn="l" defTabSz="914400">
              <a:lnSpc>
                <a:spcPct val="90000"/>
              </a:lnSpc>
              <a:spcBef>
                <a:spcPts val="1001"/>
              </a:spcBef>
              <a:buNone/>
              <a:tabLst>
                <a:tab pos="0" algn="l"/>
              </a:tabLst>
            </a:pPr>
            <a:r>
              <a:rPr lang="fr-FR" sz="1600" b="0" u="none" strike="noStrike">
                <a:solidFill>
                  <a:schemeClr val="dk1"/>
                </a:solidFill>
                <a:effectLst/>
                <a:uFillTx/>
                <a:latin typeface="Calibri"/>
              </a:rPr>
              <a:t>Cliquez pour modifier les styles du texte du masque</a:t>
            </a:r>
            <a:endParaRPr lang="en-US" sz="1600" b="0" u="none" strike="noStrike">
              <a:solidFill>
                <a:schemeClr val="dk1"/>
              </a:solidFill>
              <a:effectLst/>
              <a:uFillTx/>
              <a:latin typeface="Calibri"/>
            </a:endParaRPr>
          </a:p>
        </p:txBody>
      </p:sp>
      <p:sp>
        <p:nvSpPr>
          <p:cNvPr id="64" name="PlaceHolder 4"/>
          <p:cNvSpPr>
            <a:spLocks noGrp="1"/>
          </p:cNvSpPr>
          <p:nvPr>
            <p:ph type="dt" idx="31"/>
          </p:nvPr>
        </p:nvSpPr>
        <p:spPr>
          <a:xfrm>
            <a:off x="838080" y="6356520"/>
            <a:ext cx="2742840" cy="364680"/>
          </a:xfrm>
          <a:prstGeom prst="rect">
            <a:avLst/>
          </a:prstGeom>
          <a:noFill/>
          <a:ln w="0">
            <a:noFill/>
          </a:ln>
        </p:spPr>
        <p:txBody>
          <a:bodyPr lIns="91440" tIns="45720" rIns="91440" bIns="45720" anchor="ctr">
            <a:noAutofit/>
          </a:bodyPr>
          <a:lstStyle>
            <a:lvl1pPr indent="0" algn="l" defTabSz="457200">
              <a:lnSpc>
                <a:spcPct val="100000"/>
              </a:lnSpc>
              <a:buNone/>
              <a:defRPr lang="fr-FR" sz="1200" b="0" u="none" strike="noStrike">
                <a:solidFill>
                  <a:schemeClr val="dk1">
                    <a:tint val="75000"/>
                  </a:schemeClr>
                </a:solidFill>
                <a:effectLst/>
                <a:uFillTx/>
                <a:latin typeface="Calibri"/>
              </a:defRPr>
            </a:lvl1pPr>
          </a:lstStyle>
          <a:p>
            <a:pPr indent="0" algn="l" defTabSz="457200">
              <a:lnSpc>
                <a:spcPct val="100000"/>
              </a:lnSpc>
              <a:buNone/>
            </a:pPr>
            <a:r>
              <a:rPr lang="fr-FR" sz="1200" b="0" u="none" strike="noStrike">
                <a:solidFill>
                  <a:schemeClr val="dk1">
                    <a:tint val="75000"/>
                  </a:schemeClr>
                </a:solidFill>
                <a:effectLst/>
                <a:uFillTx/>
                <a:latin typeface="Calibri"/>
              </a:rPr>
              <a:t>&lt;date/heure&gt;</a:t>
            </a:r>
            <a:endParaRPr lang="fr-FR" sz="1200" b="0" u="none" strike="noStrike">
              <a:solidFill>
                <a:srgbClr val="FFFFFF"/>
              </a:solidFill>
              <a:effectLst/>
              <a:uFillTx/>
              <a:latin typeface="Times New Roman"/>
            </a:endParaRPr>
          </a:p>
        </p:txBody>
      </p:sp>
      <p:sp>
        <p:nvSpPr>
          <p:cNvPr id="65" name="PlaceHolder 5"/>
          <p:cNvSpPr>
            <a:spLocks noGrp="1"/>
          </p:cNvSpPr>
          <p:nvPr>
            <p:ph type="ftr" idx="32"/>
          </p:nvPr>
        </p:nvSpPr>
        <p:spPr>
          <a:xfrm>
            <a:off x="4038480" y="6356520"/>
            <a:ext cx="4114440" cy="364680"/>
          </a:xfrm>
          <a:prstGeom prst="rect">
            <a:avLst/>
          </a:prstGeom>
          <a:noFill/>
          <a:ln w="0">
            <a:noFill/>
          </a:ln>
        </p:spPr>
        <p:txBody>
          <a:bodyPr lIns="91440" tIns="45720" rIns="91440" bIns="45720" anchor="ctr">
            <a:noAutofit/>
          </a:bodyPr>
          <a:lstStyle>
            <a:lvl1pPr indent="0" algn="ctr" defTabSz="457200">
              <a:lnSpc>
                <a:spcPct val="100000"/>
              </a:lnSpc>
              <a:buNone/>
              <a:defRPr lang="fr-FR" sz="1200" b="0" u="none" strike="noStrike">
                <a:solidFill>
                  <a:schemeClr val="dk1">
                    <a:tint val="75000"/>
                  </a:schemeClr>
                </a:solidFill>
                <a:effectLst/>
                <a:uFillTx/>
                <a:latin typeface="Calibri"/>
              </a:defRPr>
            </a:lvl1pPr>
          </a:lstStyle>
          <a:p>
            <a:pPr indent="0" algn="ctr" defTabSz="457200">
              <a:lnSpc>
                <a:spcPct val="100000"/>
              </a:lnSpc>
              <a:buNone/>
            </a:pPr>
            <a:r>
              <a:rPr lang="fr-FR" sz="1200" b="0" u="none" strike="noStrike">
                <a:solidFill>
                  <a:schemeClr val="dk1">
                    <a:tint val="75000"/>
                  </a:schemeClr>
                </a:solidFill>
                <a:effectLst/>
                <a:uFillTx/>
                <a:latin typeface="Calibri"/>
              </a:rPr>
              <a:t>&lt;pied de page&gt;</a:t>
            </a:r>
            <a:endParaRPr lang="fr-FR" sz="1200" b="0" u="none" strike="noStrike">
              <a:solidFill>
                <a:srgbClr val="FFFFFF"/>
              </a:solidFill>
              <a:effectLst/>
              <a:uFillTx/>
              <a:latin typeface="Times New Roman"/>
            </a:endParaRPr>
          </a:p>
        </p:txBody>
      </p:sp>
      <p:sp>
        <p:nvSpPr>
          <p:cNvPr id="66" name="PlaceHolder 6"/>
          <p:cNvSpPr>
            <a:spLocks noGrp="1"/>
          </p:cNvSpPr>
          <p:nvPr>
            <p:ph type="sldNum" idx="33"/>
          </p:nvPr>
        </p:nvSpPr>
        <p:spPr>
          <a:xfrm>
            <a:off x="8610480" y="6356520"/>
            <a:ext cx="2742840" cy="364680"/>
          </a:xfrm>
          <a:prstGeom prst="rect">
            <a:avLst/>
          </a:prstGeom>
          <a:noFill/>
          <a:ln w="0">
            <a:noFill/>
          </a:ln>
        </p:spPr>
        <p:txBody>
          <a:bodyPr lIns="91440" tIns="45720" rIns="91440" bIns="45720" anchor="ctr">
            <a:noAutofit/>
          </a:bodyPr>
          <a:lstStyle>
            <a:lvl1pPr indent="0" algn="r" defTabSz="457200">
              <a:lnSpc>
                <a:spcPct val="100000"/>
              </a:lnSpc>
              <a:buNone/>
              <a:defRPr lang="fr-FR" sz="1200" b="0" u="none" strike="noStrike">
                <a:solidFill>
                  <a:schemeClr val="dk1">
                    <a:tint val="75000"/>
                  </a:schemeClr>
                </a:solidFill>
                <a:effectLst/>
                <a:uFillTx/>
                <a:latin typeface="Calibri"/>
              </a:defRPr>
            </a:lvl1pPr>
          </a:lstStyle>
          <a:p>
            <a:pPr indent="0" algn="r" defTabSz="457200">
              <a:lnSpc>
                <a:spcPct val="100000"/>
              </a:lnSpc>
              <a:buNone/>
            </a:pPr>
            <a:fld id="{150D023C-658D-4E48-874C-B3BA6F3CDA91}" type="slidenum">
              <a:rPr lang="fr-FR" sz="1200" b="0" u="none" strike="noStrike">
                <a:solidFill>
                  <a:schemeClr val="dk1">
                    <a:tint val="75000"/>
                  </a:schemeClr>
                </a:solidFill>
                <a:effectLst/>
                <a:uFillTx/>
                <a:latin typeface="Calibri"/>
              </a:rPr>
              <a:t>&lt;numéro&gt;</a:t>
            </a:fld>
            <a:endParaRPr lang="fr-FR" sz="1200" b="0" u="none" strike="noStrike">
              <a:solidFill>
                <a:srgbClr val="FFFFFF"/>
              </a:solidFill>
              <a:effectLst/>
              <a:uFillTx/>
              <a:latin typeface="Times New Roman"/>
            </a:endParaRPr>
          </a:p>
        </p:txBody>
      </p:sp>
    </p:spTree>
  </p:cSld>
  <p:clrMap bg1="lt1" tx1="dk1" bg2="lt2" tx2="dk2" accent1="accent1" accent2="accent2" accent3="accent3" accent4="accent4" accent5="accent5" accent6="accent6" hlink="hlink" folHlink="folHlink"/>
  <p:sldLayoutIdLst/>
</p:sldMaster>
</file>

<file path=ppt/slides/_rels/slide1.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4.xml"/>
</Relationships>
</file>

<file path=ppt/slides/_rels/slide2.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4.xml"/>
</Relationships>
</file>

<file path=ppt/slides/_rels/slide3.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image" Target="../media/image4.jpeg"/><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slideLayout" Target="../slideLayouts/slideLayout4.xml"/>
</Relationships>
</file>

<file path=ppt/slides/_rels/slide4.xml.rels><?xml version="1.0" encoding="UTF-8"?>
<Relationships xmlns="http://schemas.openxmlformats.org/package/2006/relationships"><Relationship Id="rId1" Type="http://schemas.openxmlformats.org/officeDocument/2006/relationships/image" Target="../media/image9.png"/><Relationship Id="rId2" Type="http://schemas.openxmlformats.org/officeDocument/2006/relationships/slideLayout" Target="../slideLayouts/slideLayout4.xml"/>
</Relationships>
</file>

<file path=ppt/slides/_rels/slide5.xml.rels><?xml version="1.0" encoding="UTF-8"?>
<Relationships xmlns="http://schemas.openxmlformats.org/package/2006/relationships"><Relationship Id="rId1" Type="http://schemas.openxmlformats.org/officeDocument/2006/relationships/image" Target="../media/image10.jpeg"/><Relationship Id="rId2" Type="http://schemas.openxmlformats.org/officeDocument/2006/relationships/slideLayout" Target="../slideLayouts/slideLayout4.xml"/>
</Relationships>
</file>

<file path=ppt/slides/_rels/slide6.xml.rels><?xml version="1.0" encoding="UTF-8"?>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4.xml"/>
</Relationships>
</file>

<file path=ppt/slides/_rels/slide7.xml.rels><?xml version="1.0" encoding="UTF-8"?>
<Relationships xmlns="http://schemas.openxmlformats.org/package/2006/relationships"><Relationship Id="rId1" Type="http://schemas.openxmlformats.org/officeDocument/2006/relationships/image" Target="../media/image12.jpeg"/><Relationship Id="rId2" Type="http://schemas.openxmlformats.org/officeDocument/2006/relationships/slideLayout" Target="../slideLayouts/slideLayout4.xml"/>
</Relationships>
</file>

<file path=ppt/slides/_rels/slide8.xml.rels><?xml version="1.0" encoding="UTF-8"?>
<Relationships xmlns="http://schemas.openxmlformats.org/package/2006/relationships"><Relationship Id="rId1" Type="http://schemas.openxmlformats.org/officeDocument/2006/relationships/image" Target="../media/image13.jpeg"/><Relationship Id="rId2" Type="http://schemas.openxmlformats.org/officeDocument/2006/relationships/slideLayout" Target="../slideLayouts/slideLayout4.xml"/>
</Relationships>
</file>

<file path=ppt/slides/_rels/slide9.xml.rels><?xml version="1.0" encoding="UTF-8"?>
<Relationships xmlns="http://schemas.openxmlformats.org/package/2006/relationships"><Relationship Id="rId1" Type="http://schemas.openxmlformats.org/officeDocument/2006/relationships/image" Target="../media/image14.jpeg"/><Relationship Id="rId2" Type="http://schemas.openxmlformats.org/officeDocument/2006/relationships/slideLayout" Target="../slideLayouts/slideLayout4.xml"/>
</Relationships>
</file>

<file path=ppt/slides/_rels/slide10.xml.rels><?xml version="1.0" encoding="UTF-8"?>
<Relationships xmlns="http://schemas.openxmlformats.org/package/2006/relationships"><Relationship Id="rId1" Type="http://schemas.openxmlformats.org/officeDocument/2006/relationships/image" Target="../media/image15.png"/><Relationship Id="rId2" Type="http://schemas.openxmlformats.org/officeDocument/2006/relationships/slideLayout" Target="../slideLayouts/slideLayout4.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12.xml.rels><?xml version="1.0" encoding="UTF-8"?>
<Relationships xmlns="http://schemas.openxmlformats.org/package/2006/relationships"><Relationship Id="rId1" Type="http://schemas.openxmlformats.org/officeDocument/2006/relationships/image" Target="../media/image16.jpeg"/><Relationship Id="rId2" Type="http://schemas.openxmlformats.org/officeDocument/2006/relationships/slideLayout" Target="../slideLayouts/slideLayout4.xml"/>
</Relationships>
</file>

<file path=ppt/slides/_rels/slide13.xml.rels><?xml version="1.0" encoding="UTF-8"?>
<Relationships xmlns="http://schemas.openxmlformats.org/package/2006/relationships"><Relationship Id="rId1" Type="http://schemas.openxmlformats.org/officeDocument/2006/relationships/image" Target="../media/image17.png"/><Relationship Id="rId2" Type="http://schemas.openxmlformats.org/officeDocument/2006/relationships/slideLayout" Target="../slideLayouts/slideLayout4.xml"/>
</Relationships>
</file>

<file path=ppt/slides/_rels/slide14.xml.rels><?xml version="1.0" encoding="UTF-8"?>
<Relationships xmlns="http://schemas.openxmlformats.org/package/2006/relationships"><Relationship Id="rId1" Type="http://schemas.openxmlformats.org/officeDocument/2006/relationships/image" Target="../media/image18.png"/><Relationship Id="rId2" Type="http://schemas.openxmlformats.org/officeDocument/2006/relationships/slideLayout" Target="../slideLayouts/slideLayout4.xml"/>
</Relationships>
</file>

<file path=ppt/slides/_rels/slide15.xml.rels><?xml version="1.0" encoding="UTF-8"?>
<Relationships xmlns="http://schemas.openxmlformats.org/package/2006/relationships"><Relationship Id="rId1" Type="http://schemas.openxmlformats.org/officeDocument/2006/relationships/image" Target="../media/image19.jpeg"/><Relationship Id="rId2" Type="http://schemas.openxmlformats.org/officeDocument/2006/relationships/slideLayout" Target="../slideLayouts/slideLayout4.xml"/>
</Relationships>
</file>

<file path=ppt/slides/_rels/slide16.xml.rels><?xml version="1.0" encoding="UTF-8"?>
<Relationships xmlns="http://schemas.openxmlformats.org/package/2006/relationships"><Relationship Id="rId1" Type="http://schemas.openxmlformats.org/officeDocument/2006/relationships/image" Target="../media/image20.png"/><Relationship Id="rId2" Type="http://schemas.openxmlformats.org/officeDocument/2006/relationships/slideLayout" Target="../slideLayouts/slideLayout4.xml"/>
</Relationships>
</file>

<file path=ppt/slides/_rels/slide17.xml.rels><?xml version="1.0" encoding="UTF-8"?>
<Relationships xmlns="http://schemas.openxmlformats.org/package/2006/relationships"><Relationship Id="rId1" Type="http://schemas.openxmlformats.org/officeDocument/2006/relationships/image" Target="../media/image21.gif"/><Relationship Id="rId2" Type="http://schemas.openxmlformats.org/officeDocument/2006/relationships/slideLayout" Target="../slideLayouts/slideLayout4.xml"/>
</Relationships>
</file>

<file path=ppt/slides/_rels/slide18.xml.rels><?xml version="1.0" encoding="UTF-8"?>
<Relationships xmlns="http://schemas.openxmlformats.org/package/2006/relationships"><Relationship Id="rId1" Type="http://schemas.openxmlformats.org/officeDocument/2006/relationships/image" Target="../media/image22.png"/><Relationship Id="rId2" Type="http://schemas.openxmlformats.org/officeDocument/2006/relationships/slideLayout" Target="../slideLayouts/slideLayout4.xml"/>
</Relationships>
</file>

<file path=ppt/slides/_rels/slide19.xml.rels><?xml version="1.0" encoding="UTF-8"?>
<Relationships xmlns="http://schemas.openxmlformats.org/package/2006/relationships"><Relationship Id="rId1" Type="http://schemas.openxmlformats.org/officeDocument/2006/relationships/image" Target="../media/image23.jpeg"/><Relationship Id="rId2" Type="http://schemas.openxmlformats.org/officeDocument/2006/relationships/slideLayout" Target="../slideLayouts/slideLayout4.xml"/>
</Relationships>
</file>

<file path=ppt/slides/_rels/slide20.xml.rels><?xml version="1.0" encoding="UTF-8"?>
<Relationships xmlns="http://schemas.openxmlformats.org/package/2006/relationships"><Relationship Id="rId1" Type="http://schemas.openxmlformats.org/officeDocument/2006/relationships/image" Target="../media/image24.png"/><Relationship Id="rId2" Type="http://schemas.openxmlformats.org/officeDocument/2006/relationships/image" Target="../media/image25.png"/><Relationship Id="rId3" Type="http://schemas.openxmlformats.org/officeDocument/2006/relationships/slideLayout" Target="../slideLayouts/slideLayout4.xml"/>
</Relationships>
</file>

<file path=ppt/slides/_rels/slide21.xml.rels><?xml version="1.0" encoding="UTF-8"?>
<Relationships xmlns="http://schemas.openxmlformats.org/package/2006/relationships"><Relationship Id="rId1" Type="http://schemas.openxmlformats.org/officeDocument/2006/relationships/image" Target="../media/image26.jpeg"/><Relationship Id="rId2" Type="http://schemas.openxmlformats.org/officeDocument/2006/relationships/slideLayout" Target="../slideLayouts/slideLayout4.xml"/>
</Relationships>
</file>

<file path=ppt/slides/_rels/slide22.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23.xml.rels><?xml version="1.0" encoding="UTF-8"?>
<Relationships xmlns="http://schemas.openxmlformats.org/package/2006/relationships"><Relationship Id="rId1" Type="http://schemas.openxmlformats.org/officeDocument/2006/relationships/image" Target="../media/image27.jpeg"/><Relationship Id="rId2" Type="http://schemas.openxmlformats.org/officeDocument/2006/relationships/image" Target="../media/image28.jpeg"/><Relationship Id="rId3" Type="http://schemas.openxmlformats.org/officeDocument/2006/relationships/image" Target="../media/image29.jpeg"/><Relationship Id="rId4" Type="http://schemas.openxmlformats.org/officeDocument/2006/relationships/image" Target="../media/image30.jpeg"/><Relationship Id="rId5" Type="http://schemas.openxmlformats.org/officeDocument/2006/relationships/slideLayout" Target="../slideLayouts/slideLayout4.xml"/>
</Relationships>
</file>

<file path=ppt/slides/_rels/slide24.xml.rels><?xml version="1.0" encoding="UTF-8"?>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jpeg"/><Relationship Id="rId3" Type="http://schemas.openxmlformats.org/officeDocument/2006/relationships/slideLayout" Target="../slideLayouts/slideLayout4.xml"/>
</Relationships>
</file>

<file path=ppt/slides/_rels/slide25.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26.xml.rels><?xml version="1.0" encoding="UTF-8"?>
<Relationships xmlns="http://schemas.openxmlformats.org/package/2006/relationships"><Relationship Id="rId1" Type="http://schemas.openxmlformats.org/officeDocument/2006/relationships/image" Target="../media/image33.jpeg"/><Relationship Id="rId2" Type="http://schemas.openxmlformats.org/officeDocument/2006/relationships/image" Target="../media/image34.jpeg"/><Relationship Id="rId3" Type="http://schemas.openxmlformats.org/officeDocument/2006/relationships/slideLayout" Target="../slideLayouts/slideLayout4.xml"/>
</Relationships>
</file>

<file path=ppt/slides/_rels/slide27.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28.xml.rels><?xml version="1.0" encoding="UTF-8"?>
<Relationships xmlns="http://schemas.openxmlformats.org/package/2006/relationships"><Relationship Id="rId1" Type="http://schemas.openxmlformats.org/officeDocument/2006/relationships/image" Target="../media/image35.jpeg"/><Relationship Id="rId2" Type="http://schemas.openxmlformats.org/officeDocument/2006/relationships/image" Target="../media/image36.jpeg"/><Relationship Id="rId3" Type="http://schemas.openxmlformats.org/officeDocument/2006/relationships/hyperlink" Target="https://www.cairn.info/revue-d-economie-financiere.htm" TargetMode="External"/><Relationship Id="rId4" Type="http://schemas.openxmlformats.org/officeDocument/2006/relationships/hyperlink" Target="https://www.cairn.info/revue-d-economie-financiere-2013-2.htm" TargetMode="External"/><Relationship Id="rId5" Type="http://schemas.openxmlformats.org/officeDocument/2006/relationships/slideLayout" Target="../slideLayouts/slideLayout4.xml"/>
</Relationships>
</file>

<file path=ppt/slides/_rels/slide29.xml.rels><?xml version="1.0" encoding="UTF-8"?>
<Relationships xmlns="http://schemas.openxmlformats.org/package/2006/relationships"><Relationship Id="rId1" Type="http://schemas.openxmlformats.org/officeDocument/2006/relationships/image" Target="../media/image36.jpeg"/><Relationship Id="rId2" Type="http://schemas.openxmlformats.org/officeDocument/2006/relationships/image" Target="../media/image35.jpeg"/><Relationship Id="rId3" Type="http://schemas.openxmlformats.org/officeDocument/2006/relationships/slideLayout" Target="../slideLayouts/slideLayout4.xml"/>
</Relationships>
</file>

<file path=ppt/slides/_rels/slide30.xml.rels><?xml version="1.0" encoding="UTF-8"?>
<Relationships xmlns="http://schemas.openxmlformats.org/package/2006/relationships"><Relationship Id="rId1" Type="http://schemas.openxmlformats.org/officeDocument/2006/relationships/image" Target="../media/image35.jpeg"/><Relationship Id="rId2" Type="http://schemas.openxmlformats.org/officeDocument/2006/relationships/image" Target="../media/image36.jpeg"/><Relationship Id="rId3" Type="http://schemas.openxmlformats.org/officeDocument/2006/relationships/slideLayout" Target="../slideLayouts/slideLayout4.xml"/>
</Relationships>
</file>

<file path=ppt/slides/_rels/slide31.xml.rels><?xml version="1.0" encoding="UTF-8"?>
<Relationships xmlns="http://schemas.openxmlformats.org/package/2006/relationships"><Relationship Id="rId1" Type="http://schemas.openxmlformats.org/officeDocument/2006/relationships/image" Target="../media/image35.jpeg"/><Relationship Id="rId2" Type="http://schemas.openxmlformats.org/officeDocument/2006/relationships/image" Target="../media/image36.jpeg"/><Relationship Id="rId3" Type="http://schemas.openxmlformats.org/officeDocument/2006/relationships/slideLayout" Target="../slideLayouts/slideLayout4.xml"/>
</Relationships>
</file>

<file path=ppt/slides/_rels/slide32.xml.rels><?xml version="1.0" encoding="UTF-8"?>
<Relationships xmlns="http://schemas.openxmlformats.org/package/2006/relationships"><Relationship Id="rId1" Type="http://schemas.openxmlformats.org/officeDocument/2006/relationships/image" Target="../media/image35.jpeg"/><Relationship Id="rId2" Type="http://schemas.openxmlformats.org/officeDocument/2006/relationships/image" Target="../media/image36.jpeg"/><Relationship Id="rId3" Type="http://schemas.openxmlformats.org/officeDocument/2006/relationships/slideLayout" Target="../slideLayouts/slideLayout4.xml"/>
</Relationships>
</file>

<file path=ppt/slides/_rels/slide33.xml.rels><?xml version="1.0" encoding="UTF-8"?>
<Relationships xmlns="http://schemas.openxmlformats.org/package/2006/relationships"><Relationship Id="rId1" Type="http://schemas.openxmlformats.org/officeDocument/2006/relationships/image" Target="../media/image37.png"/><Relationship Id="rId2" Type="http://schemas.openxmlformats.org/officeDocument/2006/relationships/slideLayout" Target="../slideLayouts/slideLayout4.xml"/>
</Relationships>
</file>

<file path=ppt/slides/_rels/slide34.xml.rels><?xml version="1.0" encoding="UTF-8"?>
<Relationships xmlns="http://schemas.openxmlformats.org/package/2006/relationships"><Relationship Id="rId1" Type="http://schemas.openxmlformats.org/officeDocument/2006/relationships/image" Target="../media/image38.png"/><Relationship Id="rId2" Type="http://schemas.openxmlformats.org/officeDocument/2006/relationships/slideLayout" Target="../slideLayouts/slideLayout4.xml"/>
</Relationships>
</file>

<file path=ppt/slides/_rels/slide35.xml.rels><?xml version="1.0" encoding="UTF-8"?>
<Relationships xmlns="http://schemas.openxmlformats.org/package/2006/relationships"><Relationship Id="rId1" Type="http://schemas.openxmlformats.org/officeDocument/2006/relationships/image" Target="../media/image39.png"/><Relationship Id="rId2" Type="http://schemas.openxmlformats.org/officeDocument/2006/relationships/slideLayout" Target="../slideLayouts/slideLayout4.xml"/>
</Relationships>
</file>

<file path=ppt/slides/_rels/slide36.xml.rels><?xml version="1.0" encoding="UTF-8"?>
<Relationships xmlns="http://schemas.openxmlformats.org/package/2006/relationships"><Relationship Id="rId1" Type="http://schemas.openxmlformats.org/officeDocument/2006/relationships/image" Target="../media/image40.png"/><Relationship Id="rId2" Type="http://schemas.openxmlformats.org/officeDocument/2006/relationships/slideLayout" Target="../slideLayouts/slideLayout4.xml"/>
</Relationships>
</file>

<file path=ppt/slides/_rels/slide37.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38.xml.rels><?xml version="1.0" encoding="UTF-8"?>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4.xml"/>
</Relationships>
</file>

<file path=ppt/slides/_rels/slide39.xml.rels><?xml version="1.0" encoding="UTF-8"?>
<Relationships xmlns="http://schemas.openxmlformats.org/package/2006/relationships"><Relationship Id="rId1" Type="http://schemas.openxmlformats.org/officeDocument/2006/relationships/image" Target="../media/image42.jpeg"/><Relationship Id="rId2" Type="http://schemas.openxmlformats.org/officeDocument/2006/relationships/slideLayout" Target="../slideLayouts/slideLayout4.xml"/>
</Relationships>
</file>

<file path=ppt/slides/_rels/slide40.xml.rels><?xml version="1.0" encoding="UTF-8"?>
<Relationships xmlns="http://schemas.openxmlformats.org/package/2006/relationships"><Relationship Id="rId1" Type="http://schemas.openxmlformats.org/officeDocument/2006/relationships/image" Target="../media/image33.jpeg"/><Relationship Id="rId2" Type="http://schemas.openxmlformats.org/officeDocument/2006/relationships/slideLayout" Target="../slideLayouts/slideLayout4.xml"/>
</Relationships>
</file>

<file path=ppt/slides/_rels/slide41.xml.rels><?xml version="1.0" encoding="UTF-8"?>
<Relationships xmlns="http://schemas.openxmlformats.org/package/2006/relationships"><Relationship Id="rId1" Type="http://schemas.openxmlformats.org/officeDocument/2006/relationships/image" Target="../media/image43.png"/><Relationship Id="rId2" Type="http://schemas.openxmlformats.org/officeDocument/2006/relationships/slideLayout" Target="../slideLayouts/slideLayout4.xml"/>
</Relationships>
</file>

<file path=ppt/slides/_rels/slide42.xml.rels><?xml version="1.0" encoding="UTF-8"?>
<Relationships xmlns="http://schemas.openxmlformats.org/package/2006/relationships"><Relationship Id="rId1" Type="http://schemas.openxmlformats.org/officeDocument/2006/relationships/image" Target="../media/image44.png"/><Relationship Id="rId2" Type="http://schemas.openxmlformats.org/officeDocument/2006/relationships/slideLayout" Target="../slideLayouts/slideLayout4.xml"/>
</Relationships>
</file>

<file path=ppt/slides/_rels/slide43.xml.rels><?xml version="1.0" encoding="UTF-8"?>
<Relationships xmlns="http://schemas.openxmlformats.org/package/2006/relationships"><Relationship Id="rId1" Type="http://schemas.openxmlformats.org/officeDocument/2006/relationships/image" Target="../media/image45.png"/><Relationship Id="rId2" Type="http://schemas.openxmlformats.org/officeDocument/2006/relationships/slideLayout" Target="../slideLayouts/slideLayout4.xml"/>
</Relationships>
</file>

<file path=ppt/slides/_rels/slide44.xml.rels><?xml version="1.0" encoding="UTF-8"?>
<Relationships xmlns="http://schemas.openxmlformats.org/package/2006/relationships"><Relationship Id="rId1" Type="http://schemas.openxmlformats.org/officeDocument/2006/relationships/image" Target="../media/image46.png"/><Relationship Id="rId2" Type="http://schemas.openxmlformats.org/officeDocument/2006/relationships/slideLayout" Target="../slideLayouts/slideLayout4.xml"/>
</Relationships>
</file>

<file path=ppt/slides/_rels/slide45.xml.rels><?xml version="1.0" encoding="UTF-8"?>
<Relationships xmlns="http://schemas.openxmlformats.org/package/2006/relationships"><Relationship Id="rId1" Type="http://schemas.openxmlformats.org/officeDocument/2006/relationships/image" Target="../media/image47.png"/><Relationship Id="rId2" Type="http://schemas.openxmlformats.org/officeDocument/2006/relationships/slideLayout" Target="../slideLayouts/slideLayout4.xml"/>
</Relationships>
</file>

<file path=ppt/slides/_rels/slide46.xml.rels><?xml version="1.0" encoding="UTF-8"?>
<Relationships xmlns="http://schemas.openxmlformats.org/package/2006/relationships"><Relationship Id="rId1" Type="http://schemas.openxmlformats.org/officeDocument/2006/relationships/image" Target="../media/image48.png"/><Relationship Id="rId2" Type="http://schemas.openxmlformats.org/officeDocument/2006/relationships/slideLayout" Target="../slideLayouts/slideLayout4.xml"/>
</Relationships>
</file>

<file path=ppt/slides/_rels/slide47.xml.rels><?xml version="1.0" encoding="UTF-8"?>
<Relationships xmlns="http://schemas.openxmlformats.org/package/2006/relationships"><Relationship Id="rId1" Type="http://schemas.openxmlformats.org/officeDocument/2006/relationships/image" Target="../media/image49.png"/><Relationship Id="rId2" Type="http://schemas.openxmlformats.org/officeDocument/2006/relationships/slideLayout" Target="../slideLayouts/slideLayout4.xml"/>
</Relationships>
</file>

<file path=ppt/slides/_rels/slide48.xml.rels><?xml version="1.0" encoding="UTF-8"?>
<Relationships xmlns="http://schemas.openxmlformats.org/package/2006/relationships"><Relationship Id="rId1" Type="http://schemas.openxmlformats.org/officeDocument/2006/relationships/image" Target="../media/image50.png"/><Relationship Id="rId2" Type="http://schemas.openxmlformats.org/officeDocument/2006/relationships/slideLayout" Target="../slideLayouts/slideLayout4.xml"/>
</Relationships>
</file>

<file path=ppt/slides/_rels/slide49.xml.rels><?xml version="1.0" encoding="UTF-8"?>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4.xml"/>
</Relationships>
</file>

<file path=ppt/slides/_rels/slide50.xml.rels><?xml version="1.0" encoding="UTF-8"?>
<Relationships xmlns="http://schemas.openxmlformats.org/package/2006/relationships"><Relationship Id="rId1" Type="http://schemas.openxmlformats.org/officeDocument/2006/relationships/image" Target="../media/image52.png"/><Relationship Id="rId2" Type="http://schemas.openxmlformats.org/officeDocument/2006/relationships/slideLayout" Target="../slideLayouts/slideLayout4.xml"/>
</Relationships>
</file>

<file path=ppt/slides/_rels/slide51.xml.rels><?xml version="1.0" encoding="UTF-8"?>
<Relationships xmlns="http://schemas.openxmlformats.org/package/2006/relationships"><Relationship Id="rId1" Type="http://schemas.openxmlformats.org/officeDocument/2006/relationships/image" Target="../media/image53.png"/><Relationship Id="rId2" Type="http://schemas.openxmlformats.org/officeDocument/2006/relationships/slideLayout" Target="../slideLayouts/slideLayout4.xml"/>
</Relationships>
</file>

<file path=ppt/slides/_rels/slide52.xml.rels><?xml version="1.0" encoding="UTF-8"?>
<Relationships xmlns="http://schemas.openxmlformats.org/package/2006/relationships"><Relationship Id="rId1" Type="http://schemas.openxmlformats.org/officeDocument/2006/relationships/image" Target="../media/image54.png"/><Relationship Id="rId2" Type="http://schemas.openxmlformats.org/officeDocument/2006/relationships/slideLayout" Target="../slideLayouts/slideLayout4.xml"/>
</Relationships>
</file>

<file path=ppt/slides/_rels/slide53.xml.rels><?xml version="1.0" encoding="UTF-8"?>
<Relationships xmlns="http://schemas.openxmlformats.org/package/2006/relationships"><Relationship Id="rId1" Type="http://schemas.openxmlformats.org/officeDocument/2006/relationships/image" Target="../media/image55.png"/><Relationship Id="rId2" Type="http://schemas.openxmlformats.org/officeDocument/2006/relationships/slideLayout" Target="../slideLayouts/slideLayout4.xml"/>
</Relationships>
</file>

<file path=ppt/slides/_rels/slide54.xml.rels><?xml version="1.0" encoding="UTF-8"?>
<Relationships xmlns="http://schemas.openxmlformats.org/package/2006/relationships"><Relationship Id="rId1" Type="http://schemas.openxmlformats.org/officeDocument/2006/relationships/image" Target="../media/image56.png"/><Relationship Id="rId2" Type="http://schemas.openxmlformats.org/officeDocument/2006/relationships/slideLayout" Target="../slideLayouts/slideLayout4.xml"/>
</Relationships>
</file>

<file path=ppt/slides/_rels/slide55.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56.xml.rels><?xml version="1.0" encoding="UTF-8"?>
<Relationships xmlns="http://schemas.openxmlformats.org/package/2006/relationships"><Relationship Id="rId1" Type="http://schemas.openxmlformats.org/officeDocument/2006/relationships/image" Target="../media/image57.png"/><Relationship Id="rId2" Type="http://schemas.openxmlformats.org/officeDocument/2006/relationships/slideLayout" Target="../slideLayouts/slideLayout4.xml"/>
</Relationships>
</file>

<file path=ppt/slides/_rels/slide57.xml.rels><?xml version="1.0" encoding="UTF-8"?>
<Relationships xmlns="http://schemas.openxmlformats.org/package/2006/relationships"><Relationship Id="rId1" Type="http://schemas.openxmlformats.org/officeDocument/2006/relationships/image" Target="../media/image58.png"/><Relationship Id="rId2" Type="http://schemas.openxmlformats.org/officeDocument/2006/relationships/slideLayout" Target="../slideLayouts/slideLayout4.xml"/>
</Relationships>
</file>

<file path=ppt/slides/_rels/slide58.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59.xml.rels><?xml version="1.0" encoding="UTF-8"?>
<Relationships xmlns="http://schemas.openxmlformats.org/package/2006/relationships"><Relationship Id="rId1" Type="http://schemas.openxmlformats.org/officeDocument/2006/relationships/image" Target="../media/image59.png"/><Relationship Id="rId2" Type="http://schemas.openxmlformats.org/officeDocument/2006/relationships/slideLayout" Target="../slideLayouts/slideLayout4.xml"/>
</Relationships>
</file>

<file path=ppt/slides/_rels/slide60.xml.rels><?xml version="1.0" encoding="UTF-8"?>
<Relationships xmlns="http://schemas.openxmlformats.org/package/2006/relationships"><Relationship Id="rId1" Type="http://schemas.openxmlformats.org/officeDocument/2006/relationships/image" Target="../media/image60.png"/><Relationship Id="rId2" Type="http://schemas.openxmlformats.org/officeDocument/2006/relationships/slideLayout" Target="../slideLayouts/slideLayout4.xml"/>
</Relationships>
</file>

<file path=ppt/slides/_rels/slide61.xml.rels><?xml version="1.0" encoding="UTF-8"?>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4.xml"/>
</Relationships>
</file>

<file path=ppt/slides/_rels/slide62.xml.rels><?xml version="1.0" encoding="UTF-8"?>
<Relationships xmlns="http://schemas.openxmlformats.org/package/2006/relationships"><Relationship Id="rId1" Type="http://schemas.openxmlformats.org/officeDocument/2006/relationships/image" Target="../media/image63.png"/><Relationship Id="rId2" Type="http://schemas.openxmlformats.org/officeDocument/2006/relationships/slideLayout" Target="../slideLayouts/slideLayout4.xml"/>
</Relationships>
</file>

<file path=ppt/slides/_rels/slide63.xml.rels><?xml version="1.0" encoding="UTF-8"?>
<Relationships xmlns="http://schemas.openxmlformats.org/package/2006/relationships"><Relationship Id="rId1" Type="http://schemas.openxmlformats.org/officeDocument/2006/relationships/image" Target="../media/image64.png"/><Relationship Id="rId2" Type="http://schemas.openxmlformats.org/officeDocument/2006/relationships/slideLayout" Target="../slideLayouts/slideLayout4.xml"/>
</Relationships>
</file>

<file path=ppt/slides/_rels/slide64.xml.rels><?xml version="1.0" encoding="UTF-8"?>
<Relationships xmlns="http://schemas.openxmlformats.org/package/2006/relationships"><Relationship Id="rId1" Type="http://schemas.openxmlformats.org/officeDocument/2006/relationships/image" Target="../media/image65.png"/><Relationship Id="rId2" Type="http://schemas.openxmlformats.org/officeDocument/2006/relationships/slideLayout" Target="../slideLayouts/slideLayout4.xml"/>
</Relationships>
</file>

<file path=ppt/slides/_rels/slide65.xml.rels><?xml version="1.0" encoding="UTF-8"?>
<Relationships xmlns="http://schemas.openxmlformats.org/package/2006/relationships"><Relationship Id="rId1" Type="http://schemas.openxmlformats.org/officeDocument/2006/relationships/image" Target="../media/image66.png"/><Relationship Id="rId2" Type="http://schemas.openxmlformats.org/officeDocument/2006/relationships/slideLayout" Target="../slideLayouts/slideLayout4.xml"/>
</Relationships>
</file>

<file path=ppt/slides/_rels/slide66.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67.xml.rels><?xml version="1.0" encoding="UTF-8"?>
<Relationships xmlns="http://schemas.openxmlformats.org/package/2006/relationships"><Relationship Id="rId1" Type="http://schemas.openxmlformats.org/officeDocument/2006/relationships/image" Target="../media/image67.png"/><Relationship Id="rId2" Type="http://schemas.openxmlformats.org/officeDocument/2006/relationships/slideLayout" Target="../slideLayouts/slideLayout4.xml"/>
</Relationships>
</file>

<file path=ppt/slides/_rels/slide68.xml.rels><?xml version="1.0" encoding="UTF-8"?>
<Relationships xmlns="http://schemas.openxmlformats.org/package/2006/relationships"><Relationship Id="rId1" Type="http://schemas.openxmlformats.org/officeDocument/2006/relationships/image" Target="../media/image68.png"/><Relationship Id="rId2" Type="http://schemas.openxmlformats.org/officeDocument/2006/relationships/slideLayout" Target="../slideLayouts/slideLayout4.xml"/>
</Relationships>
</file>

<file path=ppt/slides/_rels/slide69.xml.rels><?xml version="1.0" encoding="UTF-8"?>
<Relationships xmlns="http://schemas.openxmlformats.org/package/2006/relationships"><Relationship Id="rId1" Type="http://schemas.openxmlformats.org/officeDocument/2006/relationships/image" Target="../media/image69.png"/><Relationship Id="rId2" Type="http://schemas.openxmlformats.org/officeDocument/2006/relationships/image" Target="../media/image70.jpeg"/><Relationship Id="rId3" Type="http://schemas.openxmlformats.org/officeDocument/2006/relationships/slideLayout" Target="../slideLayouts/slideLayout4.xml"/>
</Relationships>
</file>

<file path=ppt/slides/_rels/slide70.xml.rels><?xml version="1.0" encoding="UTF-8"?>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4.xml"/>
</Relationships>
</file>

<file path=ppt/slides/_rels/slide71.xml.rels><?xml version="1.0" encoding="UTF-8"?>
<Relationships xmlns="http://schemas.openxmlformats.org/package/2006/relationships"><Relationship Id="rId1" Type="http://schemas.openxmlformats.org/officeDocument/2006/relationships/image" Target="../media/image72.png"/><Relationship Id="rId2" Type="http://schemas.openxmlformats.org/officeDocument/2006/relationships/slideLayout" Target="../slideLayouts/slideLayout4.xml"/>
</Relationships>
</file>

<file path=ppt/slides/_rels/slide72.xml.rels><?xml version="1.0" encoding="UTF-8"?>
<Relationships xmlns="http://schemas.openxmlformats.org/package/2006/relationships"><Relationship Id="rId1" Type="http://schemas.openxmlformats.org/officeDocument/2006/relationships/image" Target="../media/image73.png"/><Relationship Id="rId2" Type="http://schemas.openxmlformats.org/officeDocument/2006/relationships/slideLayout" Target="../slideLayouts/slideLayout4.xml"/>
</Relationships>
</file>

<file path=ppt/slides/_rels/slide73.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74.xml.rels><?xml version="1.0" encoding="UTF-8"?>
<Relationships xmlns="http://schemas.openxmlformats.org/package/2006/relationships"><Relationship Id="rId1" Type="http://schemas.openxmlformats.org/officeDocument/2006/relationships/image" Target="../media/image74.jpeg"/><Relationship Id="rId2" Type="http://schemas.openxmlformats.org/officeDocument/2006/relationships/slideLayout" Target="../slideLayouts/slideLayout4.xml"/>
</Relationships>
</file>

<file path=ppt/slides/_rels/slide75.xml.rels><?xml version="1.0" encoding="UTF-8"?>
<Relationships xmlns="http://schemas.openxmlformats.org/package/2006/relationships"><Relationship Id="rId1" Type="http://schemas.openxmlformats.org/officeDocument/2006/relationships/image" Target="../media/image75.png"/><Relationship Id="rId2" Type="http://schemas.openxmlformats.org/officeDocument/2006/relationships/image" Target="../media/image76.jpeg"/><Relationship Id="rId3" Type="http://schemas.openxmlformats.org/officeDocument/2006/relationships/slideLayout" Target="../slideLayouts/slideLayout4.xml"/>
</Relationships>
</file>

<file path=ppt/slides/_rels/slide76.xml.rels><?xml version="1.0" encoding="UTF-8"?>
<Relationships xmlns="http://schemas.openxmlformats.org/package/2006/relationships"><Relationship Id="rId1" Type="http://schemas.openxmlformats.org/officeDocument/2006/relationships/image" Target="../media/image77.png"/><Relationship Id="rId2" Type="http://schemas.openxmlformats.org/officeDocument/2006/relationships/slideLayout" Target="../slideLayouts/slideLayout4.xml"/>
</Relationships>
</file>

<file path=ppt/slides/_rels/slide77.xml.rels><?xml version="1.0" encoding="UTF-8"?>
<Relationships xmlns="http://schemas.openxmlformats.org/package/2006/relationships"><Relationship Id="rId1" Type="http://schemas.openxmlformats.org/officeDocument/2006/relationships/image" Target="../media/image78.png"/><Relationship Id="rId2" Type="http://schemas.openxmlformats.org/officeDocument/2006/relationships/slideLayout" Target="../slideLayouts/slideLayout4.xml"/>
</Relationships>
</file>

<file path=ppt/slides/_rels/slide78.xml.rels><?xml version="1.0" encoding="UTF-8"?>
<Relationships xmlns="http://schemas.openxmlformats.org/package/2006/relationships"><Relationship Id="rId1" Type="http://schemas.openxmlformats.org/officeDocument/2006/relationships/image" Target="../media/image79.png"/><Relationship Id="rId2" Type="http://schemas.openxmlformats.org/officeDocument/2006/relationships/slideLayout" Target="../slideLayouts/slideLayout4.xml"/>
</Relationships>
</file>

<file path=ppt/slides/_rels/slide79.xml.rels><?xml version="1.0" encoding="UTF-8"?>
<Relationships xmlns="http://schemas.openxmlformats.org/package/2006/relationships"><Relationship Id="rId1" Type="http://schemas.openxmlformats.org/officeDocument/2006/relationships/image" Target="../media/image80.jpeg"/><Relationship Id="rId2" Type="http://schemas.openxmlformats.org/officeDocument/2006/relationships/slideLayout" Target="../slideLayouts/slideLayout4.xml"/>
</Relationships>
</file>

<file path=ppt/slides/_rels/slide80.xml.rels><?xml version="1.0" encoding="UTF-8"?>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4.xml"/>
</Relationships>
</file>

<file path=ppt/slides/_rels/slide81.xml.rels><?xml version="1.0" encoding="UTF-8"?>
<Relationships xmlns="http://schemas.openxmlformats.org/package/2006/relationships"><Relationship Id="rId1" Type="http://schemas.openxmlformats.org/officeDocument/2006/relationships/image" Target="../media/image82.jpeg"/><Relationship Id="rId2" Type="http://schemas.openxmlformats.org/officeDocument/2006/relationships/slideLayout" Target="../slideLayouts/slideLayout4.xml"/>
</Relationships>
</file>

<file path=ppt/slides/_rels/slide82.xml.rels><?xml version="1.0" encoding="UTF-8"?>
<Relationships xmlns="http://schemas.openxmlformats.org/package/2006/relationships"><Relationship Id="rId1" Type="http://schemas.openxmlformats.org/officeDocument/2006/relationships/image" Target="../media/image83.png"/><Relationship Id="rId2" Type="http://schemas.openxmlformats.org/officeDocument/2006/relationships/slideLayout" Target="../slideLayouts/slideLayout4.xml"/>
</Relationships>
</file>

<file path=ppt/slides/_rels/slide83.xml.rels><?xml version="1.0" encoding="UTF-8"?>
<Relationships xmlns="http://schemas.openxmlformats.org/package/2006/relationships"><Relationship Id="rId1" Type="http://schemas.openxmlformats.org/officeDocument/2006/relationships/image" Target="../media/image84.png"/><Relationship Id="rId2" Type="http://schemas.openxmlformats.org/officeDocument/2006/relationships/slideLayout" Target="../slideLayouts/slideLayout4.xml"/>
</Relationships>
</file>

<file path=ppt/slides/_rels/slide84.xml.rels><?xml version="1.0" encoding="UTF-8"?>
<Relationships xmlns="http://schemas.openxmlformats.org/package/2006/relationships"><Relationship Id="rId1" Type="http://schemas.openxmlformats.org/officeDocument/2006/relationships/image" Target="../media/image85.jpeg"/><Relationship Id="rId2" Type="http://schemas.openxmlformats.org/officeDocument/2006/relationships/image" Target="../media/image86.jpeg"/><Relationship Id="rId3" Type="http://schemas.openxmlformats.org/officeDocument/2006/relationships/image" Target="../media/image33.jpeg"/><Relationship Id="rId4" Type="http://schemas.openxmlformats.org/officeDocument/2006/relationships/slideLayout" Target="../slideLayouts/slideLayout4.xml"/>
</Relationships>
</file>

<file path=ppt/slides/_rels/slide85.xml.rels><?xml version="1.0" encoding="UTF-8"?>
<Relationships xmlns="http://schemas.openxmlformats.org/package/2006/relationships"><Relationship Id="rId1" Type="http://schemas.openxmlformats.org/officeDocument/2006/relationships/image" Target="../media/image87.png"/><Relationship Id="rId2" Type="http://schemas.openxmlformats.org/officeDocument/2006/relationships/slideLayout" Target="../slideLayouts/slideLayout4.xml"/>
</Relationships>
</file>

<file path=ppt/slides/_rels/slide86.xml.rels><?xml version="1.0" encoding="UTF-8"?>
<Relationships xmlns="http://schemas.openxmlformats.org/package/2006/relationships"><Relationship Id="rId1" Type="http://schemas.openxmlformats.org/officeDocument/2006/relationships/image" Target="../media/image88.png"/><Relationship Id="rId2" Type="http://schemas.openxmlformats.org/officeDocument/2006/relationships/slideLayout" Target="../slideLayouts/slideLayout4.xml"/>
</Relationships>
</file>

<file path=ppt/slides/_rels/slide87.xml.rels><?xml version="1.0" encoding="UTF-8"?>
<Relationships xmlns="http://schemas.openxmlformats.org/package/2006/relationships"><Relationship Id="rId1" Type="http://schemas.openxmlformats.org/officeDocument/2006/relationships/image" Target="../media/image89.png"/><Relationship Id="rId2" Type="http://schemas.openxmlformats.org/officeDocument/2006/relationships/slideLayout" Target="../slideLayouts/slideLayout4.xml"/>
</Relationships>
</file>

<file path=ppt/slides/_rels/slide88.xml.rels><?xml version="1.0" encoding="UTF-8"?>
<Relationships xmlns="http://schemas.openxmlformats.org/package/2006/relationships"><Relationship Id="rId1" Type="http://schemas.openxmlformats.org/officeDocument/2006/relationships/image" Target="../media/image90.gif"/><Relationship Id="rId2" Type="http://schemas.openxmlformats.org/officeDocument/2006/relationships/slideLayout" Target="../slideLayouts/slideLayout4.xml"/>
</Relationships>
</file>

<file path=ppt/slides/_rels/slide89.xml.rels><?xml version="1.0" encoding="UTF-8"?>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4.xml"/>
</Relationships>
</file>

<file path=ppt/slides/_rels/slide90.xml.rels><?xml version="1.0" encoding="UTF-8"?>
<Relationships xmlns="http://schemas.openxmlformats.org/package/2006/relationships"><Relationship Id="rId1" Type="http://schemas.openxmlformats.org/officeDocument/2006/relationships/image" Target="../media/image92.png"/><Relationship Id="rId2" Type="http://schemas.openxmlformats.org/officeDocument/2006/relationships/slideLayout" Target="../slideLayouts/slideLayout4.xml"/>
</Relationships>
</file>

<file path=ppt/slides/_rels/slide91.xml.rels><?xml version="1.0" encoding="UTF-8"?>
<Relationships xmlns="http://schemas.openxmlformats.org/package/2006/relationships"><Relationship Id="rId1" Type="http://schemas.openxmlformats.org/officeDocument/2006/relationships/image" Target="../media/image93.png"/><Relationship Id="rId2" Type="http://schemas.openxmlformats.org/officeDocument/2006/relationships/slideLayout" Target="../slideLayouts/slideLayout4.xml"/>
</Relationships>
</file>

<file path=ppt/slides/_rels/slide92.xml.rels><?xml version="1.0" encoding="UTF-8"?>
<Relationships xmlns="http://schemas.openxmlformats.org/package/2006/relationships"><Relationship Id="rId1" Type="http://schemas.openxmlformats.org/officeDocument/2006/relationships/image" Target="../media/image94.png"/><Relationship Id="rId2" Type="http://schemas.openxmlformats.org/officeDocument/2006/relationships/slideLayout" Target="../slideLayouts/slideLayout4.xml"/>
</Relationships>
</file>

<file path=ppt/slides/_rels/slide93.xml.rels><?xml version="1.0" encoding="UTF-8"?>
<Relationships xmlns="http://schemas.openxmlformats.org/package/2006/relationships"><Relationship Id="rId1" Type="http://schemas.openxmlformats.org/officeDocument/2006/relationships/image" Target="../media/image95.png"/><Relationship Id="rId2" Type="http://schemas.openxmlformats.org/officeDocument/2006/relationships/slideLayout" Target="../slideLayouts/slideLayout4.xml"/>
</Relationships>
</file>

<file path=ppt/slides/_rels/slide94.xml.rels><?xml version="1.0" encoding="UTF-8"?>
<Relationships xmlns="http://schemas.openxmlformats.org/package/2006/relationships"><Relationship Id="rId1" Type="http://schemas.openxmlformats.org/officeDocument/2006/relationships/image" Target="../media/image96.png"/><Relationship Id="rId2" Type="http://schemas.openxmlformats.org/officeDocument/2006/relationships/slideLayout" Target="../slideLayouts/slideLayout4.xml"/>
</Relationships>
</file>

<file path=ppt/slides/_rels/slide95.xml.rels><?xml version="1.0" encoding="UTF-8"?>
<Relationships xmlns="http://schemas.openxmlformats.org/package/2006/relationships"><Relationship Id="rId1" Type="http://schemas.openxmlformats.org/officeDocument/2006/relationships/image" Target="../media/image97.png"/><Relationship Id="rId2" Type="http://schemas.openxmlformats.org/officeDocument/2006/relationships/slideLayout" Target="../slideLayouts/slideLayout4.xml"/>
</Relationships>
</file>

<file path=ppt/slides/_rels/slide96.xml.rels><?xml version="1.0" encoding="UTF-8"?>
<Relationships xmlns="http://schemas.openxmlformats.org/package/2006/relationships"><Relationship Id="rId1" Type="http://schemas.openxmlformats.org/officeDocument/2006/relationships/image" Target="../media/image98.png"/><Relationship Id="rId2" Type="http://schemas.openxmlformats.org/officeDocument/2006/relationships/slideLayout" Target="../slideLayouts/slideLayout4.xml"/>
</Relationships>
</file>

<file path=ppt/slides/_rels/slide97.xml.rels><?xml version="1.0" encoding="UTF-8"?>
<Relationships xmlns="http://schemas.openxmlformats.org/package/2006/relationships"><Relationship Id="rId1" Type="http://schemas.openxmlformats.org/officeDocument/2006/relationships/image" Target="../media/image99.png"/><Relationship Id="rId2" Type="http://schemas.openxmlformats.org/officeDocument/2006/relationships/slideLayout" Target="../slideLayouts/slideLayout4.xml"/>
</Relationships>
</file>

<file path=ppt/slides/_rels/slide98.xml.rels><?xml version="1.0" encoding="UTF-8"?>
<Relationships xmlns="http://schemas.openxmlformats.org/package/2006/relationships"><Relationship Id="rId1" Type="http://schemas.openxmlformats.org/officeDocument/2006/relationships/image" Target="../media/image100.jpeg"/><Relationship Id="rId2" Type="http://schemas.openxmlformats.org/officeDocument/2006/relationships/slideLayout" Target="../slideLayouts/slideLayout4.xml"/>
</Relationships>
</file>

<file path=ppt/slides/_rels/slide99.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100.xml.rels><?xml version="1.0" encoding="UTF-8"?>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4.xml"/>
</Relationships>
</file>

<file path=ppt/slides/_rels/slide101.xml.rels><?xml version="1.0" encoding="UTF-8"?>
<Relationships xmlns="http://schemas.openxmlformats.org/package/2006/relationships"><Relationship Id="rId1" Type="http://schemas.openxmlformats.org/officeDocument/2006/relationships/image" Target="../media/image102.png"/><Relationship Id="rId2" Type="http://schemas.openxmlformats.org/officeDocument/2006/relationships/slideLayout" Target="../slideLayouts/slideLayout4.xml"/>
</Relationships>
</file>

<file path=ppt/slides/_rels/slide102.xml.rels><?xml version="1.0" encoding="UTF-8"?>
<Relationships xmlns="http://schemas.openxmlformats.org/package/2006/relationships"><Relationship Id="rId1" Type="http://schemas.openxmlformats.org/officeDocument/2006/relationships/image" Target="../media/image103.png"/><Relationship Id="rId2" Type="http://schemas.openxmlformats.org/officeDocument/2006/relationships/slideLayout" Target="../slideLayouts/slideLayout4.xml"/>
</Relationships>
</file>

<file path=ppt/slides/_rels/slide103.xml.rels><?xml version="1.0" encoding="UTF-8"?>
<Relationships xmlns="http://schemas.openxmlformats.org/package/2006/relationships"><Relationship Id="rId1" Type="http://schemas.openxmlformats.org/officeDocument/2006/relationships/image" Target="../media/image104.png"/><Relationship Id="rId2" Type="http://schemas.openxmlformats.org/officeDocument/2006/relationships/slideLayout" Target="../slideLayouts/slideLayout4.xml"/>
</Relationships>
</file>

<file path=ppt/slides/_rels/slide104.xml.rels><?xml version="1.0" encoding="UTF-8"?>
<Relationships xmlns="http://schemas.openxmlformats.org/package/2006/relationships"><Relationship Id="rId1" Type="http://schemas.openxmlformats.org/officeDocument/2006/relationships/image" Target="../media/image105.png"/><Relationship Id="rId2" Type="http://schemas.openxmlformats.org/officeDocument/2006/relationships/slideLayout" Target="../slideLayouts/slideLayout4.xml"/>
</Relationships>
</file>

<file path=ppt/slides/_rels/slide105.xml.rels><?xml version="1.0" encoding="UTF-8"?>
<Relationships xmlns="http://schemas.openxmlformats.org/package/2006/relationships"><Relationship Id="rId1" Type="http://schemas.openxmlformats.org/officeDocument/2006/relationships/image" Target="../media/image106.png"/><Relationship Id="rId2" Type="http://schemas.openxmlformats.org/officeDocument/2006/relationships/slideLayout" Target="../slideLayouts/slideLayout4.xml"/>
</Relationships>
</file>

<file path=ppt/slides/_rels/slide106.xml.rels><?xml version="1.0" encoding="UTF-8"?>
<Relationships xmlns="http://schemas.openxmlformats.org/package/2006/relationships"><Relationship Id="rId1" Type="http://schemas.openxmlformats.org/officeDocument/2006/relationships/hyperlink" Target="https://www.dicocitations.com/reference_citation/16398/L_Eventail_de_Lady_Windermere_1892_.php" TargetMode="External"/><Relationship Id="rId2" Type="http://schemas.openxmlformats.org/officeDocument/2006/relationships/hyperlink" Target="https://www.dicocitations.com/reference_citation/16398/L_Eventail_de_Lady_Windermere_1892_.php" TargetMode="External"/><Relationship Id="rId3" Type="http://schemas.openxmlformats.org/officeDocument/2006/relationships/hyperlink" Target="https://www.dicocitations.com/auteur/4630/Oscar_Wilde.php" TargetMode="External"/><Relationship Id="rId4" Type="http://schemas.openxmlformats.org/officeDocument/2006/relationships/image" Target="../media/image107.jpeg"/><Relationship Id="rId5" Type="http://schemas.openxmlformats.org/officeDocument/2006/relationships/slideLayout" Target="../slideLayouts/slideLayout4.xml"/>
</Relationships>
</file>

<file path=ppt/slides/_rels/slide107.xml.rels><?xml version="1.0" encoding="UTF-8"?>
<Relationships xmlns="http://schemas.openxmlformats.org/package/2006/relationships"><Relationship Id="rId1" Type="http://schemas.openxmlformats.org/officeDocument/2006/relationships/image" Target="../media/image108.jpeg"/><Relationship Id="rId2" Type="http://schemas.openxmlformats.org/officeDocument/2006/relationships/image" Target="../media/image109.jpeg"/><Relationship Id="rId3" Type="http://schemas.openxmlformats.org/officeDocument/2006/relationships/slideLayout" Target="../slideLayouts/slideLayout4.xml"/>
</Relationships>
</file>

<file path=ppt/slides/_rels/slide108.xml.rels><?xml version="1.0" encoding="UTF-8"?>
<Relationships xmlns="http://schemas.openxmlformats.org/package/2006/relationships"><Relationship Id="rId1" Type="http://schemas.openxmlformats.org/officeDocument/2006/relationships/image" Target="../media/image110.png"/><Relationship Id="rId2" Type="http://schemas.openxmlformats.org/officeDocument/2006/relationships/slideLayout" Target="../slideLayouts/slideLayout4.xml"/>
</Relationships>
</file>

<file path=ppt/slides/_rels/slide109.xml.rels><?xml version="1.0" encoding="UTF-8"?>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4.xml"/>
</Relationships>
</file>

<file path=ppt/slides/_rels/slide110.xml.rels><?xml version="1.0" encoding="UTF-8"?>
<Relationships xmlns="http://schemas.openxmlformats.org/package/2006/relationships"><Relationship Id="rId1" Type="http://schemas.openxmlformats.org/officeDocument/2006/relationships/image" Target="../media/image112.png"/><Relationship Id="rId2" Type="http://schemas.openxmlformats.org/officeDocument/2006/relationships/slideLayout" Target="../slideLayouts/slideLayout4.xml"/>
</Relationships>
</file>

<file path=ppt/slides/_rels/slide111.xml.rels><?xml version="1.0" encoding="UTF-8"?>
<Relationships xmlns="http://schemas.openxmlformats.org/package/2006/relationships"><Relationship Id="rId1" Type="http://schemas.openxmlformats.org/officeDocument/2006/relationships/image" Target="../media/image113.png"/><Relationship Id="rId2" Type="http://schemas.openxmlformats.org/officeDocument/2006/relationships/slideLayout" Target="../slideLayouts/slideLayout4.xml"/>
</Relationships>
</file>

<file path=ppt/slides/_rels/slide112.xml.rels><?xml version="1.0" encoding="UTF-8"?>
<Relationships xmlns="http://schemas.openxmlformats.org/package/2006/relationships"><Relationship Id="rId1" Type="http://schemas.openxmlformats.org/officeDocument/2006/relationships/image" Target="../media/image114.png"/><Relationship Id="rId2" Type="http://schemas.openxmlformats.org/officeDocument/2006/relationships/slideLayout" Target="../slideLayouts/slideLayout4.xml"/>
</Relationships>
</file>

<file path=ppt/slides/_rels/slide113.xml.rels><?xml version="1.0" encoding="UTF-8"?>
<Relationships xmlns="http://schemas.openxmlformats.org/package/2006/relationships"><Relationship Id="rId1" Type="http://schemas.openxmlformats.org/officeDocument/2006/relationships/image" Target="../media/image115.png"/><Relationship Id="rId2" Type="http://schemas.openxmlformats.org/officeDocument/2006/relationships/slideLayout" Target="../slideLayouts/slideLayout4.xml"/>
</Relationships>
</file>

<file path=ppt/slides/_rels/slide114.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115.xml.rels><?xml version="1.0" encoding="UTF-8"?>
<Relationships xmlns="http://schemas.openxmlformats.org/package/2006/relationships"><Relationship Id="rId1" Type="http://schemas.openxmlformats.org/officeDocument/2006/relationships/image" Target="../media/image116.png"/><Relationship Id="rId2" Type="http://schemas.openxmlformats.org/officeDocument/2006/relationships/slideLayout" Target="../slideLayouts/slideLayout4.xml"/>
</Relationships>
</file>

<file path=ppt/slides/_rels/slide116.xml.rels><?xml version="1.0" encoding="UTF-8"?>
<Relationships xmlns="http://schemas.openxmlformats.org/package/2006/relationships"><Relationship Id="rId1" Type="http://schemas.openxmlformats.org/officeDocument/2006/relationships/image" Target="../media/image117.png"/><Relationship Id="rId2" Type="http://schemas.openxmlformats.org/officeDocument/2006/relationships/slideLayout" Target="../slideLayouts/slideLayout4.xml"/>
</Relationships>
</file>

<file path=ppt/slides/_rels/slide117.xml.rels><?xml version="1.0" encoding="UTF-8"?>
<Relationships xmlns="http://schemas.openxmlformats.org/package/2006/relationships"><Relationship Id="rId1" Type="http://schemas.openxmlformats.org/officeDocument/2006/relationships/image" Target="../media/image118.png"/><Relationship Id="rId2" Type="http://schemas.openxmlformats.org/officeDocument/2006/relationships/slideLayout" Target="../slideLayouts/slideLayout4.xml"/>
</Relationships>
</file>

<file path=ppt/slides/_rels/slide118.xml.rels><?xml version="1.0" encoding="UTF-8"?>
<Relationships xmlns="http://schemas.openxmlformats.org/package/2006/relationships"><Relationship Id="rId1" Type="http://schemas.openxmlformats.org/officeDocument/2006/relationships/image" Target="../media/image119.png"/><Relationship Id="rId2" Type="http://schemas.openxmlformats.org/officeDocument/2006/relationships/slideLayout" Target="../slideLayouts/slideLayout4.xml"/>
</Relationships>
</file>

<file path=ppt/slides/_rels/slide119.xml.rels><?xml version="1.0" encoding="UTF-8"?>
<Relationships xmlns="http://schemas.openxmlformats.org/package/2006/relationships"><Relationship Id="rId1" Type="http://schemas.openxmlformats.org/officeDocument/2006/relationships/image" Target="../media/image120.png"/><Relationship Id="rId2" Type="http://schemas.openxmlformats.org/officeDocument/2006/relationships/slideLayout" Target="../slideLayouts/slideLayout4.xml"/>
</Relationships>
</file>

<file path=ppt/slides/_rels/slide120.xml.rels><?xml version="1.0" encoding="UTF-8"?>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4.xml"/>
</Relationships>
</file>

<file path=ppt/slides/_rels/slide121.xml.rels><?xml version="1.0" encoding="UTF-8"?>
<Relationships xmlns="http://schemas.openxmlformats.org/package/2006/relationships"><Relationship Id="rId1" Type="http://schemas.openxmlformats.org/officeDocument/2006/relationships/image" Target="../media/image122.png"/><Relationship Id="rId2" Type="http://schemas.openxmlformats.org/officeDocument/2006/relationships/slideLayout" Target="../slideLayouts/slideLayout4.xml"/>
</Relationships>
</file>

<file path=ppt/slides/_rels/slide122.xml.rels><?xml version="1.0" encoding="UTF-8"?>
<Relationships xmlns="http://schemas.openxmlformats.org/package/2006/relationships"><Relationship Id="rId1" Type="http://schemas.openxmlformats.org/officeDocument/2006/relationships/image" Target="../media/image123.png"/><Relationship Id="rId2" Type="http://schemas.openxmlformats.org/officeDocument/2006/relationships/slideLayout" Target="../slideLayouts/slideLayout4.xml"/>
</Relationships>
</file>

<file path=ppt/slides/_rels/slide123.xml.rels><?xml version="1.0" encoding="UTF-8"?>
<Relationships xmlns="http://schemas.openxmlformats.org/package/2006/relationships"><Relationship Id="rId1" Type="http://schemas.openxmlformats.org/officeDocument/2006/relationships/image" Target="../media/image124.png"/><Relationship Id="rId2" Type="http://schemas.openxmlformats.org/officeDocument/2006/relationships/slideLayout" Target="../slideLayouts/slideLayout4.xml"/>
</Relationships>
</file>

<file path=ppt/slides/_rels/slide124.xml.rels><?xml version="1.0" encoding="UTF-8"?>
<Relationships xmlns="http://schemas.openxmlformats.org/package/2006/relationships"><Relationship Id="rId1" Type="http://schemas.openxmlformats.org/officeDocument/2006/relationships/image" Target="../media/image125.png"/><Relationship Id="rId2" Type="http://schemas.openxmlformats.org/officeDocument/2006/relationships/slideLayout" Target="../slideLayouts/slideLayout4.xml"/>
</Relationships>
</file>

<file path=ppt/slides/_rels/slide125.xml.rels><?xml version="1.0" encoding="UTF-8"?>
<Relationships xmlns="http://schemas.openxmlformats.org/package/2006/relationships"><Relationship Id="rId1" Type="http://schemas.openxmlformats.org/officeDocument/2006/relationships/image" Target="../media/image126.png"/><Relationship Id="rId2" Type="http://schemas.openxmlformats.org/officeDocument/2006/relationships/slideLayout" Target="../slideLayouts/slideLayout4.xml"/>
</Relationships>
</file>

<file path=ppt/slides/_rels/slide126.xml.rels><?xml version="1.0" encoding="UTF-8"?>
<Relationships xmlns="http://schemas.openxmlformats.org/package/2006/relationships"><Relationship Id="rId1" Type="http://schemas.openxmlformats.org/officeDocument/2006/relationships/image" Target="../media/image127.jpeg"/><Relationship Id="rId2" Type="http://schemas.openxmlformats.org/officeDocument/2006/relationships/slideLayout" Target="../slideLayouts/slideLayout4.xml"/>
</Relationships>
</file>

<file path=ppt/slides/_rels/slide127.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128.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129.xml.rels><?xml version="1.0" encoding="UTF-8"?>
<Relationships xmlns="http://schemas.openxmlformats.org/package/2006/relationships"><Relationship Id="rId1" Type="http://schemas.openxmlformats.org/officeDocument/2006/relationships/image" Target="../media/image128.jpeg"/><Relationship Id="rId2" Type="http://schemas.openxmlformats.org/officeDocument/2006/relationships/slideLayout" Target="../slideLayouts/slideLayout4.xml"/>
</Relationships>
</file>

<file path=ppt/slides/_rels/slide130.xml.rels><?xml version="1.0" encoding="UTF-8"?>
<Relationships xmlns="http://schemas.openxmlformats.org/package/2006/relationships"><Relationship Id="rId1" Type="http://schemas.openxmlformats.org/officeDocument/2006/relationships/image" Target="../media/image129.png"/><Relationship Id="rId2" Type="http://schemas.openxmlformats.org/officeDocument/2006/relationships/image" Target="../media/image130.jpeg"/><Relationship Id="rId3" Type="http://schemas.openxmlformats.org/officeDocument/2006/relationships/image" Target="../media/image131.jpeg"/><Relationship Id="rId4" Type="http://schemas.openxmlformats.org/officeDocument/2006/relationships/slideLayout" Target="../slideLayouts/slideLayout4.xml"/>
</Relationships>
</file>

<file path=ppt/slides/_rels/slide131.xml.rels><?xml version="1.0" encoding="UTF-8"?>
<Relationships xmlns="http://schemas.openxmlformats.org/package/2006/relationships"><Relationship Id="rId1" Type="http://schemas.openxmlformats.org/officeDocument/2006/relationships/image" Target="../media/image132.jpeg"/><Relationship Id="rId2" Type="http://schemas.openxmlformats.org/officeDocument/2006/relationships/image" Target="../media/image133.jpeg"/><Relationship Id="rId3" Type="http://schemas.openxmlformats.org/officeDocument/2006/relationships/slideLayout" Target="../slideLayouts/slideLayout4.xml"/>
</Relationships>
</file>

<file path=ppt/slides/_rels/slide132.xml.rels><?xml version="1.0" encoding="UTF-8"?>
<Relationships xmlns="http://schemas.openxmlformats.org/package/2006/relationships"><Relationship Id="rId1" Type="http://schemas.openxmlformats.org/officeDocument/2006/relationships/image" Target="../media/image134.jpeg"/><Relationship Id="rId2" Type="http://schemas.openxmlformats.org/officeDocument/2006/relationships/image" Target="../media/image135.png"/><Relationship Id="rId3" Type="http://schemas.openxmlformats.org/officeDocument/2006/relationships/slideLayout" Target="../slideLayouts/slideLayout4.xml"/>
</Relationships>
</file>

<file path=ppt/slides/_rels/slide133.xml.rels><?xml version="1.0" encoding="UTF-8"?>
<Relationships xmlns="http://schemas.openxmlformats.org/package/2006/relationships"><Relationship Id="rId1" Type="http://schemas.openxmlformats.org/officeDocument/2006/relationships/image" Target="../media/image136.png"/><Relationship Id="rId2" Type="http://schemas.openxmlformats.org/officeDocument/2006/relationships/slideLayout" Target="../slideLayouts/slideLayout4.xml"/>
</Relationships>
</file>

<file path=ppt/slides/_rels/slide134.xml.rels><?xml version="1.0" encoding="UTF-8"?>
<Relationships xmlns="http://schemas.openxmlformats.org/package/2006/relationships"><Relationship Id="rId1" Type="http://schemas.openxmlformats.org/officeDocument/2006/relationships/image" Target="../media/image137.png"/><Relationship Id="rId2" Type="http://schemas.openxmlformats.org/officeDocument/2006/relationships/slideLayout" Target="../slideLayouts/slideLayout4.xml"/>
</Relationships>
</file>

<file path=ppt/slides/_rels/slide135.xml.rels><?xml version="1.0" encoding="UTF-8"?>
<Relationships xmlns="http://schemas.openxmlformats.org/package/2006/relationships"><Relationship Id="rId1" Type="http://schemas.openxmlformats.org/officeDocument/2006/relationships/image" Target="../media/image138.png"/><Relationship Id="rId2" Type="http://schemas.openxmlformats.org/officeDocument/2006/relationships/slideLayout" Target="../slideLayouts/slideLayout4.xml"/>
</Relationships>
</file>

<file path=ppt/slides/_rels/slide136.xml.rels><?xml version="1.0" encoding="UTF-8"?>
<Relationships xmlns="http://schemas.openxmlformats.org/package/2006/relationships"><Relationship Id="rId1" Type="http://schemas.openxmlformats.org/officeDocument/2006/relationships/image" Target="../media/image139.jpeg"/><Relationship Id="rId2" Type="http://schemas.openxmlformats.org/officeDocument/2006/relationships/slideLayout" Target="../slideLayouts/slideLayout4.xml"/>
</Relationships>
</file>

<file path=ppt/slides/_rels/slide137.xml.rels><?xml version="1.0" encoding="UTF-8"?>
<Relationships xmlns="http://schemas.openxmlformats.org/package/2006/relationships"><Relationship Id="rId1" Type="http://schemas.openxmlformats.org/officeDocument/2006/relationships/image" Target="../media/image140.png"/><Relationship Id="rId2" Type="http://schemas.openxmlformats.org/officeDocument/2006/relationships/slideLayout" Target="../slideLayouts/slideLayout4.xml"/>
</Relationships>
</file>

<file path=ppt/slides/_rels/slide138.xml.rels><?xml version="1.0" encoding="UTF-8"?>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4.xml"/>
</Relationships>
</file>

<file path=ppt/slides/_rels/slide139.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140.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141.xml.rels><?xml version="1.0" encoding="UTF-8"?>
<Relationships xmlns="http://schemas.openxmlformats.org/package/2006/relationships"><Relationship Id="rId1" Type="http://schemas.openxmlformats.org/officeDocument/2006/relationships/image" Target="../media/image142.png"/><Relationship Id="rId2" Type="http://schemas.openxmlformats.org/officeDocument/2006/relationships/slideLayout" Target="../slideLayouts/slideLayout4.xml"/>
</Relationships>
</file>

<file path=ppt/slides/_rels/slide142.xml.rels><?xml version="1.0" encoding="UTF-8"?>
<Relationships xmlns="http://schemas.openxmlformats.org/package/2006/relationships"><Relationship Id="rId1" Type="http://schemas.openxmlformats.org/officeDocument/2006/relationships/image" Target="../media/image143.png"/><Relationship Id="rId2" Type="http://schemas.openxmlformats.org/officeDocument/2006/relationships/slideLayout" Target="../slideLayouts/slideLayout4.xml"/>
</Relationships>
</file>

<file path=ppt/slides/_rels/slide143.xml.rels><?xml version="1.0" encoding="UTF-8"?>
<Relationships xmlns="http://schemas.openxmlformats.org/package/2006/relationships"><Relationship Id="rId1" Type="http://schemas.openxmlformats.org/officeDocument/2006/relationships/image" Target="../media/image144.png"/><Relationship Id="rId2" Type="http://schemas.openxmlformats.org/officeDocument/2006/relationships/slideLayout" Target="../slideLayouts/slideLayout4.xml"/>
</Relationships>
</file>

<file path=ppt/slides/_rels/slide144.xml.rels><?xml version="1.0" encoding="UTF-8"?>
<Relationships xmlns="http://schemas.openxmlformats.org/package/2006/relationships"><Relationship Id="rId1" Type="http://schemas.openxmlformats.org/officeDocument/2006/relationships/image" Target="../media/image145.png"/><Relationship Id="rId2" Type="http://schemas.openxmlformats.org/officeDocument/2006/relationships/slideLayout" Target="../slideLayouts/slideLayout4.xml"/>
</Relationships>
</file>

<file path=ppt/slides/_rels/slide145.xml.rels><?xml version="1.0" encoding="UTF-8"?>
<Relationships xmlns="http://schemas.openxmlformats.org/package/2006/relationships"><Relationship Id="rId1" Type="http://schemas.openxmlformats.org/officeDocument/2006/relationships/image" Target="../media/image146.png"/><Relationship Id="rId2" Type="http://schemas.openxmlformats.org/officeDocument/2006/relationships/slideLayout" Target="../slideLayouts/slideLayout4.xml"/>
</Relationships>
</file>

<file path=ppt/slides/_rels/slide146.xml.rels><?xml version="1.0" encoding="UTF-8"?>
<Relationships xmlns="http://schemas.openxmlformats.org/package/2006/relationships"><Relationship Id="rId1" Type="http://schemas.openxmlformats.org/officeDocument/2006/relationships/image" Target="../media/image147.png"/><Relationship Id="rId2" Type="http://schemas.openxmlformats.org/officeDocument/2006/relationships/slideLayout" Target="../slideLayouts/slideLayout4.xml"/>
</Relationships>
</file>

<file path=ppt/slides/_rels/slide147.xml.rels><?xml version="1.0" encoding="UTF-8"?>
<Relationships xmlns="http://schemas.openxmlformats.org/package/2006/relationships"><Relationship Id="rId1" Type="http://schemas.openxmlformats.org/officeDocument/2006/relationships/image" Target="../media/image148.png"/><Relationship Id="rId2" Type="http://schemas.openxmlformats.org/officeDocument/2006/relationships/slideLayout" Target="../slideLayouts/slideLayout4.xml"/>
</Relationships>
</file>

<file path=ppt/slides/_rels/slide148.xml.rels><?xml version="1.0" encoding="UTF-8"?>
<Relationships xmlns="http://schemas.openxmlformats.org/package/2006/relationships"><Relationship Id="rId1" Type="http://schemas.openxmlformats.org/officeDocument/2006/relationships/image" Target="../media/image149.jpeg"/><Relationship Id="rId2" Type="http://schemas.openxmlformats.org/officeDocument/2006/relationships/slideLayout" Target="../slideLayouts/slideLayout4.xml"/>
</Relationships>
</file>

<file path=ppt/slides/_rels/slide149.xml.rels><?xml version="1.0" encoding="UTF-8"?>
<Relationships xmlns="http://schemas.openxmlformats.org/package/2006/relationships"><Relationship Id="rId1" Type="http://schemas.openxmlformats.org/officeDocument/2006/relationships/image" Target="../media/image150.png"/><Relationship Id="rId2" Type="http://schemas.openxmlformats.org/officeDocument/2006/relationships/slideLayout" Target="../slideLayouts/slideLayout4.xml"/>
</Relationships>
</file>

<file path=ppt/slides/_rels/slide150.xml.rels><?xml version="1.0" encoding="UTF-8"?>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4.xml"/>
</Relationships>
</file>

<file path=ppt/slides/_rels/slide151.xml.rels><?xml version="1.0" encoding="UTF-8"?>
<Relationships xmlns="http://schemas.openxmlformats.org/package/2006/relationships"><Relationship Id="rId1" Type="http://schemas.openxmlformats.org/officeDocument/2006/relationships/image" Target="../media/image152.png"/><Relationship Id="rId2" Type="http://schemas.openxmlformats.org/officeDocument/2006/relationships/slideLayout" Target="../slideLayouts/slideLayout4.xml"/>
</Relationships>
</file>

<file path=ppt/slides/_rels/slide152.xml.rels><?xml version="1.0" encoding="UTF-8"?>
<Relationships xmlns="http://schemas.openxmlformats.org/package/2006/relationships"><Relationship Id="rId1" Type="http://schemas.openxmlformats.org/officeDocument/2006/relationships/image" Target="../media/image153.png"/><Relationship Id="rId2" Type="http://schemas.openxmlformats.org/officeDocument/2006/relationships/slideLayout" Target="../slideLayouts/slideLayout4.xml"/>
</Relationships>
</file>

<file path=ppt/slides/_rels/slide153.xml.rels><?xml version="1.0" encoding="UTF-8"?>
<Relationships xmlns="http://schemas.openxmlformats.org/package/2006/relationships"><Relationship Id="rId1" Type="http://schemas.openxmlformats.org/officeDocument/2006/relationships/image" Target="../media/image154.jpeg"/><Relationship Id="rId2" Type="http://schemas.openxmlformats.org/officeDocument/2006/relationships/slideLayout" Target="../slideLayouts/slideLayout4.xml"/>
</Relationships>
</file>

<file path=ppt/slides/_rels/slide154.xml.rels><?xml version="1.0" encoding="UTF-8"?>
<Relationships xmlns="http://schemas.openxmlformats.org/package/2006/relationships"><Relationship Id="rId1" Type="http://schemas.openxmlformats.org/officeDocument/2006/relationships/image" Target="../media/image155.jpeg"/><Relationship Id="rId2" Type="http://schemas.openxmlformats.org/officeDocument/2006/relationships/slideLayout" Target="../slideLayouts/slideLayout4.xml"/>
</Relationships>
</file>

<file path=ppt/slides/_rels/slide155.xml.rels><?xml version="1.0" encoding="UTF-8"?>
<Relationships xmlns="http://schemas.openxmlformats.org/package/2006/relationships"><Relationship Id="rId1" Type="http://schemas.openxmlformats.org/officeDocument/2006/relationships/image" Target="../media/image156.png"/><Relationship Id="rId2" Type="http://schemas.openxmlformats.org/officeDocument/2006/relationships/slideLayout" Target="../slideLayouts/slideLayout4.xml"/>
</Relationships>
</file>

<file path=ppt/slides/_rels/slide156.xml.rels><?xml version="1.0" encoding="UTF-8"?>
<Relationships xmlns="http://schemas.openxmlformats.org/package/2006/relationships"><Relationship Id="rId1" Type="http://schemas.openxmlformats.org/officeDocument/2006/relationships/image" Target="../media/image157.jpeg"/><Relationship Id="rId2" Type="http://schemas.openxmlformats.org/officeDocument/2006/relationships/slideLayout" Target="../slideLayouts/slideLayout4.xml"/>
</Relationships>
</file>

<file path=ppt/slides/_rels/slide157.xml.rels><?xml version="1.0" encoding="UTF-8"?>
<Relationships xmlns="http://schemas.openxmlformats.org/package/2006/relationships"><Relationship Id="rId1" Type="http://schemas.openxmlformats.org/officeDocument/2006/relationships/image" Target="../media/image158.jpeg"/><Relationship Id="rId2" Type="http://schemas.openxmlformats.org/officeDocument/2006/relationships/slideLayout" Target="../slideLayouts/slideLayout4.xml"/>
</Relationships>
</file>

<file path=ppt/slides/_rels/slide158.xml.rels><?xml version="1.0" encoding="UTF-8"?>
<Relationships xmlns="http://schemas.openxmlformats.org/package/2006/relationships"><Relationship Id="rId1" Type="http://schemas.openxmlformats.org/officeDocument/2006/relationships/image" Target="../media/image159.jpeg"/><Relationship Id="rId2" Type="http://schemas.openxmlformats.org/officeDocument/2006/relationships/slideLayout" Target="../slideLayouts/slideLayout4.xml"/>
</Relationships>
</file>

<file path=ppt/slides/_rels/slide159.xml.rels><?xml version="1.0" encoding="UTF-8"?>
<Relationships xmlns="http://schemas.openxmlformats.org/package/2006/relationships"><Relationship Id="rId1" Type="http://schemas.openxmlformats.org/officeDocument/2006/relationships/image" Target="../media/image160.jpeg"/><Relationship Id="rId2" Type="http://schemas.openxmlformats.org/officeDocument/2006/relationships/slideLayout" Target="../slideLayouts/slideLayout4.xml"/>
</Relationships>
</file>

<file path=ppt/slides/_rels/slide160.xml.rels><?xml version="1.0" encoding="UTF-8"?>
<Relationships xmlns="http://schemas.openxmlformats.org/package/2006/relationships"><Relationship Id="rId1" Type="http://schemas.openxmlformats.org/officeDocument/2006/relationships/image" Target="../media/image107.jpeg"/><Relationship Id="rId2" Type="http://schemas.openxmlformats.org/officeDocument/2006/relationships/slideLayout" Target="../slideLayouts/slideLayout4.xml"/>
</Relationships>
</file>

<file path=ppt/slides/_rels/slide161.xml.rels><?xml version="1.0" encoding="UTF-8"?>
<Relationships xmlns="http://schemas.openxmlformats.org/package/2006/relationships"><Relationship Id="rId1" Type="http://schemas.openxmlformats.org/officeDocument/2006/relationships/hyperlink" Target="mailto:bernardroth@periclesdeveloppement.fr" TargetMode="External"/><Relationship Id="rId2" Type="http://schemas.openxmlformats.org/officeDocument/2006/relationships/slideLayout" Target="../slideLayouts/slideLayout4.xml"/>
</Relationships>
</file>

<file path=ppt/slides/_rels/slide162.xml.rels><?xml version="1.0" encoding="UTF-8"?>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4.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03864"/>
        </a:solidFill>
      </p:bgPr>
    </p:bg>
    <p:spTree>
      <p:nvGrpSpPr>
        <p:cNvPr id="1" name=""/>
        <p:cNvGrpSpPr/>
        <p:nvPr/>
      </p:nvGrpSpPr>
      <p:grpSpPr>
        <a:xfrm>
          <a:off x="0" y="0"/>
          <a:ext cx="0" cy="0"/>
          <a:chOff x="0" y="0"/>
          <a:chExt cx="0" cy="0"/>
        </a:xfrm>
      </p:grpSpPr>
      <p:sp useBgFill="1">
        <p:nvSpPr>
          <p:cNvPr id="67" name="Rectangle 33">
            <a:extLst>
              <a:ext uri="{C183D7F6-B498-43B3-948B-1728B52AA6E4}">
                <adec:decorative xmlns:adec="http://schemas.microsoft.com/office/drawing/2017/decorative" val="1"/>
              </a:ext>
            </a:extLst>
          </p:cNvPr>
          <p:cNvSpPr/>
          <p:nvPr/>
        </p:nvSpPr>
        <p:spPr>
          <a:xfrm>
            <a:off x="0" y="0"/>
            <a:ext cx="12191760" cy="6857640"/>
          </a:xfrm>
          <a:prstGeom prst="rect">
            <a:avLst/>
          </a:prstGeom>
          <a:ln w="12600">
            <a:noFill/>
          </a:ln>
        </p:spPr>
        <p:style>
          <a:lnRef idx="0"/>
          <a:fillRef idx="0"/>
          <a:effectRef idx="0"/>
          <a:fontRef idx="minor"/>
        </p:style>
        <p:txBody>
          <a:bodyPr lIns="90000" tIns="45000" rIns="90000" bIns="45000" anchor="ctr">
            <a:noAutofit/>
          </a:bodyPr>
          <a:p>
            <a:endParaRPr lang="en-US" sz="1800" b="0" u="none" strike="noStrike">
              <a:solidFill>
                <a:schemeClr val="lt1"/>
              </a:solidFill>
              <a:effectLst/>
              <a:uFillTx/>
              <a:latin typeface="Calibri"/>
            </a:endParaRPr>
          </a:p>
        </p:txBody>
      </p:sp>
      <p:sp>
        <p:nvSpPr>
          <p:cNvPr id="68" name="Oval 35">
            <a:extLst>
              <a:ext uri="{C183D7F6-B498-43B3-948B-1728B52AA6E4}">
                <adec:decorative xmlns:adec="http://schemas.microsoft.com/office/drawing/2017/decorative" val="1"/>
              </a:ext>
            </a:extLst>
          </p:cNvPr>
          <p:cNvSpPr/>
          <p:nvPr/>
        </p:nvSpPr>
        <p:spPr>
          <a:xfrm>
            <a:off x="322920" y="554040"/>
            <a:ext cx="5742000" cy="5742000"/>
          </a:xfrm>
          <a:prstGeom prst="ellipse">
            <a:avLst/>
          </a:prstGeom>
          <a:gradFill rotWithShape="0">
            <a:gsLst>
              <a:gs pos="0">
                <a:srgbClr val="4472C4"/>
              </a:gs>
              <a:gs pos="100000">
                <a:srgbClr val="ED7D31"/>
              </a:gs>
            </a:gsLst>
            <a:lin ang="2700000"/>
          </a:gradFill>
          <a:ln w="12600">
            <a:noFill/>
          </a:ln>
        </p:spPr>
        <p:style>
          <a:lnRef idx="0"/>
          <a:fillRef idx="0"/>
          <a:effectRef idx="0"/>
          <a:fontRef idx="minor"/>
        </p:style>
        <p:txBody>
          <a:bodyPr lIns="90000" tIns="45000" rIns="90000" bIns="45000" anchor="ctr">
            <a:noAutofit/>
          </a:bodyPr>
          <a:p>
            <a:endParaRPr lang="en-US" sz="1800" b="0" u="none" strike="noStrike">
              <a:solidFill>
                <a:schemeClr val="lt1"/>
              </a:solidFill>
              <a:effectLst/>
              <a:uFillTx/>
              <a:latin typeface="Calibri"/>
            </a:endParaRPr>
          </a:p>
        </p:txBody>
      </p:sp>
      <p:pic>
        <p:nvPicPr>
          <p:cNvPr id="69" name="Picture 2" descr="Â« GrayhoundÂ Â» a Ã©tÃ© construit en 2010 sur les plans dâun ancien lougre trois mats."/>
          <p:cNvPicPr/>
          <p:nvPr/>
        </p:nvPicPr>
        <p:blipFill>
          <a:blip r:embed="rId1"/>
          <a:srcRect l="41438" t="0" r="2315" b="0"/>
          <a:stretch/>
        </p:blipFill>
        <p:spPr>
          <a:xfrm>
            <a:off x="505440" y="554040"/>
            <a:ext cx="5742000" cy="5742000"/>
          </a:xfrm>
          <a:prstGeom prst="rect">
            <a:avLst/>
          </a:prstGeom>
          <a:noFill/>
          <a:ln w="0">
            <a:noFill/>
          </a:ln>
        </p:spPr>
      </p:pic>
      <p:sp>
        <p:nvSpPr>
          <p:cNvPr id="70" name="!!plus graphic">
            <a:extLst>
              <a:ext uri="{C183D7F6-B498-43B3-948B-1728B52AA6E4}">
                <adec:decorative xmlns:adec="http://schemas.microsoft.com/office/drawing/2017/decorative" val="1"/>
              </a:ext>
            </a:extLst>
          </p:cNvPr>
          <p:cNvSpPr/>
          <p:nvPr/>
        </p:nvSpPr>
        <p:spPr>
          <a:xfrm>
            <a:off x="1005120" y="703800"/>
            <a:ext cx="171000" cy="171000"/>
          </a:xfrm>
          <a:custGeom>
            <a:avLst/>
            <a:gdLst>
              <a:gd name="textAreaLeft" fmla="*/ 0 w 171000"/>
              <a:gd name="textAreaRight" fmla="*/ 171360 w 171000"/>
              <a:gd name="textAreaTop" fmla="*/ 0 h 171000"/>
              <a:gd name="textAreaBottom" fmla="*/ 171360 h 171000"/>
              <a:gd name="GluePoint1X" fmla="*/ 159874 w 171515"/>
              <a:gd name="GluePoint1Y" fmla="*/ 74116 h 171515"/>
              <a:gd name="GluePoint2X" fmla="*/ 97399 w 171515"/>
              <a:gd name="GluePoint2Y" fmla="*/ 74116 h 171515"/>
              <a:gd name="GluePoint3X" fmla="*/ 97399 w 171515"/>
              <a:gd name="GluePoint3Y" fmla="*/ 11641 h 171515"/>
              <a:gd name="GluePoint4X" fmla="*/ 85758 w 171515"/>
              <a:gd name="GluePoint4Y" fmla="*/ 0 h 171515"/>
              <a:gd name="GluePoint5X" fmla="*/ 74116 w 171515"/>
              <a:gd name="GluePoint5Y" fmla="*/ 11641 h 171515"/>
              <a:gd name="GluePoint6X" fmla="*/ 74116 w 171515"/>
              <a:gd name="GluePoint6Y" fmla="*/ 74116 h 171515"/>
              <a:gd name="GluePoint7X" fmla="*/ 11641 w 171515"/>
              <a:gd name="GluePoint7Y" fmla="*/ 74116 h 171515"/>
              <a:gd name="GluePoint8X" fmla="*/ 0 w 171515"/>
              <a:gd name="GluePoint8Y" fmla="*/ 85758 h 171515"/>
              <a:gd name="GluePoint9X" fmla="*/ 11641 w 171515"/>
              <a:gd name="GluePoint9Y" fmla="*/ 97399 h 171515"/>
              <a:gd name="GluePoint10X" fmla="*/ 74116 w 171515"/>
              <a:gd name="GluePoint10Y" fmla="*/ 97399 h 171515"/>
              <a:gd name="GluePoint11X" fmla="*/ 74116 w 171515"/>
              <a:gd name="GluePoint11Y" fmla="*/ 159874 h 171515"/>
              <a:gd name="GluePoint12X" fmla="*/ 85758 w 171515"/>
              <a:gd name="GluePoint12Y" fmla="*/ 171515 h 171515"/>
              <a:gd name="GluePoint13X" fmla="*/ 97399 w 171515"/>
              <a:gd name="GluePoint13Y" fmla="*/ 159874 h 171515"/>
              <a:gd name="GluePoint14X" fmla="*/ 97399 w 171515"/>
              <a:gd name="GluePoint14Y" fmla="*/ 97399 h 171515"/>
              <a:gd name="GluePoint15X" fmla="*/ 159874 w 171515"/>
              <a:gd name="GluePoint15Y" fmla="*/ 97399 h 171515"/>
              <a:gd name="GluePoint16X" fmla="*/ 171515 w 171515"/>
              <a:gd name="GluePoint16Y" fmla="*/ 85758 h 171515"/>
              <a:gd name="GluePoint17X" fmla="*/ 159874 w 171515"/>
              <a:gd name="GluePoint17Y" fmla="*/ 74116 h 171515"/>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Lst>
            <a:rect l="textAreaLeft" t="textAreaTop" r="textAreaRight" b="textAreaBottom"/>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20">
            <a:noFill/>
          </a:ln>
        </p:spPr>
        <p:style>
          <a:lnRef idx="0"/>
          <a:fillRef idx="0"/>
          <a:effectRef idx="0"/>
          <a:fontRef idx="minor"/>
        </p:style>
        <p:txBody>
          <a:bodyPr lIns="90000" tIns="45000" rIns="90000" bIns="45000" anchor="ctr">
            <a:noAutofit/>
          </a:bodyPr>
          <a:p>
            <a:endParaRPr lang="en-US" sz="1800" b="0" u="none" strike="noStrike">
              <a:solidFill>
                <a:schemeClr val="dk1"/>
              </a:solidFill>
              <a:effectLst/>
              <a:uFillTx/>
              <a:latin typeface="Calibri"/>
            </a:endParaRPr>
          </a:p>
        </p:txBody>
      </p:sp>
      <p:sp>
        <p:nvSpPr>
          <p:cNvPr id="71" name="!!circle graphic">
            <a:extLst>
              <a:ext uri="{C183D7F6-B498-43B3-948B-1728B52AA6E4}">
                <adec:decorative xmlns:adec="http://schemas.microsoft.com/office/drawing/2017/decorative" val="1"/>
              </a:ext>
            </a:extLst>
          </p:cNvPr>
          <p:cNvSpPr/>
          <p:nvPr/>
        </p:nvSpPr>
        <p:spPr>
          <a:xfrm>
            <a:off x="422640" y="1562760"/>
            <a:ext cx="157320" cy="157320"/>
          </a:xfrm>
          <a:custGeom>
            <a:avLst/>
            <a:gdLst>
              <a:gd name="textAreaLeft" fmla="*/ 0 w 157320"/>
              <a:gd name="textAreaRight" fmla="*/ 157680 w 157320"/>
              <a:gd name="textAreaTop" fmla="*/ 0 h 157320"/>
              <a:gd name="textAreaBottom" fmla="*/ 157680 h 157320"/>
              <a:gd name="GluePoint1X" fmla="*/ 78773 w 157545"/>
              <a:gd name="GluePoint1Y" fmla="*/ 23283 h 157545"/>
              <a:gd name="GluePoint2X" fmla="*/ 134262 w 157545"/>
              <a:gd name="GluePoint2Y" fmla="*/ 78773 h 157545"/>
              <a:gd name="GluePoint3X" fmla="*/ 78773 w 157545"/>
              <a:gd name="GluePoint3Y" fmla="*/ 134262 h 157545"/>
              <a:gd name="GluePoint4X" fmla="*/ 23283 w 157545"/>
              <a:gd name="GluePoint4Y" fmla="*/ 78773 h 157545"/>
              <a:gd name="GluePoint5X" fmla="*/ 78773 w 157545"/>
              <a:gd name="GluePoint5Y" fmla="*/ 23283 h 157545"/>
              <a:gd name="GluePoint6X" fmla="*/ 78773 w 157545"/>
              <a:gd name="GluePoint6Y" fmla="*/ 0 h 157545"/>
              <a:gd name="GluePoint7X" fmla="*/ 0 w 157545"/>
              <a:gd name="GluePoint7Y" fmla="*/ 78773 h 157545"/>
              <a:gd name="GluePoint8X" fmla="*/ 78773 w 157545"/>
              <a:gd name="GluePoint8Y" fmla="*/ 157545 h 157545"/>
              <a:gd name="GluePoint9X" fmla="*/ 157545 w 157545"/>
              <a:gd name="GluePoint9Y" fmla="*/ 78773 h 157545"/>
              <a:gd name="GluePoint10X" fmla="*/ 78773 w 157545"/>
              <a:gd name="GluePoint10Y" fmla="*/ 0 h 157545"/>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Lst>
            <a:rect l="textAreaLeft" t="textAreaTop" r="textAreaRight" b="textAreaBottom"/>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20">
            <a:noFill/>
          </a:ln>
        </p:spPr>
        <p:style>
          <a:lnRef idx="0"/>
          <a:fillRef idx="0"/>
          <a:effectRef idx="0"/>
          <a:fontRef idx="minor"/>
        </p:style>
        <p:txBody>
          <a:bodyPr lIns="90000" tIns="45000" rIns="90000" bIns="45000" anchor="ctr">
            <a:noAutofit/>
          </a:bodyPr>
          <a:p>
            <a:endParaRPr lang="en-US" sz="1800" b="0" u="none" strike="noStrike">
              <a:solidFill>
                <a:schemeClr val="dk1"/>
              </a:solidFill>
              <a:effectLst/>
              <a:uFillTx/>
              <a:latin typeface="Calibri"/>
            </a:endParaRPr>
          </a:p>
        </p:txBody>
      </p:sp>
      <p:sp>
        <p:nvSpPr>
          <p:cNvPr id="72" name="ZoneTexte 7"/>
          <p:cNvSpPr/>
          <p:nvPr/>
        </p:nvSpPr>
        <p:spPr>
          <a:xfrm>
            <a:off x="6610680" y="4195440"/>
            <a:ext cx="4792320" cy="2913480"/>
          </a:xfrm>
          <a:prstGeom prst="rect">
            <a:avLst/>
          </a:prstGeom>
          <a:noFill/>
          <a:ln w="0">
            <a:noFill/>
          </a:ln>
        </p:spPr>
        <p:style>
          <a:lnRef idx="0"/>
          <a:fillRef idx="0"/>
          <a:effectRef idx="0"/>
          <a:fontRef idx="minor"/>
        </p:style>
        <p:txBody>
          <a:bodyPr anchor="t">
            <a:normAutofit/>
          </a:bodyPr>
          <a:p>
            <a:pPr algn="r" defTabSz="914400">
              <a:lnSpc>
                <a:spcPct val="90000"/>
              </a:lnSpc>
              <a:spcAft>
                <a:spcPts val="601"/>
              </a:spcAft>
            </a:pPr>
            <a:r>
              <a:rPr lang="en-US" sz="2800" b="1" i="1" u="none" strike="noStrike">
                <a:solidFill>
                  <a:schemeClr val="lt1">
                    <a:alpha val="80000"/>
                  </a:schemeClr>
                </a:solidFill>
                <a:effectLst/>
                <a:uFillTx/>
                <a:latin typeface="Bahnschrift"/>
              </a:rPr>
              <a:t>Il n’est pas de vent favorable pour qui ne sait où il va…</a:t>
            </a:r>
            <a:endParaRPr lang="fr-FR" sz="2800" b="0" u="none" strike="noStrike">
              <a:solidFill>
                <a:srgbClr val="FFFFFF"/>
              </a:solidFill>
              <a:effectLst/>
              <a:uFillTx/>
              <a:latin typeface="Arial"/>
            </a:endParaRPr>
          </a:p>
          <a:p>
            <a:pPr algn="r" defTabSz="914400">
              <a:lnSpc>
                <a:spcPct val="90000"/>
              </a:lnSpc>
              <a:spcAft>
                <a:spcPts val="601"/>
              </a:spcAft>
            </a:pPr>
            <a:r>
              <a:rPr lang="en-US" sz="2800" b="1" u="none" strike="noStrike">
                <a:solidFill>
                  <a:schemeClr val="lt1">
                    <a:alpha val="80000"/>
                  </a:schemeClr>
                </a:solidFill>
                <a:effectLst/>
                <a:uFillTx/>
                <a:latin typeface="Bahnschrift"/>
              </a:rPr>
              <a:t>                                                                             Sénèque</a:t>
            </a:r>
            <a:endParaRPr lang="fr-FR" sz="2800" b="0" u="none" strike="noStrike">
              <a:solidFill>
                <a:srgbClr val="FFFFFF"/>
              </a:solidFill>
              <a:effectLst/>
              <a:uFillTx/>
              <a:latin typeface="Arial"/>
            </a:endParaRPr>
          </a:p>
        </p:txBody>
      </p:sp>
      <p:sp>
        <p:nvSpPr>
          <p:cNvPr id="73" name="PlaceHolder 1"/>
          <p:cNvSpPr>
            <a:spLocks noGrp="1"/>
          </p:cNvSpPr>
          <p:nvPr>
            <p:ph type="ftr" idx="34"/>
          </p:nvPr>
        </p:nvSpPr>
        <p:spPr>
          <a:xfrm rot="16200000">
            <a:off x="9812160" y="1591920"/>
            <a:ext cx="3547800" cy="364680"/>
          </a:xfrm>
          <a:prstGeom prst="rect">
            <a:avLst/>
          </a:prstGeom>
          <a:noFill/>
          <a:ln w="0">
            <a:noFill/>
          </a:ln>
        </p:spPr>
        <p:txBody>
          <a:bodyPr lIns="91440" tIns="45720" rIns="91440" bIns="45720" anchor="ctr">
            <a:normAutofit/>
          </a:bodyPr>
          <a:lstStyle>
            <a:lvl1pPr indent="0" algn="ctr" defTabSz="914400">
              <a:lnSpc>
                <a:spcPct val="90000"/>
              </a:lnSpc>
              <a:spcAft>
                <a:spcPts val="601"/>
              </a:spcAft>
              <a:buNone/>
              <a:defRPr lang="en-US" sz="900" b="0" u="none" strike="noStrike">
                <a:solidFill>
                  <a:schemeClr val="dk1">
                    <a:alpha val="60000"/>
                  </a:schemeClr>
                </a:solidFill>
                <a:effectLst/>
                <a:uFillTx/>
                <a:latin typeface="Calibri"/>
              </a:defRPr>
            </a:lvl1pPr>
          </a:lstStyle>
          <a:p>
            <a:pPr indent="0" algn="ctr" defTabSz="914400">
              <a:lnSpc>
                <a:spcPct val="90000"/>
              </a:lnSpc>
              <a:spcAft>
                <a:spcPts val="601"/>
              </a:spcAft>
              <a:buNone/>
            </a:pPr>
            <a:r>
              <a:rPr lang="en-US" sz="900" b="0" u="none" strike="noStrike">
                <a:solidFill>
                  <a:schemeClr val="dk1">
                    <a:alpha val="60000"/>
                  </a:schemeClr>
                </a:solidFill>
                <a:effectLst/>
                <a:uFillTx/>
                <a:latin typeface="Calibri"/>
              </a:rPr>
              <a:t>la financiarisation de l'immobilier Paris la Défense Bernard Roth 31 mars 2023</a:t>
            </a:r>
            <a:endParaRPr lang="fr-FR" sz="900" b="0" u="none" strike="noStrike">
              <a:solidFill>
                <a:srgbClr val="FFFFFF"/>
              </a:solidFill>
              <a:effectLst/>
              <a:uFillTx/>
              <a:latin typeface="Times New Roman"/>
            </a:endParaRPr>
          </a:p>
        </p:txBody>
      </p:sp>
      <p:sp>
        <p:nvSpPr>
          <p:cNvPr id="74" name="!!dot graphic">
            <a:extLst>
              <a:ext uri="{C183D7F6-B498-43B3-948B-1728B52AA6E4}">
                <adec:decorative xmlns:adec="http://schemas.microsoft.com/office/drawing/2017/decorative" val="1"/>
              </a:ext>
            </a:extLst>
          </p:cNvPr>
          <p:cNvSpPr/>
          <p:nvPr/>
        </p:nvSpPr>
        <p:spPr>
          <a:xfrm>
            <a:off x="5454000" y="5775120"/>
            <a:ext cx="111960" cy="111960"/>
          </a:xfrm>
          <a:custGeom>
            <a:avLst/>
            <a:gdLst>
              <a:gd name="textAreaLeft" fmla="*/ 0 w 111960"/>
              <a:gd name="textAreaRight" fmla="*/ 112320 w 111960"/>
              <a:gd name="textAreaTop" fmla="*/ 0 h 111960"/>
              <a:gd name="textAreaBottom" fmla="*/ 112320 h 111960"/>
              <a:gd name="GluePoint1X" fmla="*/ 112426 w 112426"/>
              <a:gd name="GluePoint1Y" fmla="*/ 56213 h 112426"/>
              <a:gd name="GluePoint2X" fmla="*/ 56213 w 112426"/>
              <a:gd name="GluePoint2Y" fmla="*/ 112426 h 112426"/>
              <a:gd name="GluePoint3X" fmla="*/ 0 w 112426"/>
              <a:gd name="GluePoint3Y" fmla="*/ 56213 h 112426"/>
              <a:gd name="GluePoint4X" fmla="*/ 56213 w 112426"/>
              <a:gd name="GluePoint4Y" fmla="*/ 0 h 112426"/>
              <a:gd name="GluePoint5X" fmla="*/ 112426 w 112426"/>
              <a:gd name="GluePoint5Y" fmla="*/ 56213 h 112426"/>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a:noFill/>
          </a:ln>
        </p:spPr>
        <p:style>
          <a:lnRef idx="0"/>
          <a:fillRef idx="0"/>
          <a:effectRef idx="0"/>
          <a:fontRef idx="minor"/>
        </p:style>
        <p:txBody>
          <a:bodyPr lIns="90000" tIns="45000" rIns="90000" bIns="45000" anchor="ctr">
            <a:noAutofit/>
          </a:bodyPr>
          <a:p>
            <a:endParaRPr lang="en-US" sz="1800" b="0" u="none" strike="noStrike">
              <a:solidFill>
                <a:schemeClr val="dk1"/>
              </a:solidFill>
              <a:effectLst/>
              <a:uFillTx/>
              <a:latin typeface="Calibri"/>
            </a:endParaRPr>
          </a:p>
        </p:txBody>
      </p:sp>
      <p:sp>
        <p:nvSpPr>
          <p:cNvPr id="75" name="PlaceHolder 2"/>
          <p:cNvSpPr>
            <a:spLocks noGrp="1"/>
          </p:cNvSpPr>
          <p:nvPr>
            <p:ph type="sldNum" idx="35"/>
          </p:nvPr>
        </p:nvSpPr>
        <p:spPr>
          <a:xfrm>
            <a:off x="8610480" y="6356520"/>
            <a:ext cx="2742840" cy="364680"/>
          </a:xfrm>
          <a:prstGeom prst="rect">
            <a:avLst/>
          </a:prstGeom>
          <a:noFill/>
          <a:ln w="0">
            <a:noFill/>
          </a:ln>
        </p:spPr>
        <p:txBody>
          <a:bodyPr lIns="91440" tIns="45720" rIns="91440" bIns="45720" anchor="ctr">
            <a:normAutofit/>
          </a:bodyPr>
          <a:lstStyle>
            <a:lvl1pPr indent="0" algn="r" defTabSz="914400">
              <a:lnSpc>
                <a:spcPct val="100000"/>
              </a:lnSpc>
              <a:spcAft>
                <a:spcPts val="601"/>
              </a:spcAft>
              <a:buNone/>
              <a:defRPr lang="en-US" sz="1200" b="0" u="none" strike="noStrike">
                <a:solidFill>
                  <a:schemeClr val="dk1">
                    <a:alpha val="60000"/>
                  </a:schemeClr>
                </a:solidFill>
                <a:effectLst/>
                <a:uFillTx/>
                <a:latin typeface="Calibri"/>
              </a:defRPr>
            </a:lvl1pPr>
          </a:lstStyle>
          <a:p>
            <a:pPr indent="0" algn="r" defTabSz="914400">
              <a:lnSpc>
                <a:spcPct val="100000"/>
              </a:lnSpc>
              <a:spcAft>
                <a:spcPts val="601"/>
              </a:spcAft>
              <a:buNone/>
            </a:pPr>
            <a:fld id="{B9607FEA-4C23-45A0-BAF7-D14FA4B923E5}" type="slidenum">
              <a:rPr lang="en-US" sz="1200" b="0" u="none" strike="noStrike">
                <a:solidFill>
                  <a:schemeClr val="dk1">
                    <a:alpha val="60000"/>
                  </a:schemeClr>
                </a:solidFill>
                <a:effectLst/>
                <a:uFillTx/>
                <a:latin typeface="Calibri"/>
              </a:rPr>
              <a:t>&lt;numéro&gt;</a:t>
            </a:fld>
            <a:endParaRPr lang="fr-FR" sz="1200" b="0" u="none" strike="noStrike">
              <a:solidFill>
                <a:srgbClr val="FFFFFF"/>
              </a:solidFill>
              <a:effectLst/>
              <a:uFillTx/>
              <a:latin typeface="Times New Roman"/>
            </a:endParaRPr>
          </a:p>
        </p:txBody>
      </p:sp>
      <p:cxnSp>
        <p:nvCxnSpPr>
          <p:cNvPr id="76" name="!!Straight Connector">
            <a:extLst>
              <a:ext uri="{C183D7F6-B498-43B3-948B-1728B52AA6E4}">
                <adec:decorative xmlns:adec="http://schemas.microsoft.com/office/drawing/2017/decorative" val="1"/>
              </a:ext>
            </a:extLst>
          </p:cNvPr>
          <p:cNvCxnSpPr/>
          <p:nvPr/>
        </p:nvCxnSpPr>
        <p:spPr>
          <a:xfrm>
            <a:off x="11585880" y="3619080"/>
            <a:ext cx="360" cy="3239280"/>
          </a:xfrm>
          <a:prstGeom prst="straightConnector1">
            <a:avLst/>
          </a:prstGeom>
          <a:ln cap="sq" w="25560">
            <a:solidFill>
              <a:schemeClr val="accent1"/>
            </a:solidFill>
            <a:bevel/>
          </a:ln>
        </p:spPr>
      </p:cxn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7"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p>
            <a:pPr indent="0" algn="l" defTabSz="914400">
              <a:lnSpc>
                <a:spcPct val="90000"/>
              </a:lnSpc>
              <a:buNone/>
            </a:pPr>
            <a:endParaRPr lang="en-US" sz="4400" b="0" u="none" strike="noStrike">
              <a:solidFill>
                <a:schemeClr val="dk1"/>
              </a:solidFill>
              <a:effectLst/>
              <a:uFillTx/>
              <a:latin typeface="Calibri Light"/>
            </a:endParaRPr>
          </a:p>
        </p:txBody>
      </p:sp>
      <p:pic>
        <p:nvPicPr>
          <p:cNvPr id="78" name="Picture 2" descr="Parlons du mythe de la virilité - D'OÙ tu PARLES? Ep.3 - YouTube"/>
          <p:cNvPicPr/>
          <p:nvPr/>
        </p:nvPicPr>
        <p:blipFill>
          <a:blip r:embed="rId1"/>
          <a:stretch/>
        </p:blipFill>
        <p:spPr>
          <a:xfrm>
            <a:off x="0" y="0"/>
            <a:ext cx="12191760" cy="685764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102B1FF0-45D9-4421-88D0-6EDD933F61BE}" type="slidenum">
              <a:t>2</a:t>
            </a:fld>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9" name="Rectangle 1040">
            <a:extLst>
              <a:ext uri="{C183D7F6-B498-43B3-948B-1728B52AA6E4}">
                <adec:decorative xmlns:adec="http://schemas.microsoft.com/office/drawing/2017/decorative" val="1"/>
              </a:ext>
            </a:extLst>
          </p:cNvPr>
          <p:cNvSpPr/>
          <p:nvPr/>
        </p:nvSpPr>
        <p:spPr>
          <a:xfrm>
            <a:off x="0" y="0"/>
            <a:ext cx="12191760" cy="6857640"/>
          </a:xfrm>
          <a:prstGeom prst="rect">
            <a:avLst/>
          </a:prstGeom>
          <a:solidFill>
            <a:srgbClr val="36564C"/>
          </a:solidFill>
          <a:ln w="12600">
            <a:noFill/>
          </a:ln>
        </p:spPr>
        <p:style>
          <a:lnRef idx="0"/>
          <a:fillRef idx="0"/>
          <a:effectRef idx="0"/>
          <a:fontRef idx="minor"/>
        </p:style>
        <p:txBody>
          <a:bodyPr lIns="90000" tIns="45000" rIns="90000" bIns="45000" anchor="ctr">
            <a:noAutofit/>
          </a:bodyPr>
          <a:p>
            <a:endParaRPr lang="en-US" sz="1800" b="0" u="none" strike="noStrike">
              <a:solidFill>
                <a:schemeClr val="lt1"/>
              </a:solidFill>
              <a:effectLst/>
              <a:uFillTx/>
              <a:latin typeface="Calibri"/>
            </a:endParaRPr>
          </a:p>
        </p:txBody>
      </p:sp>
      <p:sp>
        <p:nvSpPr>
          <p:cNvPr id="80" name="Rectangle 1042">
            <a:extLst>
              <a:ext uri="{C183D7F6-B498-43B3-948B-1728B52AA6E4}">
                <adec:decorative xmlns:adec="http://schemas.microsoft.com/office/drawing/2017/decorative" val="1"/>
              </a:ext>
            </a:extLst>
          </p:cNvPr>
          <p:cNvSpPr/>
          <p:nvPr/>
        </p:nvSpPr>
        <p:spPr>
          <a:xfrm>
            <a:off x="461160" y="480240"/>
            <a:ext cx="3442320" cy="2787840"/>
          </a:xfrm>
          <a:prstGeom prst="rect">
            <a:avLst/>
          </a:prstGeom>
          <a:solidFill>
            <a:schemeClr val="lt1"/>
          </a:solidFill>
          <a:ln w="19080">
            <a:noFill/>
          </a:ln>
        </p:spPr>
        <p:style>
          <a:lnRef idx="0"/>
          <a:fillRef idx="0"/>
          <a:effectRef idx="0"/>
          <a:fontRef idx="minor"/>
        </p:style>
        <p:txBody>
          <a:bodyPr lIns="90000" tIns="45000" rIns="90000" bIns="45000" anchor="ctr">
            <a:noAutofit/>
          </a:bodyPr>
          <a:p>
            <a:endParaRPr lang="en-US" sz="1800" b="0" u="none" strike="noStrike">
              <a:solidFill>
                <a:schemeClr val="lt1"/>
              </a:solidFill>
              <a:effectLst/>
              <a:uFillTx/>
              <a:latin typeface="Calibri"/>
            </a:endParaRPr>
          </a:p>
        </p:txBody>
      </p:sp>
      <p:pic>
        <p:nvPicPr>
          <p:cNvPr id="81" name="Picture 9"/>
          <p:cNvPicPr/>
          <p:nvPr/>
        </p:nvPicPr>
        <p:blipFill>
          <a:blip r:embed="rId1"/>
          <a:stretch/>
        </p:blipFill>
        <p:spPr>
          <a:xfrm>
            <a:off x="945720" y="643320"/>
            <a:ext cx="2475360" cy="2475360"/>
          </a:xfrm>
          <a:prstGeom prst="rect">
            <a:avLst/>
          </a:prstGeom>
          <a:noFill/>
          <a:ln w="0">
            <a:noFill/>
          </a:ln>
        </p:spPr>
      </p:pic>
      <p:sp>
        <p:nvSpPr>
          <p:cNvPr id="82" name="Rectangle 1044">
            <a:extLst>
              <a:ext uri="{C183D7F6-B498-43B3-948B-1728B52AA6E4}">
                <adec:decorative xmlns:adec="http://schemas.microsoft.com/office/drawing/2017/decorative" val="1"/>
              </a:ext>
            </a:extLst>
          </p:cNvPr>
          <p:cNvSpPr/>
          <p:nvPr/>
        </p:nvSpPr>
        <p:spPr>
          <a:xfrm>
            <a:off x="4225680" y="487080"/>
            <a:ext cx="3587760" cy="2780640"/>
          </a:xfrm>
          <a:prstGeom prst="rect">
            <a:avLst/>
          </a:prstGeom>
          <a:solidFill>
            <a:schemeClr val="lt1"/>
          </a:solidFill>
          <a:ln w="19080">
            <a:noFill/>
          </a:ln>
        </p:spPr>
        <p:style>
          <a:lnRef idx="0"/>
          <a:fillRef idx="0"/>
          <a:effectRef idx="0"/>
          <a:fontRef idx="minor"/>
        </p:style>
        <p:txBody>
          <a:bodyPr lIns="90000" tIns="45000" rIns="90000" bIns="45000" anchor="ctr">
            <a:noAutofit/>
          </a:bodyPr>
          <a:p>
            <a:endParaRPr lang="en-US" sz="1800" b="0" u="none" strike="noStrike">
              <a:solidFill>
                <a:schemeClr val="lt1"/>
              </a:solidFill>
              <a:effectLst/>
              <a:uFillTx/>
              <a:latin typeface="Calibri"/>
            </a:endParaRPr>
          </a:p>
        </p:txBody>
      </p:sp>
      <p:pic>
        <p:nvPicPr>
          <p:cNvPr id="83" name="Picture 6" descr="La fondation Palladio fête ses dix ans avec des projets nouveaux"/>
          <p:cNvPicPr/>
          <p:nvPr/>
        </p:nvPicPr>
        <p:blipFill>
          <a:blip r:embed="rId2"/>
          <a:stretch/>
        </p:blipFill>
        <p:spPr>
          <a:xfrm>
            <a:off x="4381560" y="852120"/>
            <a:ext cx="3252600" cy="2065320"/>
          </a:xfrm>
          <a:prstGeom prst="rect">
            <a:avLst/>
          </a:prstGeom>
          <a:noFill/>
          <a:ln w="0">
            <a:noFill/>
          </a:ln>
        </p:spPr>
      </p:pic>
      <p:sp>
        <p:nvSpPr>
          <p:cNvPr id="84" name="Rectangle 1046">
            <a:extLst>
              <a:ext uri="{C183D7F6-B498-43B3-948B-1728B52AA6E4}">
                <adec:decorative xmlns:adec="http://schemas.microsoft.com/office/drawing/2017/decorative" val="1"/>
              </a:ext>
            </a:extLst>
          </p:cNvPr>
          <p:cNvSpPr/>
          <p:nvPr/>
        </p:nvSpPr>
        <p:spPr>
          <a:xfrm>
            <a:off x="8136000" y="487080"/>
            <a:ext cx="3587760" cy="2780640"/>
          </a:xfrm>
          <a:prstGeom prst="rect">
            <a:avLst/>
          </a:prstGeom>
          <a:solidFill>
            <a:schemeClr val="lt1"/>
          </a:solidFill>
          <a:ln w="19080">
            <a:noFill/>
          </a:ln>
        </p:spPr>
        <p:style>
          <a:lnRef idx="0"/>
          <a:fillRef idx="0"/>
          <a:effectRef idx="0"/>
          <a:fontRef idx="minor"/>
        </p:style>
        <p:txBody>
          <a:bodyPr lIns="90000" tIns="45000" rIns="90000" bIns="45000" anchor="ctr">
            <a:noAutofit/>
          </a:bodyPr>
          <a:p>
            <a:endParaRPr lang="en-US" sz="1800" b="0" u="none" strike="noStrike">
              <a:solidFill>
                <a:schemeClr val="lt1"/>
              </a:solidFill>
              <a:effectLst/>
              <a:uFillTx/>
              <a:latin typeface="Calibri"/>
            </a:endParaRPr>
          </a:p>
        </p:txBody>
      </p:sp>
      <p:pic>
        <p:nvPicPr>
          <p:cNvPr id="85" name="Picture 3"/>
          <p:cNvPicPr/>
          <p:nvPr/>
        </p:nvPicPr>
        <p:blipFill>
          <a:blip r:embed="rId3"/>
          <a:stretch/>
        </p:blipFill>
        <p:spPr>
          <a:xfrm>
            <a:off x="8313480" y="1156680"/>
            <a:ext cx="3252600" cy="1456200"/>
          </a:xfrm>
          <a:prstGeom prst="rect">
            <a:avLst/>
          </a:prstGeom>
          <a:noFill/>
          <a:ln w="0">
            <a:noFill/>
          </a:ln>
        </p:spPr>
      </p:pic>
      <p:sp>
        <p:nvSpPr>
          <p:cNvPr id="86" name="Rectangle 1048">
            <a:extLst>
              <a:ext uri="{C183D7F6-B498-43B3-948B-1728B52AA6E4}">
                <adec:decorative xmlns:adec="http://schemas.microsoft.com/office/drawing/2017/decorative" val="1"/>
              </a:ext>
            </a:extLst>
          </p:cNvPr>
          <p:cNvSpPr/>
          <p:nvPr/>
        </p:nvSpPr>
        <p:spPr>
          <a:xfrm>
            <a:off x="461160" y="3603600"/>
            <a:ext cx="3442320" cy="2787840"/>
          </a:xfrm>
          <a:prstGeom prst="rect">
            <a:avLst/>
          </a:prstGeom>
          <a:solidFill>
            <a:schemeClr val="lt1"/>
          </a:solidFill>
          <a:ln w="19080">
            <a:noFill/>
          </a:ln>
        </p:spPr>
        <p:style>
          <a:lnRef idx="0"/>
          <a:fillRef idx="0"/>
          <a:effectRef idx="0"/>
          <a:fontRef idx="minor"/>
        </p:style>
        <p:txBody>
          <a:bodyPr lIns="90000" tIns="45000" rIns="90000" bIns="45000" anchor="ctr">
            <a:noAutofit/>
          </a:bodyPr>
          <a:p>
            <a:endParaRPr lang="en-US" sz="1800" b="0" u="none" strike="noStrike">
              <a:solidFill>
                <a:schemeClr val="lt1"/>
              </a:solidFill>
              <a:effectLst/>
              <a:uFillTx/>
              <a:latin typeface="Calibri"/>
            </a:endParaRPr>
          </a:p>
        </p:txBody>
      </p:sp>
      <p:pic>
        <p:nvPicPr>
          <p:cNvPr id="87" name="Picture 4" descr="Résultat de recherche d'images pour &quot;amo architecture et maitre d'ouvrage&quot;"/>
          <p:cNvPicPr/>
          <p:nvPr/>
        </p:nvPicPr>
        <p:blipFill>
          <a:blip r:embed="rId4"/>
          <a:stretch/>
        </p:blipFill>
        <p:spPr>
          <a:xfrm>
            <a:off x="939240" y="3748320"/>
            <a:ext cx="2471400" cy="2471400"/>
          </a:xfrm>
          <a:prstGeom prst="rect">
            <a:avLst/>
          </a:prstGeom>
          <a:noFill/>
          <a:ln w="0">
            <a:noFill/>
          </a:ln>
        </p:spPr>
      </p:pic>
      <p:sp>
        <p:nvSpPr>
          <p:cNvPr id="88" name="Rectangle 1050">
            <a:extLst>
              <a:ext uri="{C183D7F6-B498-43B3-948B-1728B52AA6E4}">
                <adec:decorative xmlns:adec="http://schemas.microsoft.com/office/drawing/2017/decorative" val="1"/>
              </a:ext>
            </a:extLst>
          </p:cNvPr>
          <p:cNvSpPr/>
          <p:nvPr/>
        </p:nvSpPr>
        <p:spPr>
          <a:xfrm>
            <a:off x="8129520" y="3603600"/>
            <a:ext cx="3600720" cy="2787840"/>
          </a:xfrm>
          <a:prstGeom prst="rect">
            <a:avLst/>
          </a:prstGeom>
          <a:solidFill>
            <a:schemeClr val="lt1"/>
          </a:solidFill>
          <a:ln w="19080">
            <a:noFill/>
          </a:ln>
        </p:spPr>
        <p:style>
          <a:lnRef idx="0"/>
          <a:fillRef idx="0"/>
          <a:effectRef idx="0"/>
          <a:fontRef idx="minor"/>
        </p:style>
        <p:txBody>
          <a:bodyPr lIns="90000" tIns="45000" rIns="90000" bIns="45000" anchor="ctr">
            <a:noAutofit/>
          </a:bodyPr>
          <a:p>
            <a:endParaRPr lang="en-US" sz="1800" b="0" u="none" strike="noStrike">
              <a:solidFill>
                <a:schemeClr val="lt1"/>
              </a:solidFill>
              <a:effectLst/>
              <a:uFillTx/>
              <a:latin typeface="Calibri"/>
            </a:endParaRPr>
          </a:p>
        </p:txBody>
      </p:sp>
      <p:sp>
        <p:nvSpPr>
          <p:cNvPr id="89" name="Rectangle 1052">
            <a:extLst>
              <a:ext uri="{C183D7F6-B498-43B3-948B-1728B52AA6E4}">
                <adec:decorative xmlns:adec="http://schemas.microsoft.com/office/drawing/2017/decorative" val="1"/>
              </a:ext>
            </a:extLst>
          </p:cNvPr>
          <p:cNvSpPr/>
          <p:nvPr/>
        </p:nvSpPr>
        <p:spPr>
          <a:xfrm>
            <a:off x="4225680" y="3610800"/>
            <a:ext cx="3587760" cy="2780640"/>
          </a:xfrm>
          <a:prstGeom prst="rect">
            <a:avLst/>
          </a:prstGeom>
          <a:solidFill>
            <a:schemeClr val="lt1"/>
          </a:solidFill>
          <a:ln w="19080">
            <a:noFill/>
          </a:ln>
        </p:spPr>
        <p:style>
          <a:lnRef idx="0"/>
          <a:fillRef idx="0"/>
          <a:effectRef idx="0"/>
          <a:fontRef idx="minor"/>
        </p:style>
        <p:txBody>
          <a:bodyPr lIns="90000" tIns="45000" rIns="90000" bIns="45000" anchor="ctr">
            <a:noAutofit/>
          </a:bodyPr>
          <a:p>
            <a:endParaRPr lang="en-US" sz="1800" b="0" u="none" strike="noStrike">
              <a:solidFill>
                <a:schemeClr val="lt1"/>
              </a:solidFill>
              <a:effectLst/>
              <a:uFillTx/>
              <a:latin typeface="Calibri"/>
            </a:endParaRPr>
          </a:p>
        </p:txBody>
      </p:sp>
      <p:pic>
        <p:nvPicPr>
          <p:cNvPr id="90" name="Picture 11" descr="Image associée"/>
          <p:cNvPicPr/>
          <p:nvPr/>
        </p:nvPicPr>
        <p:blipFill>
          <a:blip r:embed="rId5"/>
          <a:stretch/>
        </p:blipFill>
        <p:spPr>
          <a:xfrm>
            <a:off x="4405320" y="4456080"/>
            <a:ext cx="3216960" cy="1125720"/>
          </a:xfrm>
          <a:prstGeom prst="rect">
            <a:avLst/>
          </a:prstGeom>
          <a:noFill/>
          <a:ln w="0">
            <a:noFill/>
          </a:ln>
        </p:spPr>
      </p:pic>
      <p:pic>
        <p:nvPicPr>
          <p:cNvPr id="91" name="Picture 12"/>
          <p:cNvPicPr/>
          <p:nvPr/>
        </p:nvPicPr>
        <p:blipFill>
          <a:blip r:embed="rId6"/>
          <a:stretch/>
        </p:blipFill>
        <p:spPr>
          <a:xfrm>
            <a:off x="8313480" y="4296240"/>
            <a:ext cx="3252600" cy="1382040"/>
          </a:xfrm>
          <a:prstGeom prst="rect">
            <a:avLst/>
          </a:prstGeom>
          <a:noFill/>
          <a:ln w="0">
            <a:noFill/>
          </a:ln>
        </p:spPr>
      </p:pic>
      <p:sp>
        <p:nvSpPr>
          <p:cNvPr id="92" name="AutoShape 8" descr="Résultat de recherche d'images pour &quot;plan batiment durable&quot;"/>
          <p:cNvSpPr/>
          <p:nvPr/>
        </p:nvSpPr>
        <p:spPr>
          <a:xfrm>
            <a:off x="1679400" y="-144360"/>
            <a:ext cx="304560" cy="304560"/>
          </a:xfrm>
          <a:prstGeom prst="rect">
            <a:avLst/>
          </a:prstGeom>
          <a:noFill/>
          <a:ln w="0">
            <a:noFill/>
          </a:ln>
        </p:spPr>
        <p:style>
          <a:lnRef idx="0"/>
          <a:fillRef idx="0"/>
          <a:effectRef idx="0"/>
          <a:fontRef idx="minor"/>
        </p:style>
        <p:txBody>
          <a:bodyPr numCol="1" spcCol="0" anchor="t">
            <a:noAutofit/>
          </a:bodyPr>
          <a:p>
            <a:endParaRPr lang="fr-FR" sz="1800" b="0" u="none" strike="noStrike">
              <a:solidFill>
                <a:schemeClr val="dk1"/>
              </a:solidFill>
              <a:effectLst/>
              <a:uFillTx/>
              <a:latin typeface="Calibri"/>
            </a:endParaRPr>
          </a:p>
        </p:txBody>
      </p:sp>
      <p:sp>
        <p:nvSpPr>
          <p:cNvPr id="93" name="AutoShape 2" descr="Résultat de recherche d'images pour &quot;radio immo&quot;"/>
          <p:cNvSpPr/>
          <p:nvPr/>
        </p:nvSpPr>
        <p:spPr>
          <a:xfrm>
            <a:off x="1832040" y="7920"/>
            <a:ext cx="304560" cy="304560"/>
          </a:xfrm>
          <a:prstGeom prst="rect">
            <a:avLst/>
          </a:prstGeom>
          <a:noFill/>
          <a:ln w="0">
            <a:noFill/>
          </a:ln>
        </p:spPr>
        <p:style>
          <a:lnRef idx="0"/>
          <a:fillRef idx="0"/>
          <a:effectRef idx="0"/>
          <a:fontRef idx="minor"/>
        </p:style>
        <p:txBody>
          <a:bodyPr numCol="1" spcCol="0" anchor="t">
            <a:noAutofit/>
          </a:bodyPr>
          <a:p>
            <a:endParaRPr lang="fr-FR" sz="1800" b="0" u="none" strike="noStrike">
              <a:solidFill>
                <a:schemeClr val="dk1"/>
              </a:solidFill>
              <a:effectLst/>
              <a:uFillTx/>
              <a:latin typeface="Calibri"/>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useBgFill="1">
        <p:nvSpPr>
          <p:cNvPr id="94" name="Rectangle 4102">
            <a:extLst>
              <a:ext uri="{C183D7F6-B498-43B3-948B-1728B52AA6E4}">
                <adec:decorative xmlns:adec="http://schemas.microsoft.com/office/drawing/2017/decorative" val="1"/>
              </a:ext>
            </a:extLst>
          </p:cNvPr>
          <p:cNvSpPr/>
          <p:nvPr/>
        </p:nvSpPr>
        <p:spPr>
          <a:xfrm>
            <a:off x="0" y="0"/>
            <a:ext cx="12191760" cy="6857640"/>
          </a:xfrm>
          <a:prstGeom prst="rect">
            <a:avLst/>
          </a:prstGeom>
          <a:ln w="12600">
            <a:noFill/>
          </a:ln>
        </p:spPr>
        <p:style>
          <a:lnRef idx="0"/>
          <a:fillRef idx="0"/>
          <a:effectRef idx="0"/>
          <a:fontRef idx="minor"/>
        </p:style>
        <p:txBody>
          <a:bodyPr lIns="90000" tIns="45000" rIns="90000" bIns="45000" anchor="ctr">
            <a:noAutofit/>
          </a:bodyPr>
          <a:p>
            <a:endParaRPr lang="en-US" sz="1800" b="0" u="none" strike="noStrike">
              <a:solidFill>
                <a:schemeClr val="lt1"/>
              </a:solidFill>
              <a:effectLst/>
              <a:uFillTx/>
              <a:latin typeface="Calibri"/>
            </a:endParaRPr>
          </a:p>
        </p:txBody>
      </p:sp>
      <p:sp>
        <p:nvSpPr>
          <p:cNvPr id="95" name="Rectangle 4104">
            <a:extLst>
              <a:ext uri="{C183D7F6-B498-43B3-948B-1728B52AA6E4}">
                <adec:decorative xmlns:adec="http://schemas.microsoft.com/office/drawing/2017/decorative" val="1"/>
              </a:ext>
            </a:extLst>
          </p:cNvPr>
          <p:cNvSpPr/>
          <p:nvPr/>
        </p:nvSpPr>
        <p:spPr>
          <a:xfrm flipH="1" rot="5400000">
            <a:off x="-1418760" y="1417680"/>
            <a:ext cx="6875280" cy="4040280"/>
          </a:xfrm>
          <a:prstGeom prst="rect">
            <a:avLst/>
          </a:prstGeom>
          <a:gradFill rotWithShape="0">
            <a:gsLst>
              <a:gs pos="0">
                <a:srgbClr val="000000"/>
              </a:gs>
              <a:gs pos="100000">
                <a:srgbClr val="2F5597"/>
              </a:gs>
            </a:gsLst>
            <a:lin ang="19200000"/>
          </a:gradFill>
          <a:ln w="12600">
            <a:noFill/>
          </a:ln>
        </p:spPr>
        <p:style>
          <a:lnRef idx="0"/>
          <a:fillRef idx="0"/>
          <a:effectRef idx="0"/>
          <a:fontRef idx="minor"/>
        </p:style>
        <p:txBody>
          <a:bodyPr lIns="90000" tIns="45000" rIns="90000" bIns="45000" anchor="ctr">
            <a:noAutofit/>
          </a:bodyPr>
          <a:p>
            <a:endParaRPr lang="en-US" sz="1800" b="0" u="none" strike="noStrike">
              <a:solidFill>
                <a:schemeClr val="lt1"/>
              </a:solidFill>
              <a:effectLst/>
              <a:uFillTx/>
              <a:latin typeface="Calibri"/>
            </a:endParaRPr>
          </a:p>
        </p:txBody>
      </p:sp>
      <p:sp>
        <p:nvSpPr>
          <p:cNvPr id="96" name="Rectangle 4106">
            <a:extLst>
              <a:ext uri="{C183D7F6-B498-43B3-948B-1728B52AA6E4}">
                <adec:decorative xmlns:adec="http://schemas.microsoft.com/office/drawing/2017/decorative" val="1"/>
              </a:ext>
            </a:extLst>
          </p:cNvPr>
          <p:cNvSpPr/>
          <p:nvPr/>
        </p:nvSpPr>
        <p:spPr>
          <a:xfrm rot="16200000">
            <a:off x="-158400" y="2660760"/>
            <a:ext cx="4355280" cy="4038120"/>
          </a:xfrm>
          <a:prstGeom prst="rect">
            <a:avLst/>
          </a:prstGeom>
          <a:gradFill rotWithShape="0">
            <a:gsLst>
              <a:gs pos="0">
                <a:srgbClr val="4472C4">
                  <a:alpha val="50000"/>
                </a:srgbClr>
              </a:gs>
              <a:gs pos="100000">
                <a:srgbClr val="203864">
                  <a:alpha val="0"/>
                </a:srgbClr>
              </a:gs>
            </a:gsLst>
            <a:lin ang="6000000"/>
          </a:gradFill>
          <a:ln w="12600">
            <a:noFill/>
          </a:ln>
        </p:spPr>
        <p:style>
          <a:lnRef idx="0"/>
          <a:fillRef idx="0"/>
          <a:effectRef idx="0"/>
          <a:fontRef idx="minor"/>
        </p:style>
        <p:txBody>
          <a:bodyPr lIns="90000" tIns="45000" rIns="90000" bIns="45000" anchor="ctr">
            <a:noAutofit/>
          </a:bodyPr>
          <a:p>
            <a:endParaRPr lang="en-US" sz="1800" b="0" u="none" strike="noStrike">
              <a:solidFill>
                <a:schemeClr val="lt1"/>
              </a:solidFill>
              <a:effectLst/>
              <a:uFillTx/>
              <a:latin typeface="Calibri"/>
            </a:endParaRPr>
          </a:p>
        </p:txBody>
      </p:sp>
      <p:sp>
        <p:nvSpPr>
          <p:cNvPr id="97" name="Rectangle 4108">
            <a:extLst>
              <a:ext uri="{C183D7F6-B498-43B3-948B-1728B52AA6E4}">
                <adec:decorative xmlns:adec="http://schemas.microsoft.com/office/drawing/2017/decorative" val="1"/>
              </a:ext>
            </a:extLst>
          </p:cNvPr>
          <p:cNvSpPr/>
          <p:nvPr/>
        </p:nvSpPr>
        <p:spPr>
          <a:xfrm flipH="1" rot="16200000">
            <a:off x="-1181880" y="1638000"/>
            <a:ext cx="6857280" cy="3580920"/>
          </a:xfrm>
          <a:prstGeom prst="rect">
            <a:avLst/>
          </a:prstGeom>
          <a:gradFill rotWithShape="0">
            <a:gsLst>
              <a:gs pos="0">
                <a:srgbClr val="000000">
                  <a:alpha val="59000"/>
                </a:srgbClr>
              </a:gs>
              <a:gs pos="69000">
                <a:srgbClr val="4472C4">
                  <a:alpha val="0"/>
                </a:srgbClr>
              </a:gs>
            </a:gsLst>
            <a:lin ang="13800000"/>
          </a:gradFill>
          <a:ln w="12600">
            <a:noFill/>
          </a:ln>
        </p:spPr>
        <p:style>
          <a:lnRef idx="0"/>
          <a:fillRef idx="0"/>
          <a:effectRef idx="0"/>
          <a:fontRef idx="minor"/>
        </p:style>
        <p:txBody>
          <a:bodyPr lIns="90000" tIns="45000" rIns="90000" bIns="45000" anchor="ctr">
            <a:noAutofit/>
          </a:bodyPr>
          <a:p>
            <a:endParaRPr lang="en-US" sz="1800" b="0" u="none" strike="noStrike">
              <a:solidFill>
                <a:schemeClr val="lt1"/>
              </a:solidFill>
              <a:effectLst/>
              <a:uFillTx/>
              <a:latin typeface="Calibri"/>
            </a:endParaRPr>
          </a:p>
        </p:txBody>
      </p:sp>
      <p:sp>
        <p:nvSpPr>
          <p:cNvPr id="98" name="Freeform: Shape 4110">
            <a:extLst>
              <a:ext uri="{C183D7F6-B498-43B3-948B-1728B52AA6E4}">
                <adec:decorative xmlns:adec="http://schemas.microsoft.com/office/drawing/2017/decorative" val="1"/>
              </a:ext>
            </a:extLst>
          </p:cNvPr>
          <p:cNvSpPr/>
          <p:nvPr/>
        </p:nvSpPr>
        <p:spPr>
          <a:xfrm rot="6097800">
            <a:off x="-746640" y="1200960"/>
            <a:ext cx="4807800" cy="4088160"/>
          </a:xfrm>
          <a:custGeom>
            <a:avLst/>
            <a:gdLst>
              <a:gd name="textAreaLeft" fmla="*/ 0 w 4807800"/>
              <a:gd name="textAreaRight" fmla="*/ 4808160 w 4807800"/>
              <a:gd name="textAreaTop" fmla="*/ 0 h 4088160"/>
              <a:gd name="textAreaBottom" fmla="*/ 4088520 h 4088160"/>
              <a:gd name="GluePoint1X" fmla="*/ 48844 w 4808302"/>
              <a:gd name="GluePoint1Y" fmla="*/ 2888671 h 4088666"/>
              <a:gd name="GluePoint2X" fmla="*/ 0 w 4808302"/>
              <a:gd name="GluePoint2Y" fmla="*/ 2404151 h 4088666"/>
              <a:gd name="GluePoint3X" fmla="*/ 2404151 w 4808302"/>
              <a:gd name="GluePoint3Y" fmla="*/ 0 h 4088666"/>
              <a:gd name="GluePoint4X" fmla="*/ 4808302 w 4808302"/>
              <a:gd name="GluePoint4Y" fmla="*/ 2404151 h 4088666"/>
              <a:gd name="GluePoint5X" fmla="*/ 4700216 w 4808302"/>
              <a:gd name="GluePoint5Y" fmla="*/ 3119072 h 4088666"/>
              <a:gd name="GluePoint6X" fmla="*/ 4643143 w 4808302"/>
              <a:gd name="GluePoint6Y" fmla="*/ 3275009 h 4088666"/>
              <a:gd name="GluePoint7X" fmla="*/ 690093 w 4808302"/>
              <a:gd name="GluePoint7Y" fmla="*/ 4088666 h 4088666"/>
              <a:gd name="GluePoint8X" fmla="*/ 548991 w 4808302"/>
              <a:gd name="GluePoint8Y" fmla="*/ 3933414 h 4088666"/>
              <a:gd name="GluePoint9X" fmla="*/ 48844 w 4808302"/>
              <a:gd name="GluePoint9Y" fmla="*/ 2888671 h 4088666"/>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Lst>
            <a:rect l="textAreaLeft" t="textAreaTop" r="textAreaRight" b="textAreaBottom"/>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rotWithShape="0">
            <a:gsLst>
              <a:gs pos="39000">
                <a:srgbClr val="8FAADC">
                  <a:alpha val="0"/>
                </a:srgbClr>
              </a:gs>
              <a:gs pos="100000">
                <a:srgbClr val="2F5597">
                  <a:alpha val="26000"/>
                </a:srgbClr>
              </a:gs>
            </a:gsLst>
            <a:lin ang="3096000"/>
          </a:gradFill>
          <a:ln w="12600">
            <a:noFill/>
          </a:ln>
        </p:spPr>
        <p:style>
          <a:lnRef idx="0"/>
          <a:fillRef idx="0"/>
          <a:effectRef idx="0"/>
          <a:fontRef idx="minor"/>
        </p:style>
        <p:txBody>
          <a:bodyPr lIns="90000" tIns="45000" rIns="90000" bIns="45000" anchor="ctr">
            <a:noAutofit/>
          </a:bodyPr>
          <a:p>
            <a:endParaRPr lang="en-US" sz="1800" b="0" u="none" strike="noStrike">
              <a:solidFill>
                <a:schemeClr val="lt1"/>
              </a:solidFill>
              <a:effectLst/>
              <a:uFillTx/>
              <a:latin typeface="Calibri"/>
            </a:endParaRPr>
          </a:p>
        </p:txBody>
      </p:sp>
      <p:sp>
        <p:nvSpPr>
          <p:cNvPr id="99" name="PlaceHolder 1"/>
          <p:cNvSpPr>
            <a:spLocks noGrp="1"/>
          </p:cNvSpPr>
          <p:nvPr>
            <p:ph type="title"/>
          </p:nvPr>
        </p:nvSpPr>
        <p:spPr>
          <a:xfrm>
            <a:off x="659880" y="2766960"/>
            <a:ext cx="2880360" cy="3071520"/>
          </a:xfrm>
          <a:prstGeom prst="rect">
            <a:avLst/>
          </a:prstGeom>
          <a:noFill/>
          <a:ln w="0">
            <a:noFill/>
          </a:ln>
        </p:spPr>
        <p:txBody>
          <a:bodyPr lIns="91440" tIns="45720" rIns="91440" bIns="45720" anchor="t">
            <a:normAutofit/>
          </a:bodyPr>
          <a:p>
            <a:pPr indent="0" algn="l" defTabSz="914400">
              <a:lnSpc>
                <a:spcPct val="90000"/>
              </a:lnSpc>
              <a:buNone/>
            </a:pPr>
            <a:br>
              <a:rPr sz="4000"/>
            </a:br>
            <a:r>
              <a:rPr lang="en-US" sz="4000" b="1" u="none" strike="noStrike">
                <a:solidFill>
                  <a:schemeClr val="dk1"/>
                </a:solidFill>
                <a:effectLst/>
                <a:uFillTx/>
                <a:latin typeface="Bahnschrift"/>
              </a:rPr>
              <a:t>1973 : Cogedim a 10 ans</a:t>
            </a:r>
            <a:br>
              <a:rPr sz="4000"/>
            </a:br>
            <a:endParaRPr lang="en-US" sz="4000" b="0" u="none" strike="noStrike">
              <a:solidFill>
                <a:schemeClr val="dk1"/>
              </a:solidFill>
              <a:effectLst/>
              <a:uFillTx/>
              <a:latin typeface="Calibri Light"/>
            </a:endParaRPr>
          </a:p>
        </p:txBody>
      </p:sp>
      <p:pic>
        <p:nvPicPr>
          <p:cNvPr id="100" name="Picture 2"/>
          <p:cNvPicPr/>
          <p:nvPr/>
        </p:nvPicPr>
        <p:blipFill>
          <a:blip r:embed="rId1"/>
          <a:stretch/>
        </p:blipFill>
        <p:spPr>
          <a:xfrm>
            <a:off x="5916240" y="467280"/>
            <a:ext cx="4397760" cy="5923080"/>
          </a:xfrm>
          <a:prstGeom prst="rect">
            <a:avLst/>
          </a:prstGeom>
          <a:noFill/>
          <a:ln w="0">
            <a:noFill/>
          </a:ln>
        </p:spPr>
      </p:pic>
      <p:sp>
        <p:nvSpPr>
          <p:cNvPr id="101" name="PlaceHolder 2"/>
          <p:cNvSpPr>
            <a:spLocks noGrp="1"/>
          </p:cNvSpPr>
          <p:nvPr>
            <p:ph type="sldNum" idx="36"/>
          </p:nvPr>
        </p:nvSpPr>
        <p:spPr>
          <a:xfrm>
            <a:off x="11704320" y="6455520"/>
            <a:ext cx="447840" cy="364680"/>
          </a:xfrm>
          <a:prstGeom prst="rect">
            <a:avLst/>
          </a:prstGeom>
          <a:noFill/>
          <a:ln w="0">
            <a:noFill/>
          </a:ln>
        </p:spPr>
        <p:txBody>
          <a:bodyPr lIns="91440" tIns="45720" rIns="91440" bIns="45720" anchor="ctr">
            <a:normAutofit/>
          </a:bodyPr>
          <a:lstStyle>
            <a:lvl1pPr indent="0" algn="r" defTabSz="914400">
              <a:lnSpc>
                <a:spcPct val="100000"/>
              </a:lnSpc>
              <a:spcAft>
                <a:spcPts val="601"/>
              </a:spcAft>
              <a:buNone/>
              <a:defRPr lang="en-US" sz="1100" b="0" u="none" strike="noStrike">
                <a:solidFill>
                  <a:schemeClr val="dk1">
                    <a:lumMod val="50000"/>
                    <a:lumOff val="50000"/>
                  </a:schemeClr>
                </a:solidFill>
                <a:effectLst/>
                <a:uFillTx/>
                <a:latin typeface="Calibri"/>
              </a:defRPr>
            </a:lvl1pPr>
          </a:lstStyle>
          <a:p>
            <a:pPr indent="0" algn="r" defTabSz="914400">
              <a:lnSpc>
                <a:spcPct val="100000"/>
              </a:lnSpc>
              <a:spcAft>
                <a:spcPts val="601"/>
              </a:spcAft>
              <a:buNone/>
            </a:pPr>
            <a:fld id="{6FE1706A-16D7-4666-B6E7-3C03D72789AA}" type="slidenum">
              <a:rPr lang="en-US" sz="1100" b="0" u="none" strike="noStrike">
                <a:solidFill>
                  <a:schemeClr val="dk1">
                    <a:lumMod val="50000"/>
                    <a:lumOff val="50000"/>
                  </a:schemeClr>
                </a:solidFill>
                <a:effectLst/>
                <a:uFillTx/>
                <a:latin typeface="Calibri"/>
              </a:rPr>
              <a:t>&lt;numéro&gt;</a:t>
            </a:fld>
            <a:endParaRPr lang="fr-FR" sz="1100" b="0" u="none" strike="noStrike">
              <a:solidFill>
                <a:srgbClr val="FFFFFF"/>
              </a:solidFill>
              <a:effectLst/>
              <a:uFillTx/>
              <a:latin typeface="Times New Roman"/>
            </a:endParaRPr>
          </a:p>
        </p:txBody>
      </p:sp>
    </p:spTree>
  </p:cSld>
  <mc:AlternateContent>
    <mc:Choice Requires="p14">
      <p:transition spd="slow" p14:dur="2000"/>
    </mc:Choice>
    <mc:Fallback>
      <p:transition spd="slow"/>
    </mc:Fallback>
  </mc:AlternateContent>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9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10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useBgFill="1">
        <p:nvSpPr>
          <p:cNvPr id="102" name="Rectangle 1030">
            <a:extLst>
              <a:ext uri="{C183D7F6-B498-43B3-948B-1728B52AA6E4}">
                <adec:decorative xmlns:adec="http://schemas.microsoft.com/office/drawing/2017/decorative" val="1"/>
              </a:ext>
            </a:extLst>
          </p:cNvPr>
          <p:cNvSpPr/>
          <p:nvPr/>
        </p:nvSpPr>
        <p:spPr>
          <a:xfrm>
            <a:off x="0" y="0"/>
            <a:ext cx="12191760" cy="6857640"/>
          </a:xfrm>
          <a:prstGeom prst="rect">
            <a:avLst/>
          </a:prstGeom>
          <a:ln w="12600">
            <a:noFill/>
          </a:ln>
        </p:spPr>
        <p:style>
          <a:lnRef idx="0"/>
          <a:fillRef idx="0"/>
          <a:effectRef idx="0"/>
          <a:fontRef idx="minor"/>
        </p:style>
        <p:txBody>
          <a:bodyPr lIns="90000" tIns="45000" rIns="90000" bIns="45000" anchor="ctr">
            <a:noAutofit/>
          </a:bodyPr>
          <a:p>
            <a:endParaRPr lang="en-US" sz="1800" b="0" u="none" strike="noStrike">
              <a:solidFill>
                <a:schemeClr val="lt1"/>
              </a:solidFill>
              <a:effectLst/>
              <a:uFillTx/>
              <a:latin typeface="Calibri"/>
            </a:endParaRPr>
          </a:p>
        </p:txBody>
      </p:sp>
      <p:sp>
        <p:nvSpPr>
          <p:cNvPr id="103" name="Rectangle 1032">
            <a:extLst>
              <a:ext uri="{C183D7F6-B498-43B3-948B-1728B52AA6E4}">
                <adec:decorative xmlns:adec="http://schemas.microsoft.com/office/drawing/2017/decorative" val="1"/>
              </a:ext>
            </a:extLst>
          </p:cNvPr>
          <p:cNvSpPr/>
          <p:nvPr/>
        </p:nvSpPr>
        <p:spPr>
          <a:xfrm flipH="1" rot="5400000">
            <a:off x="-640080" y="639720"/>
            <a:ext cx="6857640" cy="5578920"/>
          </a:xfrm>
          <a:prstGeom prst="rect">
            <a:avLst/>
          </a:prstGeom>
          <a:gradFill rotWithShape="0">
            <a:gsLst>
              <a:gs pos="8000">
                <a:srgbClr val="000000"/>
              </a:gs>
              <a:gs pos="100000">
                <a:srgbClr val="2F5597"/>
              </a:gs>
            </a:gsLst>
            <a:lin ang="13200000"/>
          </a:gradFill>
          <a:ln w="12600">
            <a:noFill/>
          </a:ln>
        </p:spPr>
        <p:style>
          <a:lnRef idx="0"/>
          <a:fillRef idx="0"/>
          <a:effectRef idx="0"/>
          <a:fontRef idx="minor"/>
        </p:style>
        <p:txBody>
          <a:bodyPr lIns="90000" tIns="45000" rIns="90000" bIns="45000" anchor="ctr">
            <a:noAutofit/>
          </a:bodyPr>
          <a:p>
            <a:endParaRPr lang="en-US" sz="1800" b="0" u="none" strike="noStrike">
              <a:solidFill>
                <a:schemeClr val="lt1"/>
              </a:solidFill>
              <a:effectLst/>
              <a:uFillTx/>
              <a:latin typeface="Calibri"/>
            </a:endParaRPr>
          </a:p>
        </p:txBody>
      </p:sp>
      <p:sp>
        <p:nvSpPr>
          <p:cNvPr id="104" name="Rectangle 1034">
            <a:extLst>
              <a:ext uri="{C183D7F6-B498-43B3-948B-1728B52AA6E4}">
                <adec:decorative xmlns:adec="http://schemas.microsoft.com/office/drawing/2017/decorative" val="1"/>
              </a:ext>
            </a:extLst>
          </p:cNvPr>
          <p:cNvSpPr/>
          <p:nvPr/>
        </p:nvSpPr>
        <p:spPr>
          <a:xfrm flipH="1" rot="5400000">
            <a:off x="-393120" y="395640"/>
            <a:ext cx="6345720" cy="5575680"/>
          </a:xfrm>
          <a:prstGeom prst="rect">
            <a:avLst/>
          </a:prstGeom>
          <a:gradFill rotWithShape="0">
            <a:gsLst>
              <a:gs pos="0">
                <a:srgbClr val="000000">
                  <a:alpha val="0"/>
                </a:srgbClr>
              </a:gs>
              <a:gs pos="99000">
                <a:srgbClr val="4472C4">
                  <a:alpha val="0"/>
                </a:srgbClr>
              </a:gs>
            </a:gsLst>
            <a:lin ang="14400000"/>
          </a:gradFill>
          <a:ln w="12600">
            <a:noFill/>
          </a:ln>
        </p:spPr>
        <p:style>
          <a:lnRef idx="0"/>
          <a:fillRef idx="0"/>
          <a:effectRef idx="0"/>
          <a:fontRef idx="minor"/>
        </p:style>
        <p:txBody>
          <a:bodyPr lIns="90000" tIns="45000" rIns="90000" bIns="45000" anchor="ctr">
            <a:noAutofit/>
          </a:bodyPr>
          <a:p>
            <a:endParaRPr lang="en-US" sz="1800" b="0" u="none" strike="noStrike">
              <a:solidFill>
                <a:schemeClr val="lt1"/>
              </a:solidFill>
              <a:effectLst/>
              <a:uFillTx/>
              <a:latin typeface="Calibri"/>
            </a:endParaRPr>
          </a:p>
        </p:txBody>
      </p:sp>
      <p:sp>
        <p:nvSpPr>
          <p:cNvPr id="105" name="Rectangle 1036">
            <a:extLst>
              <a:ext uri="{C183D7F6-B498-43B3-948B-1728B52AA6E4}">
                <adec:decorative xmlns:adec="http://schemas.microsoft.com/office/drawing/2017/decorative" val="1"/>
              </a:ext>
            </a:extLst>
          </p:cNvPr>
          <p:cNvSpPr/>
          <p:nvPr/>
        </p:nvSpPr>
        <p:spPr>
          <a:xfrm flipH="1" rot="5400000">
            <a:off x="1528560" y="2819160"/>
            <a:ext cx="2501640" cy="5575680"/>
          </a:xfrm>
          <a:prstGeom prst="rect">
            <a:avLst/>
          </a:prstGeom>
          <a:gradFill rotWithShape="0">
            <a:gsLst>
              <a:gs pos="2000">
                <a:srgbClr val="4472C4">
                  <a:alpha val="29000"/>
                </a:srgbClr>
              </a:gs>
              <a:gs pos="100000">
                <a:srgbClr val="000000">
                  <a:alpha val="30000"/>
                </a:srgbClr>
              </a:gs>
            </a:gsLst>
            <a:lin ang="8400000"/>
          </a:gradFill>
          <a:ln w="12600">
            <a:noFill/>
          </a:ln>
        </p:spPr>
        <p:style>
          <a:lnRef idx="0"/>
          <a:fillRef idx="0"/>
          <a:effectRef idx="0"/>
          <a:fontRef idx="minor"/>
        </p:style>
        <p:txBody>
          <a:bodyPr lIns="90000" tIns="45000" rIns="90000" bIns="45000" anchor="ctr">
            <a:noAutofit/>
          </a:bodyPr>
          <a:p>
            <a:endParaRPr lang="en-US" sz="1800" b="0" u="none" strike="noStrike">
              <a:solidFill>
                <a:schemeClr val="lt1"/>
              </a:solidFill>
              <a:effectLst/>
              <a:uFillTx/>
              <a:latin typeface="Calibri"/>
            </a:endParaRPr>
          </a:p>
        </p:txBody>
      </p:sp>
      <p:sp>
        <p:nvSpPr>
          <p:cNvPr id="106" name="Rectangle 1038">
            <a:extLst>
              <a:ext uri="{C183D7F6-B498-43B3-948B-1728B52AA6E4}">
                <adec:decorative xmlns:adec="http://schemas.microsoft.com/office/drawing/2017/decorative" val="1"/>
              </a:ext>
            </a:extLst>
          </p:cNvPr>
          <p:cNvSpPr/>
          <p:nvPr/>
        </p:nvSpPr>
        <p:spPr>
          <a:xfrm flipH="1" rot="5400000">
            <a:off x="-426600" y="853200"/>
            <a:ext cx="6857640" cy="5151960"/>
          </a:xfrm>
          <a:prstGeom prst="rect">
            <a:avLst/>
          </a:prstGeom>
          <a:gradFill rotWithShape="0">
            <a:gsLst>
              <a:gs pos="0">
                <a:srgbClr val="000000">
                  <a:alpha val="0"/>
                </a:srgbClr>
              </a:gs>
              <a:gs pos="99000">
                <a:srgbClr val="4472C4">
                  <a:alpha val="11000"/>
                </a:srgbClr>
              </a:gs>
            </a:gsLst>
            <a:lin ang="8400000"/>
          </a:gradFill>
          <a:ln w="12600">
            <a:noFill/>
          </a:ln>
        </p:spPr>
        <p:style>
          <a:lnRef idx="0"/>
          <a:fillRef idx="0"/>
          <a:effectRef idx="0"/>
          <a:fontRef idx="minor"/>
        </p:style>
        <p:txBody>
          <a:bodyPr lIns="90000" tIns="45000" rIns="90000" bIns="45000" anchor="ctr">
            <a:noAutofit/>
          </a:bodyPr>
          <a:p>
            <a:endParaRPr lang="en-US" sz="1800" b="0" u="none" strike="noStrike">
              <a:solidFill>
                <a:schemeClr val="lt1"/>
              </a:solidFill>
              <a:effectLst/>
              <a:uFillTx/>
              <a:latin typeface="Calibri"/>
            </a:endParaRPr>
          </a:p>
        </p:txBody>
      </p:sp>
      <p:sp>
        <p:nvSpPr>
          <p:cNvPr id="107" name="Oval 1040">
            <a:extLst>
              <a:ext uri="{C183D7F6-B498-43B3-948B-1728B52AA6E4}">
                <adec:decorative xmlns:adec="http://schemas.microsoft.com/office/drawing/2017/decorative" val="1"/>
              </a:ext>
            </a:extLst>
          </p:cNvPr>
          <p:cNvSpPr/>
          <p:nvPr/>
        </p:nvSpPr>
        <p:spPr>
          <a:xfrm rot="6097800">
            <a:off x="819360" y="1128240"/>
            <a:ext cx="4317840" cy="4317840"/>
          </a:xfrm>
          <a:prstGeom prst="ellipse">
            <a:avLst/>
          </a:prstGeom>
          <a:gradFill rotWithShape="0">
            <a:gsLst>
              <a:gs pos="39000">
                <a:srgbClr val="4472C4">
                  <a:alpha val="0"/>
                </a:srgbClr>
              </a:gs>
              <a:gs pos="100000">
                <a:srgbClr val="8FAADC">
                  <a:alpha val="15000"/>
                </a:srgbClr>
              </a:gs>
            </a:gsLst>
            <a:lin ang="1896000"/>
          </a:gradFill>
          <a:ln w="12600">
            <a:noFill/>
          </a:ln>
        </p:spPr>
        <p:style>
          <a:lnRef idx="0"/>
          <a:fillRef idx="0"/>
          <a:effectRef idx="0"/>
          <a:fontRef idx="minor"/>
        </p:style>
        <p:txBody>
          <a:bodyPr lIns="90000" tIns="45000" rIns="90000" bIns="45000" anchor="ctr">
            <a:noAutofit/>
          </a:bodyPr>
          <a:p>
            <a:endParaRPr lang="en-US" sz="1800" b="0" u="none" strike="noStrike">
              <a:solidFill>
                <a:schemeClr val="lt1"/>
              </a:solidFill>
              <a:effectLst/>
              <a:uFillTx/>
              <a:latin typeface="Calibri"/>
            </a:endParaRPr>
          </a:p>
        </p:txBody>
      </p:sp>
      <p:sp>
        <p:nvSpPr>
          <p:cNvPr id="108" name="PlaceHolder 1"/>
          <p:cNvSpPr>
            <a:spLocks noGrp="1"/>
          </p:cNvSpPr>
          <p:nvPr>
            <p:ph type="title"/>
          </p:nvPr>
        </p:nvSpPr>
        <p:spPr>
          <a:xfrm>
            <a:off x="659880" y="891720"/>
            <a:ext cx="4411800" cy="3030480"/>
          </a:xfrm>
          <a:prstGeom prst="rect">
            <a:avLst/>
          </a:prstGeom>
          <a:noFill/>
          <a:ln w="0">
            <a:noFill/>
          </a:ln>
        </p:spPr>
        <p:txBody>
          <a:bodyPr lIns="91440" tIns="45720" rIns="91440" bIns="45720" anchor="b">
            <a:normAutofit/>
          </a:bodyPr>
          <a:p>
            <a:pPr indent="0" algn="r" defTabSz="914400">
              <a:lnSpc>
                <a:spcPct val="90000"/>
              </a:lnSpc>
              <a:buNone/>
            </a:pPr>
            <a:r>
              <a:rPr lang="en-US" sz="2500" b="1" u="none" strike="noStrike">
                <a:solidFill>
                  <a:schemeClr val="dk1"/>
                </a:solidFill>
                <a:effectLst/>
                <a:uFillTx/>
                <a:latin typeface="Bahnschrift"/>
              </a:rPr>
              <a:t>Le grand Pavois</a:t>
            </a:r>
            <a:br>
              <a:rPr sz="2500"/>
            </a:br>
            <a:r>
              <a:rPr lang="en-US" sz="2500" b="0" u="none" strike="noStrike">
                <a:solidFill>
                  <a:schemeClr val="dk1"/>
                </a:solidFill>
                <a:effectLst/>
                <a:uFillTx/>
                <a:latin typeface="Bahnschrift"/>
              </a:rPr>
              <a:t>Michel Hebert</a:t>
            </a:r>
            <a:br>
              <a:rPr sz="2500"/>
            </a:br>
            <a:r>
              <a:rPr lang="en-US" sz="2500" b="0" u="none" strike="noStrike">
                <a:solidFill>
                  <a:schemeClr val="dk1"/>
                </a:solidFill>
                <a:effectLst/>
                <a:uFillTx/>
                <a:latin typeface="Bahnschrift"/>
              </a:rPr>
              <a:t>Jean Fayeton</a:t>
            </a:r>
            <a:br>
              <a:rPr sz="2500"/>
            </a:br>
            <a:r>
              <a:rPr lang="en-US" sz="2500" b="0" u="none" strike="noStrike">
                <a:solidFill>
                  <a:schemeClr val="dk1"/>
                </a:solidFill>
                <a:effectLst/>
                <a:uFillTx/>
                <a:latin typeface="Bahnschrift"/>
              </a:rPr>
              <a:t>1971 </a:t>
            </a:r>
            <a:br>
              <a:rPr sz="2500"/>
            </a:br>
            <a:br>
              <a:rPr sz="2500"/>
            </a:br>
            <a:r>
              <a:rPr lang="en-US" sz="2500" b="1" u="none" strike="noStrike">
                <a:solidFill>
                  <a:schemeClr val="dk1"/>
                </a:solidFill>
                <a:effectLst/>
                <a:uFillTx/>
                <a:latin typeface="Bahnschrift"/>
              </a:rPr>
              <a:t>354, rue Lecourbe</a:t>
            </a:r>
            <a:br>
              <a:rPr sz="2500"/>
            </a:br>
            <a:r>
              <a:rPr lang="en-US" sz="2500" b="1" u="none" strike="noStrike">
                <a:solidFill>
                  <a:schemeClr val="dk1"/>
                </a:solidFill>
                <a:effectLst/>
                <a:uFillTx/>
                <a:latin typeface="Bahnschrift"/>
              </a:rPr>
              <a:t>Paris XV°</a:t>
            </a:r>
            <a:br>
              <a:rPr sz="2500"/>
            </a:br>
            <a:endParaRPr lang="en-US" sz="2500" b="0" u="none" strike="noStrike">
              <a:solidFill>
                <a:schemeClr val="dk1"/>
              </a:solidFill>
              <a:effectLst/>
              <a:uFillTx/>
              <a:latin typeface="Calibri Light"/>
            </a:endParaRPr>
          </a:p>
        </p:txBody>
      </p:sp>
      <p:sp>
        <p:nvSpPr>
          <p:cNvPr id="109" name="PlaceHolder 2"/>
          <p:cNvSpPr>
            <a:spLocks noGrp="1"/>
          </p:cNvSpPr>
          <p:nvPr>
            <p:ph type="ftr" idx="37"/>
          </p:nvPr>
        </p:nvSpPr>
        <p:spPr>
          <a:xfrm rot="5400000">
            <a:off x="-1828440" y="2002680"/>
            <a:ext cx="4114440" cy="364680"/>
          </a:xfrm>
          <a:prstGeom prst="rect">
            <a:avLst/>
          </a:prstGeom>
          <a:noFill/>
          <a:ln w="0">
            <a:noFill/>
          </a:ln>
        </p:spPr>
        <p:txBody>
          <a:bodyPr lIns="91440" tIns="45720" rIns="91440" bIns="45720" anchor="ctr">
            <a:normAutofit/>
          </a:bodyPr>
          <a:lstStyle>
            <a:lvl1pPr indent="0" algn="l" defTabSz="914400">
              <a:lnSpc>
                <a:spcPct val="90000"/>
              </a:lnSpc>
              <a:spcAft>
                <a:spcPts val="601"/>
              </a:spcAft>
              <a:buNone/>
              <a:defRPr lang="en-US" sz="900" b="0" u="none" strike="noStrike">
                <a:solidFill>
                  <a:srgbClr val="FFFFFF"/>
                </a:solidFill>
                <a:effectLst/>
                <a:uFillTx/>
                <a:latin typeface="Calibri"/>
              </a:defRPr>
            </a:lvl1pPr>
          </a:lstStyle>
          <a:p>
            <a:pPr indent="0" algn="l" defTabSz="914400">
              <a:lnSpc>
                <a:spcPct val="90000"/>
              </a:lnSpc>
              <a:spcAft>
                <a:spcPts val="601"/>
              </a:spcAft>
              <a:buNone/>
            </a:pPr>
            <a:r>
              <a:rPr lang="en-US" sz="900" b="0" u="none" strike="noStrike">
                <a:solidFill>
                  <a:srgbClr val="FFFFFF"/>
                </a:solidFill>
                <a:effectLst/>
                <a:uFillTx/>
                <a:latin typeface="Calibri"/>
              </a:rPr>
              <a:t>la financiarisation de l'immobilier Paris la Défense Bernard Roth 31 mars 2023</a:t>
            </a:r>
            <a:endParaRPr lang="fr-FR" sz="900" b="0" u="none" strike="noStrike">
              <a:solidFill>
                <a:srgbClr val="FFFFFF"/>
              </a:solidFill>
              <a:effectLst/>
              <a:uFillTx/>
              <a:latin typeface="Times New Roman"/>
            </a:endParaRPr>
          </a:p>
        </p:txBody>
      </p:sp>
      <p:pic>
        <p:nvPicPr>
          <p:cNvPr id="110" name="Picture 2"/>
          <p:cNvPicPr/>
          <p:nvPr/>
        </p:nvPicPr>
        <p:blipFill>
          <a:blip r:embed="rId1"/>
          <a:stretch/>
        </p:blipFill>
        <p:spPr>
          <a:xfrm>
            <a:off x="6095880" y="1303560"/>
            <a:ext cx="5608080" cy="4205880"/>
          </a:xfrm>
          <a:prstGeom prst="rect">
            <a:avLst/>
          </a:prstGeom>
          <a:noFill/>
          <a:ln w="0">
            <a:noFill/>
          </a:ln>
        </p:spPr>
      </p:pic>
      <p:sp>
        <p:nvSpPr>
          <p:cNvPr id="111" name="PlaceHolder 3"/>
          <p:cNvSpPr>
            <a:spLocks noGrp="1"/>
          </p:cNvSpPr>
          <p:nvPr>
            <p:ph type="sldNum" idx="38"/>
          </p:nvPr>
        </p:nvSpPr>
        <p:spPr>
          <a:xfrm>
            <a:off x="11704320" y="6455520"/>
            <a:ext cx="447840" cy="364680"/>
          </a:xfrm>
          <a:prstGeom prst="rect">
            <a:avLst/>
          </a:prstGeom>
          <a:noFill/>
          <a:ln w="0">
            <a:noFill/>
          </a:ln>
        </p:spPr>
        <p:txBody>
          <a:bodyPr lIns="91440" tIns="45720" rIns="91440" bIns="45720" anchor="ctr">
            <a:normAutofit/>
          </a:bodyPr>
          <a:lstStyle>
            <a:lvl1pPr indent="0" algn="r" defTabSz="914400">
              <a:lnSpc>
                <a:spcPct val="100000"/>
              </a:lnSpc>
              <a:spcAft>
                <a:spcPts val="601"/>
              </a:spcAft>
              <a:buNone/>
              <a:defRPr lang="en-US" sz="1100" b="0" u="none" strike="noStrike">
                <a:solidFill>
                  <a:schemeClr val="dk1">
                    <a:lumMod val="50000"/>
                    <a:lumOff val="50000"/>
                  </a:schemeClr>
                </a:solidFill>
                <a:effectLst/>
                <a:uFillTx/>
                <a:latin typeface="Calibri"/>
              </a:defRPr>
            </a:lvl1pPr>
          </a:lstStyle>
          <a:p>
            <a:pPr indent="0" algn="r" defTabSz="914400">
              <a:lnSpc>
                <a:spcPct val="100000"/>
              </a:lnSpc>
              <a:spcAft>
                <a:spcPts val="601"/>
              </a:spcAft>
              <a:buNone/>
            </a:pPr>
            <a:fld id="{6172B100-E6F1-4FC4-B864-59C7E2521ABA}" type="slidenum">
              <a:rPr lang="en-US" sz="1100" b="0" u="none" strike="noStrike">
                <a:solidFill>
                  <a:schemeClr val="dk1">
                    <a:lumMod val="50000"/>
                    <a:lumOff val="50000"/>
                  </a:schemeClr>
                </a:solidFill>
                <a:effectLst/>
                <a:uFillTx/>
                <a:latin typeface="Calibri"/>
              </a:rPr>
              <a:t>&lt;numéro&gt;</a:t>
            </a:fld>
            <a:endParaRPr lang="fr-FR" sz="1100" b="0" u="none" strike="noStrike">
              <a:solidFill>
                <a:srgbClr val="FFFFFF"/>
              </a:solidFill>
              <a:effectLst/>
              <a:uFillTx/>
              <a:latin typeface="Times New Roman"/>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2" name="Rectangle 2054">
            <a:extLst>
              <a:ext uri="{C183D7F6-B498-43B3-948B-1728B52AA6E4}">
                <adec:decorative xmlns:adec="http://schemas.microsoft.com/office/drawing/2017/decorative" val="1"/>
              </a:ext>
            </a:extLst>
          </p:cNvPr>
          <p:cNvSpPr/>
          <p:nvPr/>
        </p:nvSpPr>
        <p:spPr>
          <a:xfrm>
            <a:off x="0" y="0"/>
            <a:ext cx="12191760" cy="6857640"/>
          </a:xfrm>
          <a:prstGeom prst="rect">
            <a:avLst/>
          </a:prstGeom>
          <a:solidFill>
            <a:schemeClr val="dk1">
              <a:lumMod val="95000"/>
              <a:lumOff val="5000"/>
            </a:schemeClr>
          </a:solidFill>
          <a:ln w="12600">
            <a:noFill/>
          </a:ln>
        </p:spPr>
        <p:style>
          <a:lnRef idx="0"/>
          <a:fillRef idx="0"/>
          <a:effectRef idx="0"/>
          <a:fontRef idx="minor"/>
        </p:style>
        <p:txBody>
          <a:bodyPr lIns="90000" tIns="45000" rIns="90000" bIns="45000" anchor="ctr">
            <a:noAutofit/>
          </a:bodyPr>
          <a:p>
            <a:endParaRPr lang="en-US" sz="1800" b="0" u="none" strike="noStrike">
              <a:solidFill>
                <a:schemeClr val="lt1"/>
              </a:solidFill>
              <a:effectLst/>
              <a:uFillTx/>
              <a:latin typeface="Calibri"/>
            </a:endParaRPr>
          </a:p>
        </p:txBody>
      </p:sp>
      <p:sp>
        <p:nvSpPr>
          <p:cNvPr id="113" name="PlaceHolder 1"/>
          <p:cNvSpPr>
            <a:spLocks noGrp="1"/>
          </p:cNvSpPr>
          <p:nvPr>
            <p:ph type="title"/>
          </p:nvPr>
        </p:nvSpPr>
        <p:spPr>
          <a:xfrm>
            <a:off x="838080" y="448560"/>
            <a:ext cx="4707360" cy="1225440"/>
          </a:xfrm>
          <a:prstGeom prst="rect">
            <a:avLst/>
          </a:prstGeom>
          <a:noFill/>
          <a:ln w="0">
            <a:noFill/>
          </a:ln>
        </p:spPr>
        <p:txBody>
          <a:bodyPr lIns="91440" tIns="45720" rIns="91440" bIns="45720" anchor="b">
            <a:normAutofit/>
          </a:bodyPr>
          <a:p>
            <a:pPr indent="0" algn="l" defTabSz="914400">
              <a:lnSpc>
                <a:spcPct val="90000"/>
              </a:lnSpc>
              <a:buNone/>
            </a:pPr>
            <a:r>
              <a:rPr lang="fr-FR" sz="3800" b="1" u="none" strike="noStrike">
                <a:solidFill>
                  <a:schemeClr val="lt1"/>
                </a:solidFill>
                <a:effectLst/>
                <a:uFillTx/>
                <a:latin typeface="Bahnschrift"/>
              </a:rPr>
              <a:t>Tour Manhattan</a:t>
            </a:r>
            <a:br>
              <a:rPr sz="3800"/>
            </a:br>
            <a:r>
              <a:rPr lang="fr-FR" sz="3800" b="0" u="none" strike="noStrike">
                <a:solidFill>
                  <a:schemeClr val="lt1"/>
                </a:solidFill>
                <a:effectLst/>
                <a:uFillTx/>
                <a:latin typeface="Bahnschrift"/>
              </a:rPr>
              <a:t>1975</a:t>
            </a:r>
            <a:endParaRPr lang="en-US" sz="3800" b="0" u="none" strike="noStrike">
              <a:solidFill>
                <a:schemeClr val="dk1"/>
              </a:solidFill>
              <a:effectLst/>
              <a:uFillTx/>
              <a:latin typeface="Calibri Light"/>
            </a:endParaRPr>
          </a:p>
        </p:txBody>
      </p:sp>
      <p:cxnSp>
        <p:nvCxnSpPr>
          <p:cNvPr id="114" name="Straight Connector 2056">
            <a:extLst>
              <a:ext uri="{C183D7F6-B498-43B3-948B-1728B52AA6E4}">
                <adec:decorative xmlns:adec="http://schemas.microsoft.com/office/drawing/2017/decorative" val="1"/>
              </a:ext>
            </a:extLst>
          </p:cNvPr>
          <p:cNvCxnSpPr/>
          <p:nvPr/>
        </p:nvCxnSpPr>
        <p:spPr>
          <a:xfrm flipH="1">
            <a:off x="831600" y="1749600"/>
            <a:ext cx="4718880" cy="360"/>
          </a:xfrm>
          <a:prstGeom prst="straightConnector1">
            <a:avLst/>
          </a:prstGeom>
          <a:ln w="12600">
            <a:solidFill>
              <a:schemeClr val="accent2"/>
            </a:solidFill>
            <a:miter/>
          </a:ln>
        </p:spPr>
      </p:cxnSp>
      <p:sp>
        <p:nvSpPr>
          <p:cNvPr id="115" name="PlaceHolder 2"/>
          <p:cNvSpPr>
            <a:spLocks noGrp="1"/>
          </p:cNvSpPr>
          <p:nvPr>
            <p:ph/>
          </p:nvPr>
        </p:nvSpPr>
        <p:spPr>
          <a:xfrm>
            <a:off x="897840" y="1909080"/>
            <a:ext cx="4586040" cy="3647520"/>
          </a:xfrm>
          <a:prstGeom prst="rect">
            <a:avLst/>
          </a:prstGeom>
          <a:noFill/>
          <a:ln w="0">
            <a:noFill/>
          </a:ln>
        </p:spPr>
        <p:txBody>
          <a:bodyPr lIns="91440" tIns="45720" rIns="91440" bIns="45720" anchor="t">
            <a:normAutofit/>
          </a:bodyPr>
          <a:p>
            <a:pPr marL="228600" indent="-228600" algn="l" defTabSz="914400">
              <a:lnSpc>
                <a:spcPct val="90000"/>
              </a:lnSpc>
              <a:spcBef>
                <a:spcPts val="1001"/>
              </a:spcBef>
              <a:buClr>
                <a:srgbClr val="FFFFFF"/>
              </a:buClr>
              <a:buFont typeface="Arial"/>
              <a:buChar char="•"/>
            </a:pPr>
            <a:r>
              <a:rPr lang="fr-FR" sz="2000" b="0" u="none" strike="noStrike">
                <a:solidFill>
                  <a:schemeClr val="lt1"/>
                </a:solidFill>
                <a:effectLst/>
                <a:uFillTx/>
                <a:latin typeface="Bahnschrift"/>
              </a:rPr>
              <a:t>Michel Herbert</a:t>
            </a:r>
            <a:endParaRPr lang="en-US" sz="20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pPr>
            <a:r>
              <a:rPr lang="fr-FR" sz="2000" b="0" u="none" strike="noStrike">
                <a:solidFill>
                  <a:schemeClr val="lt1"/>
                </a:solidFill>
                <a:effectLst/>
                <a:uFillTx/>
                <a:latin typeface="Bahnschrift"/>
              </a:rPr>
              <a:t>Michel Proux</a:t>
            </a:r>
            <a:endParaRPr lang="en-US" sz="2000" b="0" u="none" strike="noStrike">
              <a:solidFill>
                <a:schemeClr val="dk1"/>
              </a:solidFill>
              <a:effectLst/>
              <a:uFillTx/>
              <a:latin typeface="Calibri"/>
            </a:endParaRPr>
          </a:p>
          <a:p>
            <a:pPr indent="0" algn="l" defTabSz="914400">
              <a:lnSpc>
                <a:spcPct val="90000"/>
              </a:lnSpc>
              <a:spcBef>
                <a:spcPts val="1001"/>
              </a:spcBef>
              <a:buNone/>
            </a:pPr>
            <a:endParaRPr lang="en-US" sz="2000" b="0" u="none" strike="noStrike">
              <a:solidFill>
                <a:schemeClr val="dk1"/>
              </a:solidFill>
              <a:effectLst/>
              <a:uFillTx/>
              <a:latin typeface="Calibri"/>
            </a:endParaRPr>
          </a:p>
        </p:txBody>
      </p:sp>
      <p:cxnSp>
        <p:nvCxnSpPr>
          <p:cNvPr id="116" name="Straight Connector 2058">
            <a:extLst>
              <a:ext uri="{C183D7F6-B498-43B3-948B-1728B52AA6E4}">
                <adec:decorative xmlns:adec="http://schemas.microsoft.com/office/drawing/2017/decorative" val="1"/>
              </a:ext>
            </a:extLst>
          </p:cNvPr>
          <p:cNvCxnSpPr/>
          <p:nvPr/>
        </p:nvCxnSpPr>
        <p:spPr>
          <a:xfrm flipH="1">
            <a:off x="833760" y="5707440"/>
            <a:ext cx="4714560" cy="360"/>
          </a:xfrm>
          <a:prstGeom prst="straightConnector1">
            <a:avLst/>
          </a:prstGeom>
          <a:ln w="12600">
            <a:solidFill>
              <a:schemeClr val="accent2"/>
            </a:solidFill>
            <a:miter/>
          </a:ln>
        </p:spPr>
      </p:cxnSp>
      <p:sp>
        <p:nvSpPr>
          <p:cNvPr id="117" name="PlaceHolder 3"/>
          <p:cNvSpPr>
            <a:spLocks noGrp="1"/>
          </p:cNvSpPr>
          <p:nvPr>
            <p:ph type="ftr" idx="39"/>
          </p:nvPr>
        </p:nvSpPr>
        <p:spPr>
          <a:xfrm>
            <a:off x="2374560" y="6356520"/>
            <a:ext cx="3945600" cy="364680"/>
          </a:xfrm>
          <a:prstGeom prst="rect">
            <a:avLst/>
          </a:prstGeom>
          <a:noFill/>
          <a:ln w="0">
            <a:noFill/>
          </a:ln>
        </p:spPr>
        <p:txBody>
          <a:bodyPr lIns="91440" tIns="45720" rIns="91440" bIns="45720" anchor="ctr">
            <a:normAutofit/>
          </a:bodyPr>
          <a:lstStyle>
            <a:lvl1pPr indent="0" algn="ctr" defTabSz="457200">
              <a:lnSpc>
                <a:spcPct val="90000"/>
              </a:lnSpc>
              <a:spcAft>
                <a:spcPts val="601"/>
              </a:spcAft>
              <a:buNone/>
              <a:defRPr lang="fr-FR" sz="900" b="0" u="none" strike="noStrike">
                <a:solidFill>
                  <a:schemeClr val="lt1">
                    <a:lumMod val="50000"/>
                  </a:schemeClr>
                </a:solidFill>
                <a:effectLst/>
                <a:uFillTx/>
                <a:latin typeface="Calibri"/>
              </a:defRPr>
            </a:lvl1pPr>
          </a:lstStyle>
          <a:p>
            <a:pPr indent="0" algn="ctr" defTabSz="457200">
              <a:lnSpc>
                <a:spcPct val="90000"/>
              </a:lnSpc>
              <a:spcAft>
                <a:spcPts val="601"/>
              </a:spcAft>
              <a:buNone/>
            </a:pPr>
            <a:r>
              <a:rPr lang="fr-FR" sz="900" b="0" u="none" strike="noStrike">
                <a:solidFill>
                  <a:schemeClr val="lt1">
                    <a:lumMod val="50000"/>
                  </a:schemeClr>
                </a:solidFill>
                <a:effectLst/>
                <a:uFillTx/>
                <a:latin typeface="Calibri"/>
              </a:rPr>
              <a:t>la financiarisation de l'immobilier Paris la Défense Bernard Roth 31 mars 2023</a:t>
            </a:r>
            <a:endParaRPr lang="fr-FR" sz="900" b="0" u="none" strike="noStrike">
              <a:solidFill>
                <a:srgbClr val="FFFFFF"/>
              </a:solidFill>
              <a:effectLst/>
              <a:uFillTx/>
              <a:latin typeface="Times New Roman"/>
            </a:endParaRPr>
          </a:p>
        </p:txBody>
      </p:sp>
      <p:pic>
        <p:nvPicPr>
          <p:cNvPr id="118" name="Picture 2"/>
          <p:cNvPicPr/>
          <p:nvPr/>
        </p:nvPicPr>
        <p:blipFill>
          <a:blip r:embed="rId1"/>
          <a:stretch/>
        </p:blipFill>
        <p:spPr>
          <a:xfrm>
            <a:off x="6525360" y="0"/>
            <a:ext cx="4577400" cy="6857640"/>
          </a:xfrm>
          <a:prstGeom prst="rect">
            <a:avLst/>
          </a:prstGeom>
          <a:noFill/>
          <a:ln w="0">
            <a:noFill/>
          </a:ln>
        </p:spPr>
      </p:pic>
      <p:sp>
        <p:nvSpPr>
          <p:cNvPr id="119" name="PlaceHolder 4"/>
          <p:cNvSpPr>
            <a:spLocks noGrp="1"/>
          </p:cNvSpPr>
          <p:nvPr>
            <p:ph type="sldNum" idx="40"/>
          </p:nvPr>
        </p:nvSpPr>
        <p:spPr>
          <a:xfrm>
            <a:off x="9303120" y="6356520"/>
            <a:ext cx="2050560" cy="364680"/>
          </a:xfrm>
          <a:prstGeom prst="rect">
            <a:avLst/>
          </a:prstGeom>
          <a:noFill/>
          <a:ln w="0">
            <a:noFill/>
          </a:ln>
        </p:spPr>
        <p:txBody>
          <a:bodyPr lIns="91440" tIns="45720" rIns="91440" bIns="45720" anchor="ctr">
            <a:normAutofit/>
          </a:bodyPr>
          <a:lstStyle>
            <a:lvl1pPr indent="0" algn="r" defTabSz="457200">
              <a:lnSpc>
                <a:spcPct val="100000"/>
              </a:lnSpc>
              <a:spcAft>
                <a:spcPts val="601"/>
              </a:spcAft>
              <a:buNone/>
              <a:defRPr lang="fr-FR" sz="1200" b="0" u="none" strike="noStrike">
                <a:solidFill>
                  <a:srgbClr val="FFFFFF"/>
                </a:solidFill>
                <a:effectLst/>
                <a:uFillTx/>
                <a:latin typeface="Calibri"/>
              </a:defRPr>
            </a:lvl1pPr>
          </a:lstStyle>
          <a:p>
            <a:pPr indent="0" algn="r" defTabSz="457200">
              <a:lnSpc>
                <a:spcPct val="100000"/>
              </a:lnSpc>
              <a:spcAft>
                <a:spcPts val="601"/>
              </a:spcAft>
              <a:buNone/>
            </a:pPr>
            <a:fld id="{993727B8-08C9-4831-99FD-77544DA3A9DA}" type="slidenum">
              <a:rPr lang="fr-FR" sz="1200" b="0" u="none" strike="noStrike">
                <a:solidFill>
                  <a:srgbClr val="FFFFFF"/>
                </a:solidFill>
                <a:effectLst/>
                <a:uFillTx/>
                <a:latin typeface="Calibri"/>
              </a:rPr>
              <a:t>&lt;numéro&gt;</a:t>
            </a:fld>
            <a:endParaRPr lang="fr-FR" sz="1200" b="0" u="none" strike="noStrike">
              <a:solidFill>
                <a:srgbClr val="FFFFFF"/>
              </a:solidFill>
              <a:effectLst/>
              <a:uFillTx/>
              <a:latin typeface="Times New Roman"/>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0" name="PlaceHolder 1"/>
          <p:cNvSpPr>
            <a:spLocks noGrp="1"/>
          </p:cNvSpPr>
          <p:nvPr>
            <p:ph/>
          </p:nvPr>
        </p:nvSpPr>
        <p:spPr>
          <a:xfrm>
            <a:off x="1239480" y="1841040"/>
            <a:ext cx="9941040" cy="857880"/>
          </a:xfrm>
          <a:prstGeom prst="rect">
            <a:avLst/>
          </a:prstGeom>
          <a:noFill/>
          <a:ln w="0">
            <a:noFill/>
          </a:ln>
        </p:spPr>
        <p:txBody>
          <a:bodyPr lIns="91440" tIns="45720" rIns="91440" bIns="45720" anchor="t">
            <a:normAutofit fontScale="92500" lnSpcReduction="9999"/>
          </a:bodyPr>
          <a:p>
            <a:pPr indent="0" algn="l" defTabSz="914400">
              <a:lnSpc>
                <a:spcPct val="90000"/>
              </a:lnSpc>
              <a:spcBef>
                <a:spcPts val="1001"/>
              </a:spcBef>
              <a:buNone/>
              <a:tabLst>
                <a:tab pos="0" algn="l"/>
              </a:tabLst>
            </a:pPr>
            <a:r>
              <a:rPr lang="fr-FR" sz="5400" b="1" u="none" strike="noStrike">
                <a:solidFill>
                  <a:schemeClr val="lt1"/>
                </a:solidFill>
                <a:effectLst/>
                <a:uFillTx/>
                <a:latin typeface="Bahnschrift"/>
                <a:ea typeface="Calibri"/>
              </a:rPr>
              <a:t>La financiarisation de l’immobilier</a:t>
            </a:r>
            <a:endParaRPr lang="en-US" sz="5400" b="0" u="none" strike="noStrike">
              <a:solidFill>
                <a:schemeClr val="dk1"/>
              </a:solidFill>
              <a:effectLst/>
              <a:uFillTx/>
              <a:latin typeface="Calibri"/>
            </a:endParaRPr>
          </a:p>
        </p:txBody>
      </p:sp>
      <p:pic>
        <p:nvPicPr>
          <p:cNvPr id="121" name="Picture 4" descr="Les aspects juridiques des monnaies digitales émises par les banques  centrales | La finance décryptée par le droit | Hubert de Vauplane | Les  blogs d'Alternatives Économiques"/>
          <p:cNvPicPr/>
          <p:nvPr/>
        </p:nvPicPr>
        <p:blipFill>
          <a:blip r:embed="rId1"/>
          <a:stretch/>
        </p:blipFill>
        <p:spPr>
          <a:xfrm>
            <a:off x="4942800" y="3748680"/>
            <a:ext cx="2305800" cy="128376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33DEA177-D737-4304-ABFD-2B084B4D1B85}" type="slidenum">
              <a:t>7</a:t>
            </a:fld>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2" name="PlaceHolder 1"/>
          <p:cNvSpPr>
            <a:spLocks noGrp="1"/>
          </p:cNvSpPr>
          <p:nvPr>
            <p:ph type="title"/>
          </p:nvPr>
        </p:nvSpPr>
        <p:spPr>
          <a:xfrm>
            <a:off x="253440" y="1288080"/>
            <a:ext cx="3546000" cy="4281120"/>
          </a:xfrm>
          <a:prstGeom prst="rect">
            <a:avLst/>
          </a:prstGeom>
          <a:noFill/>
          <a:ln w="0">
            <a:noFill/>
          </a:ln>
        </p:spPr>
        <p:txBody>
          <a:bodyPr lIns="91440" tIns="45720" rIns="91440" bIns="45720" anchor="ctr">
            <a:normAutofit/>
          </a:bodyPr>
          <a:p>
            <a:pPr indent="0" algn="r" defTabSz="914400">
              <a:lnSpc>
                <a:spcPct val="90000"/>
              </a:lnSpc>
              <a:buNone/>
            </a:pPr>
            <a:r>
              <a:rPr lang="fr-FR" sz="2000" b="1" i="1" u="none" strike="noStrike">
                <a:solidFill>
                  <a:schemeClr val="lt1"/>
                </a:solidFill>
                <a:effectLst/>
                <a:uFillTx/>
                <a:latin typeface="Bahnschrift"/>
                <a:ea typeface="Calibri"/>
              </a:rPr>
              <a:t>« Le PIB mesure à peu près tout, </a:t>
            </a:r>
            <a:br>
              <a:rPr sz="2000"/>
            </a:br>
            <a:r>
              <a:rPr lang="fr-FR" sz="2000" b="1" i="1" u="none" strike="noStrike">
                <a:solidFill>
                  <a:schemeClr val="lt1"/>
                </a:solidFill>
                <a:effectLst/>
                <a:uFillTx/>
                <a:latin typeface="Bahnschrift"/>
                <a:ea typeface="Calibri"/>
              </a:rPr>
              <a:t>sauf ce qui fait que la vie vaut d’être vécue…. »</a:t>
            </a:r>
            <a:br>
              <a:rPr sz="2400"/>
            </a:br>
            <a:br>
              <a:rPr sz="2400"/>
            </a:br>
            <a:br>
              <a:rPr sz="2800"/>
            </a:br>
            <a:r>
              <a:rPr lang="fr-FR" sz="1600" b="1" u="none" strike="noStrike">
                <a:solidFill>
                  <a:schemeClr val="lt1"/>
                </a:solidFill>
                <a:effectLst/>
                <a:uFillTx/>
                <a:latin typeface="Bahnschrift"/>
                <a:ea typeface="Calibri"/>
              </a:rPr>
              <a:t>Robert Francis Kennedy </a:t>
            </a:r>
            <a:br>
              <a:rPr sz="2800"/>
            </a:br>
            <a:r>
              <a:rPr lang="fr-FR" sz="1400" b="1" u="none" strike="noStrike">
                <a:solidFill>
                  <a:schemeClr val="lt1"/>
                </a:solidFill>
                <a:effectLst/>
                <a:uFillTx/>
                <a:latin typeface="Bahnschrift"/>
                <a:ea typeface="Calibri"/>
              </a:rPr>
              <a:t>assassiné le 5 juin 1968 </a:t>
            </a:r>
            <a:endParaRPr lang="en-US" sz="1400" b="0" u="none" strike="noStrike">
              <a:solidFill>
                <a:schemeClr val="dk1"/>
              </a:solidFill>
              <a:effectLst/>
              <a:uFillTx/>
              <a:latin typeface="Calibri Light"/>
            </a:endParaRPr>
          </a:p>
        </p:txBody>
      </p:sp>
      <p:pic>
        <p:nvPicPr>
          <p:cNvPr id="123" name="Picture 8" descr="L'assassinat de Robert F. Kennedy"/>
          <p:cNvPicPr/>
          <p:nvPr/>
        </p:nvPicPr>
        <p:blipFill>
          <a:blip r:embed="rId1"/>
          <a:stretch/>
        </p:blipFill>
        <p:spPr>
          <a:xfrm>
            <a:off x="4442400" y="474840"/>
            <a:ext cx="7042320" cy="565452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1DCE1987-A9BE-47AA-BC71-8278CAEDF70C}" type="slidenum">
              <a:t>8</a:t>
            </a:fld>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4"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p>
            <a:pPr indent="0" algn="l" defTabSz="914400">
              <a:lnSpc>
                <a:spcPct val="90000"/>
              </a:lnSpc>
              <a:buNone/>
            </a:pPr>
            <a:endParaRPr lang="en-US" sz="4400" b="0" u="none" strike="noStrike">
              <a:solidFill>
                <a:schemeClr val="dk1"/>
              </a:solidFill>
              <a:effectLst/>
              <a:uFillTx/>
              <a:latin typeface="Calibri Light"/>
            </a:endParaRPr>
          </a:p>
        </p:txBody>
      </p:sp>
      <p:sp>
        <p:nvSpPr>
          <p:cNvPr id="125" name="PlaceHolder 2"/>
          <p:cNvSpPr>
            <a:spLocks noGrp="1"/>
          </p:cNvSpPr>
          <p:nvPr>
            <p:ph/>
          </p:nvPr>
        </p:nvSpPr>
        <p:spPr>
          <a:xfrm>
            <a:off x="838080" y="1825560"/>
            <a:ext cx="10515240" cy="4350960"/>
          </a:xfrm>
          <a:prstGeom prst="rect">
            <a:avLst/>
          </a:prstGeom>
          <a:noFill/>
          <a:ln w="0">
            <a:noFill/>
          </a:ln>
        </p:spPr>
        <p:txBody>
          <a:bodyPr lIns="91440" tIns="45720" rIns="91440" bIns="45720" anchor="t">
            <a:noAutofit/>
          </a:bodyPr>
          <a:p>
            <a:pPr indent="0" algn="l" defTabSz="914400">
              <a:lnSpc>
                <a:spcPct val="90000"/>
              </a:lnSpc>
              <a:spcBef>
                <a:spcPts val="1001"/>
              </a:spcBef>
              <a:buNone/>
            </a:pPr>
            <a:endParaRPr lang="en-US" sz="2800" b="0" u="none" strike="noStrike">
              <a:solidFill>
                <a:schemeClr val="dk1"/>
              </a:solidFill>
              <a:effectLst/>
              <a:uFillTx/>
              <a:latin typeface="Calibri"/>
            </a:endParaRPr>
          </a:p>
        </p:txBody>
      </p:sp>
      <p:sp>
        <p:nvSpPr>
          <p:cNvPr id="126" name="Espace réservé du contenu 2"/>
          <p:cNvSpPr/>
          <p:nvPr/>
        </p:nvSpPr>
        <p:spPr>
          <a:xfrm>
            <a:off x="-484200" y="1314360"/>
            <a:ext cx="12338280" cy="4834440"/>
          </a:xfrm>
          <a:prstGeom prst="rect">
            <a:avLst/>
          </a:prstGeom>
          <a:noFill/>
          <a:ln w="0">
            <a:noFill/>
          </a:ln>
        </p:spPr>
        <p:style>
          <a:lnRef idx="0"/>
          <a:fillRef idx="0"/>
          <a:effectRef idx="0"/>
          <a:fontRef idx="minor"/>
        </p:style>
        <p:txBody>
          <a:bodyPr anchor="t">
            <a:normAutofit/>
          </a:bodyPr>
          <a:p>
            <a:pPr algn="r" defTabSz="914400">
              <a:lnSpc>
                <a:spcPct val="90000"/>
              </a:lnSpc>
              <a:spcBef>
                <a:spcPts val="1001"/>
              </a:spcBef>
              <a:tabLst>
                <a:tab pos="0" algn="l"/>
              </a:tabLst>
            </a:pPr>
            <a:endParaRPr lang="fr-FR" sz="2800" b="0" u="none" strike="noStrike">
              <a:solidFill>
                <a:srgbClr val="FFFFFF"/>
              </a:solidFill>
              <a:effectLst/>
              <a:uFillTx/>
              <a:latin typeface="Arial"/>
            </a:endParaRPr>
          </a:p>
          <a:p>
            <a:pPr algn="r" defTabSz="914400">
              <a:lnSpc>
                <a:spcPct val="90000"/>
              </a:lnSpc>
              <a:spcBef>
                <a:spcPts val="1001"/>
              </a:spcBef>
              <a:tabLst>
                <a:tab pos="0" algn="l"/>
              </a:tabLst>
            </a:pPr>
            <a:endParaRPr lang="fr-FR" sz="2800" b="0" u="none" strike="noStrike">
              <a:solidFill>
                <a:srgbClr val="FFFFFF"/>
              </a:solidFill>
              <a:effectLst/>
              <a:uFillTx/>
              <a:latin typeface="Arial"/>
            </a:endParaRPr>
          </a:p>
          <a:p>
            <a:pPr algn="r" defTabSz="914400">
              <a:lnSpc>
                <a:spcPct val="90000"/>
              </a:lnSpc>
              <a:spcBef>
                <a:spcPts val="1001"/>
              </a:spcBef>
              <a:tabLst>
                <a:tab pos="0" algn="l"/>
              </a:tabLst>
            </a:pPr>
            <a:endParaRPr lang="fr-FR" sz="2800" b="0" u="none" strike="noStrike">
              <a:solidFill>
                <a:srgbClr val="FFFFFF"/>
              </a:solidFill>
              <a:effectLst/>
              <a:uFillTx/>
              <a:latin typeface="Arial"/>
            </a:endParaRPr>
          </a:p>
          <a:p>
            <a:pPr algn="r" defTabSz="914400">
              <a:lnSpc>
                <a:spcPct val="90000"/>
              </a:lnSpc>
              <a:spcBef>
                <a:spcPts val="1001"/>
              </a:spcBef>
              <a:tabLst>
                <a:tab pos="0" algn="l"/>
              </a:tabLst>
            </a:pPr>
            <a:endParaRPr lang="fr-FR" sz="2800" b="0" u="none" strike="noStrike">
              <a:solidFill>
                <a:srgbClr val="FFFFFF"/>
              </a:solidFill>
              <a:effectLst/>
              <a:uFillTx/>
              <a:latin typeface="Arial"/>
            </a:endParaRPr>
          </a:p>
          <a:p>
            <a:pPr algn="r" defTabSz="914400">
              <a:lnSpc>
                <a:spcPct val="90000"/>
              </a:lnSpc>
              <a:spcBef>
                <a:spcPts val="1001"/>
              </a:spcBef>
              <a:tabLst>
                <a:tab pos="0" algn="l"/>
              </a:tabLst>
            </a:pPr>
            <a:endParaRPr lang="fr-FR" sz="2800" b="0" u="none" strike="noStrike">
              <a:solidFill>
                <a:srgbClr val="FFFFFF"/>
              </a:solidFill>
              <a:effectLst/>
              <a:uFillTx/>
              <a:latin typeface="Arial"/>
            </a:endParaRPr>
          </a:p>
          <a:p>
            <a:pPr algn="r" defTabSz="914400">
              <a:lnSpc>
                <a:spcPct val="90000"/>
              </a:lnSpc>
              <a:spcBef>
                <a:spcPts val="1001"/>
              </a:spcBef>
              <a:tabLst>
                <a:tab pos="0" algn="l"/>
              </a:tabLst>
            </a:pPr>
            <a:endParaRPr lang="fr-FR" sz="2800" b="0" u="none" strike="noStrike">
              <a:solidFill>
                <a:srgbClr val="FFFFFF"/>
              </a:solidFill>
              <a:effectLst/>
              <a:uFillTx/>
              <a:latin typeface="Arial"/>
            </a:endParaRPr>
          </a:p>
          <a:p>
            <a:pPr algn="r" defTabSz="914400">
              <a:lnSpc>
                <a:spcPct val="90000"/>
              </a:lnSpc>
              <a:spcBef>
                <a:spcPts val="1001"/>
              </a:spcBef>
              <a:tabLst>
                <a:tab pos="0" algn="l"/>
              </a:tabLst>
            </a:pPr>
            <a:endParaRPr lang="fr-FR" sz="2800" b="0" u="none" strike="noStrike">
              <a:solidFill>
                <a:srgbClr val="FFFFFF"/>
              </a:solidFill>
              <a:effectLst/>
              <a:uFillTx/>
              <a:latin typeface="Arial"/>
            </a:endParaRPr>
          </a:p>
          <a:p>
            <a:pPr algn="r" defTabSz="914400">
              <a:lnSpc>
                <a:spcPct val="90000"/>
              </a:lnSpc>
              <a:spcBef>
                <a:spcPts val="1001"/>
              </a:spcBef>
              <a:tabLst>
                <a:tab pos="0" algn="l"/>
              </a:tabLst>
            </a:pPr>
            <a:r>
              <a:rPr lang="fr-FR" sz="1900" b="0" u="none" strike="noStrike">
                <a:solidFill>
                  <a:schemeClr val="dk1"/>
                </a:solidFill>
                <a:effectLst/>
                <a:uFillTx/>
                <a:latin typeface="Bahnschrift"/>
              </a:rPr>
              <a:t>Paris la Défense </a:t>
            </a:r>
            <a:endParaRPr lang="fr-FR" sz="1900" b="0" u="none" strike="noStrike">
              <a:solidFill>
                <a:srgbClr val="FFFFFF"/>
              </a:solidFill>
              <a:effectLst/>
              <a:uFillTx/>
              <a:latin typeface="Arial"/>
            </a:endParaRPr>
          </a:p>
          <a:p>
            <a:pPr algn="r" defTabSz="914400">
              <a:lnSpc>
                <a:spcPct val="90000"/>
              </a:lnSpc>
              <a:spcBef>
                <a:spcPts val="1001"/>
              </a:spcBef>
              <a:tabLst>
                <a:tab pos="0" algn="l"/>
              </a:tabLst>
            </a:pPr>
            <a:r>
              <a:rPr lang="fr-FR" sz="1900" b="0" u="none" strike="noStrike">
                <a:solidFill>
                  <a:schemeClr val="dk1"/>
                </a:solidFill>
                <a:effectLst/>
                <a:uFillTx/>
                <a:latin typeface="Bahnschrift"/>
              </a:rPr>
              <a:t>Bernard Roth </a:t>
            </a:r>
            <a:endParaRPr lang="fr-FR" sz="1900" b="0" u="none" strike="noStrike">
              <a:solidFill>
                <a:srgbClr val="FFFFFF"/>
              </a:solidFill>
              <a:effectLst/>
              <a:uFillTx/>
              <a:latin typeface="Arial"/>
            </a:endParaRPr>
          </a:p>
          <a:p>
            <a:pPr algn="r" defTabSz="914400">
              <a:lnSpc>
                <a:spcPct val="90000"/>
              </a:lnSpc>
              <a:spcBef>
                <a:spcPts val="1001"/>
              </a:spcBef>
              <a:tabLst>
                <a:tab pos="0" algn="l"/>
              </a:tabLst>
            </a:pPr>
            <a:r>
              <a:rPr lang="fr-FR" sz="1900" b="0" u="none" strike="noStrike">
                <a:solidFill>
                  <a:schemeClr val="dk1"/>
                </a:solidFill>
                <a:effectLst/>
                <a:uFillTx/>
                <a:latin typeface="Bahnschrift"/>
              </a:rPr>
              <a:t>31 mars 2023</a:t>
            </a:r>
            <a:endParaRPr lang="fr-FR" sz="1900" b="0" u="none" strike="noStrike">
              <a:solidFill>
                <a:srgbClr val="FFFFFF"/>
              </a:solidFill>
              <a:effectLst/>
              <a:uFillTx/>
              <a:latin typeface="Arial"/>
            </a:endParaRPr>
          </a:p>
          <a:p>
            <a:pPr defTabSz="914400">
              <a:lnSpc>
                <a:spcPct val="90000"/>
              </a:lnSpc>
              <a:spcBef>
                <a:spcPts val="1001"/>
              </a:spcBef>
              <a:tabLst>
                <a:tab pos="0" algn="l"/>
              </a:tabLst>
            </a:pPr>
            <a:endParaRPr lang="fr-FR" sz="2800" b="0" u="none" strike="noStrike">
              <a:solidFill>
                <a:srgbClr val="FFFFFF"/>
              </a:solidFill>
              <a:effectLst/>
              <a:uFillTx/>
              <a:latin typeface="Arial"/>
            </a:endParaRPr>
          </a:p>
        </p:txBody>
      </p:sp>
      <p:pic>
        <p:nvPicPr>
          <p:cNvPr id="127" name="Picture 2" descr="©thinkstock"/>
          <p:cNvPicPr/>
          <p:nvPr/>
        </p:nvPicPr>
        <p:blipFill>
          <a:blip r:embed="rId1"/>
          <a:stretch/>
        </p:blipFill>
        <p:spPr>
          <a:xfrm>
            <a:off x="-123120" y="-136440"/>
            <a:ext cx="12438000" cy="6492600"/>
          </a:xfrm>
          <a:prstGeom prst="rect">
            <a:avLst/>
          </a:prstGeom>
          <a:noFill/>
          <a:ln w="0">
            <a:noFill/>
          </a:ln>
        </p:spPr>
      </p:pic>
      <p:sp>
        <p:nvSpPr>
          <p:cNvPr id="4" name="PlaceHolder 3"/>
          <p:cNvSpPr>
            <a:spLocks noGrp="1"/>
          </p:cNvSpPr>
          <p:nvPr>
            <p:ph type="ftr" idx="11"/>
          </p:nvPr>
        </p:nvSpPr>
        <p:spPr/>
        <p:txBody>
          <a:bodyPr/>
          <a:p>
            <a:r>
              <a:t>la financiarisation de l'immobilier Paris la Défense Bernard Roth 31 mars 2023</a:t>
            </a:r>
          </a:p>
        </p:txBody>
      </p:sp>
      <p:sp>
        <p:nvSpPr>
          <p:cNvPr id="5" name="PlaceHolder 4"/>
          <p:cNvSpPr>
            <a:spLocks noGrp="1"/>
          </p:cNvSpPr>
          <p:nvPr>
            <p:ph type="sldNum" idx="12"/>
          </p:nvPr>
        </p:nvSpPr>
        <p:spPr/>
        <p:txBody>
          <a:bodyPr/>
          <a:p>
            <a:fld id="{61341969-0292-4025-BC8C-411BCC3D0735}" type="slidenum">
              <a:t>9</a:t>
            </a:fld>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8" name="PlaceHolder 1"/>
          <p:cNvSpPr>
            <a:spLocks noGrp="1"/>
          </p:cNvSpPr>
          <p:nvPr>
            <p:ph type="title"/>
          </p:nvPr>
        </p:nvSpPr>
        <p:spPr>
          <a:xfrm>
            <a:off x="838080" y="268560"/>
            <a:ext cx="4670280" cy="883440"/>
          </a:xfrm>
          <a:prstGeom prst="rect">
            <a:avLst/>
          </a:prstGeom>
          <a:noFill/>
          <a:ln w="0">
            <a:noFill/>
          </a:ln>
        </p:spPr>
        <p:txBody>
          <a:bodyPr lIns="91440" tIns="45720" rIns="91440" bIns="45720" anchor="ctr">
            <a:noAutofit/>
          </a:bodyPr>
          <a:p>
            <a:pPr indent="0" algn="l" defTabSz="914400">
              <a:lnSpc>
                <a:spcPct val="90000"/>
              </a:lnSpc>
              <a:buNone/>
            </a:pPr>
            <a:r>
              <a:rPr lang="fr-FR" sz="4400" b="0" u="none" strike="noStrike">
                <a:solidFill>
                  <a:schemeClr val="lt1"/>
                </a:solidFill>
                <a:effectLst/>
                <a:uFillTx/>
                <a:latin typeface="Bahnschrift"/>
              </a:rPr>
              <a:t>Beaucoup de ………</a:t>
            </a:r>
            <a:endParaRPr lang="en-US" sz="4400" b="0" u="none" strike="noStrike">
              <a:solidFill>
                <a:schemeClr val="dk1"/>
              </a:solidFill>
              <a:effectLst/>
              <a:uFillTx/>
              <a:latin typeface="Calibri Light"/>
            </a:endParaRPr>
          </a:p>
        </p:txBody>
      </p:sp>
      <p:sp>
        <p:nvSpPr>
          <p:cNvPr id="129" name="PlaceHolder 2"/>
          <p:cNvSpPr>
            <a:spLocks noGrp="1"/>
          </p:cNvSpPr>
          <p:nvPr>
            <p:ph/>
          </p:nvPr>
        </p:nvSpPr>
        <p:spPr>
          <a:xfrm>
            <a:off x="7335720" y="321840"/>
            <a:ext cx="4017600" cy="6040080"/>
          </a:xfrm>
          <a:prstGeom prst="rect">
            <a:avLst/>
          </a:prstGeom>
          <a:noFill/>
          <a:ln w="0">
            <a:noFill/>
          </a:ln>
        </p:spPr>
        <p:txBody>
          <a:bodyPr lIns="91440" tIns="45720" rIns="91440" bIns="45720" anchor="t">
            <a:normAutofit fontScale="47500" lnSpcReduction="19999"/>
          </a:bodyPr>
          <a:p>
            <a:pPr marL="228600" indent="-228600" algn="l" defTabSz="914400">
              <a:lnSpc>
                <a:spcPct val="90000"/>
              </a:lnSpc>
              <a:spcBef>
                <a:spcPts val="1001"/>
              </a:spcBef>
              <a:buClr>
                <a:srgbClr val="FFFFFF"/>
              </a:buClr>
              <a:buFont typeface="Arial"/>
              <a:buChar char="•"/>
            </a:pPr>
            <a:r>
              <a:rPr lang="fr-FR" sz="2800" b="1" u="none" strike="noStrike">
                <a:solidFill>
                  <a:schemeClr val="lt1"/>
                </a:solidFill>
                <a:effectLst/>
                <a:uFillTx/>
                <a:latin typeface="Bahnschrift"/>
                <a:ea typeface="Calibri"/>
              </a:rPr>
              <a:t>Allocation d’actifs</a:t>
            </a:r>
            <a:endParaRPr lang="en-US" sz="28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pPr>
            <a:r>
              <a:rPr lang="fr-FR" sz="2800" b="1" u="none" strike="noStrike">
                <a:solidFill>
                  <a:schemeClr val="lt1"/>
                </a:solidFill>
                <a:effectLst/>
                <a:uFillTx/>
                <a:latin typeface="Bahnschrift"/>
                <a:ea typeface="Calibri"/>
              </a:rPr>
              <a:t>Actualisation</a:t>
            </a:r>
            <a:endParaRPr lang="en-US" sz="28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pPr>
            <a:r>
              <a:rPr lang="fr-FR" sz="2800" b="1" i="1" u="none" strike="noStrike">
                <a:solidFill>
                  <a:schemeClr val="lt1"/>
                </a:solidFill>
                <a:effectLst/>
                <a:uFillTx/>
                <a:latin typeface="Bahnschrift"/>
                <a:ea typeface="Calibri"/>
              </a:rPr>
              <a:t>Call</a:t>
            </a:r>
            <a:endParaRPr lang="en-US" sz="28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pPr>
            <a:r>
              <a:rPr lang="fr-FR" sz="2800" b="1" u="none" strike="noStrike">
                <a:solidFill>
                  <a:schemeClr val="lt1"/>
                </a:solidFill>
                <a:effectLst/>
                <a:uFillTx/>
                <a:latin typeface="Bahnschrift"/>
                <a:ea typeface="Calibri"/>
              </a:rPr>
              <a:t>Cash-flow</a:t>
            </a:r>
            <a:endParaRPr lang="en-US" sz="28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pPr>
            <a:r>
              <a:rPr lang="fr-FR" sz="2800" b="1" u="none" strike="noStrike">
                <a:solidFill>
                  <a:schemeClr val="lt1"/>
                </a:solidFill>
                <a:effectLst/>
                <a:uFillTx/>
                <a:latin typeface="Bahnschrift"/>
                <a:ea typeface="Calibri"/>
              </a:rPr>
              <a:t>Courbe d’efficience</a:t>
            </a:r>
            <a:endParaRPr lang="en-US" sz="28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pPr>
            <a:r>
              <a:rPr lang="fr-FR" sz="2800" b="1" u="none" strike="noStrike">
                <a:solidFill>
                  <a:schemeClr val="lt1"/>
                </a:solidFill>
                <a:effectLst/>
                <a:uFillTx/>
                <a:latin typeface="Bahnschrift"/>
                <a:ea typeface="Calibri"/>
              </a:rPr>
              <a:t>Duration</a:t>
            </a:r>
            <a:endParaRPr lang="en-US" sz="28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pPr>
            <a:r>
              <a:rPr lang="fr-FR" sz="2800" b="1" u="none" strike="noStrike">
                <a:solidFill>
                  <a:schemeClr val="lt1"/>
                </a:solidFill>
                <a:effectLst/>
                <a:uFillTx/>
                <a:latin typeface="Bahnschrift"/>
                <a:ea typeface="Calibri"/>
              </a:rPr>
              <a:t>Effet de levier</a:t>
            </a:r>
            <a:endParaRPr lang="en-US" sz="28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pPr>
            <a:r>
              <a:rPr lang="fr-FR" sz="2800" b="1" u="none" strike="noStrike">
                <a:solidFill>
                  <a:schemeClr val="lt1"/>
                </a:solidFill>
                <a:effectLst/>
                <a:uFillTx/>
                <a:latin typeface="Bahnschrift"/>
                <a:ea typeface="Calibri"/>
              </a:rPr>
              <a:t>Illiquidité</a:t>
            </a:r>
            <a:endParaRPr lang="en-US" sz="28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pPr>
            <a:r>
              <a:rPr lang="fr-FR" sz="2800" b="1" u="none" strike="noStrike">
                <a:solidFill>
                  <a:schemeClr val="lt1"/>
                </a:solidFill>
                <a:effectLst/>
                <a:uFillTx/>
                <a:latin typeface="Bahnschrift"/>
                <a:ea typeface="Calibri"/>
              </a:rPr>
              <a:t>Inflation</a:t>
            </a:r>
            <a:endParaRPr lang="en-US" sz="28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pPr>
            <a:r>
              <a:rPr lang="fr-FR" sz="2800" b="1" u="none" strike="noStrike">
                <a:solidFill>
                  <a:schemeClr val="lt1"/>
                </a:solidFill>
                <a:effectLst/>
                <a:uFillTx/>
                <a:latin typeface="Bahnschrift"/>
                <a:ea typeface="Calibri"/>
              </a:rPr>
              <a:t>Insolvabilité</a:t>
            </a:r>
            <a:endParaRPr lang="en-US" sz="28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pPr>
            <a:r>
              <a:rPr lang="fr-FR" sz="2800" b="1" u="none" strike="noStrike">
                <a:solidFill>
                  <a:schemeClr val="lt1"/>
                </a:solidFill>
                <a:effectLst/>
                <a:uFillTx/>
                <a:latin typeface="Bahnschrift"/>
                <a:ea typeface="Calibri"/>
              </a:rPr>
              <a:t>Maturité</a:t>
            </a:r>
            <a:endParaRPr lang="en-US" sz="28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pPr>
            <a:r>
              <a:rPr lang="fr-FR" sz="2800" b="1" u="none" strike="noStrike">
                <a:solidFill>
                  <a:schemeClr val="lt1"/>
                </a:solidFill>
                <a:effectLst/>
                <a:uFillTx/>
                <a:latin typeface="Bahnschrift"/>
                <a:ea typeface="Calibri"/>
              </a:rPr>
              <a:t>Politique monétaire</a:t>
            </a:r>
            <a:endParaRPr lang="en-US" sz="28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pPr>
            <a:r>
              <a:rPr lang="fr-FR" sz="2800" b="1" u="none" strike="noStrike">
                <a:solidFill>
                  <a:schemeClr val="lt1"/>
                </a:solidFill>
                <a:effectLst/>
                <a:uFillTx/>
                <a:latin typeface="Bahnschrift"/>
                <a:ea typeface="Calibri"/>
              </a:rPr>
              <a:t>Politique budgétaire</a:t>
            </a:r>
            <a:endParaRPr lang="en-US" sz="28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pPr>
            <a:r>
              <a:rPr lang="fr-FR" sz="2800" b="1" i="1" u="none" strike="noStrike">
                <a:solidFill>
                  <a:schemeClr val="lt1"/>
                </a:solidFill>
                <a:effectLst/>
                <a:uFillTx/>
                <a:latin typeface="Bahnschrift"/>
                <a:ea typeface="Calibri"/>
              </a:rPr>
              <a:t>Put</a:t>
            </a:r>
            <a:endParaRPr lang="en-US" sz="28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pPr>
            <a:r>
              <a:rPr lang="fr-FR" sz="2800" b="1" i="1" u="none" strike="noStrike">
                <a:solidFill>
                  <a:schemeClr val="lt1"/>
                </a:solidFill>
                <a:effectLst/>
                <a:uFillTx/>
                <a:latin typeface="Bahnschrift"/>
                <a:ea typeface="Calibri"/>
              </a:rPr>
              <a:t>ROE</a:t>
            </a:r>
            <a:endParaRPr lang="en-US" sz="28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pPr>
            <a:r>
              <a:rPr lang="fr-FR" sz="2800" b="1" i="1" u="none" strike="noStrike">
                <a:solidFill>
                  <a:schemeClr val="lt1"/>
                </a:solidFill>
                <a:effectLst/>
                <a:uFillTx/>
                <a:latin typeface="Bahnschrift"/>
                <a:ea typeface="Calibri"/>
              </a:rPr>
              <a:t>Shadow finance</a:t>
            </a:r>
            <a:endParaRPr lang="en-US" sz="28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pPr>
            <a:r>
              <a:rPr lang="fr-FR" sz="2800" b="1" u="none" strike="noStrike">
                <a:solidFill>
                  <a:schemeClr val="lt1"/>
                </a:solidFill>
                <a:effectLst/>
                <a:uFillTx/>
                <a:latin typeface="Bahnschrift"/>
                <a:ea typeface="Calibri"/>
              </a:rPr>
              <a:t>Sous-jacent</a:t>
            </a:r>
            <a:endParaRPr lang="en-US" sz="28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pPr>
            <a:r>
              <a:rPr lang="fr-FR" sz="2800" b="1" i="1" u="none" strike="noStrike">
                <a:solidFill>
                  <a:schemeClr val="lt1"/>
                </a:solidFill>
                <a:effectLst/>
                <a:uFillTx/>
                <a:latin typeface="Bahnschrift"/>
                <a:ea typeface="Calibri"/>
              </a:rPr>
              <a:t>Spread</a:t>
            </a:r>
            <a:endParaRPr lang="en-US" sz="28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pPr>
            <a:r>
              <a:rPr lang="fr-FR" sz="2800" b="1" i="1" u="none" strike="noStrike">
                <a:solidFill>
                  <a:schemeClr val="lt1"/>
                </a:solidFill>
                <a:effectLst/>
                <a:uFillTx/>
                <a:latin typeface="Bahnschrift"/>
                <a:ea typeface="Calibri"/>
              </a:rPr>
              <a:t>Swap</a:t>
            </a:r>
            <a:endParaRPr lang="en-US" sz="28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pPr>
            <a:r>
              <a:rPr lang="fr-FR" sz="2800" b="1" u="none" strike="noStrike">
                <a:solidFill>
                  <a:schemeClr val="lt1"/>
                </a:solidFill>
                <a:effectLst/>
                <a:uFillTx/>
                <a:latin typeface="Bahnschrift"/>
                <a:ea typeface="Calibri"/>
              </a:rPr>
              <a:t>Taux courts</a:t>
            </a:r>
            <a:endParaRPr lang="en-US" sz="28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pPr>
            <a:r>
              <a:rPr lang="fr-FR" sz="2800" b="1" u="none" strike="noStrike">
                <a:solidFill>
                  <a:schemeClr val="lt1"/>
                </a:solidFill>
                <a:effectLst/>
                <a:uFillTx/>
                <a:latin typeface="Bahnschrift"/>
                <a:ea typeface="Calibri"/>
              </a:rPr>
              <a:t>Taux réels</a:t>
            </a:r>
            <a:endParaRPr lang="en-US" sz="28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pPr>
            <a:r>
              <a:rPr lang="fr-FR" sz="2800" b="1" u="none" strike="noStrike">
                <a:solidFill>
                  <a:schemeClr val="lt1"/>
                </a:solidFill>
                <a:effectLst/>
                <a:uFillTx/>
                <a:latin typeface="Bahnschrift"/>
                <a:ea typeface="Calibri"/>
              </a:rPr>
              <a:t>Taux longs</a:t>
            </a:r>
            <a:endParaRPr lang="en-US" sz="28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pPr>
            <a:r>
              <a:rPr lang="fr-FR" sz="2800" b="1" u="none" strike="noStrike">
                <a:solidFill>
                  <a:schemeClr val="lt1"/>
                </a:solidFill>
                <a:effectLst/>
                <a:uFillTx/>
                <a:latin typeface="Bahnschrift"/>
                <a:ea typeface="Calibri"/>
              </a:rPr>
              <a:t>Taux d’actualisation</a:t>
            </a:r>
            <a:endParaRPr lang="en-US" sz="28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pPr>
            <a:r>
              <a:rPr lang="fr-FR" sz="2800" b="1" i="1" u="none" strike="noStrike">
                <a:solidFill>
                  <a:schemeClr val="lt1"/>
                </a:solidFill>
                <a:effectLst/>
                <a:uFillTx/>
                <a:latin typeface="Bahnschrift"/>
                <a:ea typeface="Calibri"/>
              </a:rPr>
              <a:t>Warrants</a:t>
            </a:r>
            <a:r>
              <a:rPr lang="fr-FR" sz="2800" b="1" u="none" strike="noStrike">
                <a:solidFill>
                  <a:schemeClr val="lt1"/>
                </a:solidFill>
                <a:effectLst/>
                <a:uFillTx/>
                <a:latin typeface="Bahnschrift"/>
                <a:ea typeface="Calibri"/>
              </a:rPr>
              <a:t>….etc…etc…</a:t>
            </a:r>
            <a:endParaRPr lang="en-US" sz="2800" b="0" u="none" strike="noStrike">
              <a:solidFill>
                <a:schemeClr val="dk1"/>
              </a:solidFill>
              <a:effectLst/>
              <a:uFillTx/>
              <a:latin typeface="Calibri"/>
            </a:endParaRPr>
          </a:p>
          <a:p>
            <a:pPr indent="0" algn="l" defTabSz="914400">
              <a:lnSpc>
                <a:spcPct val="90000"/>
              </a:lnSpc>
              <a:spcBef>
                <a:spcPts val="1001"/>
              </a:spcBef>
              <a:buNone/>
            </a:pPr>
            <a:endParaRPr lang="en-US" sz="2800" b="0" u="none" strike="noStrike">
              <a:solidFill>
                <a:schemeClr val="dk1"/>
              </a:solidFill>
              <a:effectLst/>
              <a:uFillTx/>
              <a:latin typeface="Calibri"/>
            </a:endParaRPr>
          </a:p>
          <a:p>
            <a:pPr indent="0" algn="l" defTabSz="914400">
              <a:lnSpc>
                <a:spcPct val="90000"/>
              </a:lnSpc>
              <a:spcBef>
                <a:spcPts val="1001"/>
              </a:spcBef>
              <a:buNone/>
            </a:pPr>
            <a:endParaRPr lang="en-US" sz="2800" b="0" u="none" strike="noStrike">
              <a:solidFill>
                <a:schemeClr val="dk1"/>
              </a:solidFill>
              <a:effectLst/>
              <a:uFillTx/>
              <a:latin typeface="Calibri"/>
            </a:endParaRPr>
          </a:p>
          <a:p>
            <a:pPr indent="0" algn="l" defTabSz="914400">
              <a:lnSpc>
                <a:spcPct val="90000"/>
              </a:lnSpc>
              <a:spcBef>
                <a:spcPts val="1001"/>
              </a:spcBef>
              <a:buNone/>
            </a:pPr>
            <a:endParaRPr lang="en-US" sz="2800" b="0" u="none" strike="noStrike">
              <a:solidFill>
                <a:schemeClr val="dk1"/>
              </a:solidFill>
              <a:effectLst/>
              <a:uFillTx/>
              <a:latin typeface="Calibri"/>
            </a:endParaRPr>
          </a:p>
        </p:txBody>
      </p:sp>
      <p:pic>
        <p:nvPicPr>
          <p:cNvPr id="130" name="Picture 4" descr="Concept free icon"/>
          <p:cNvPicPr/>
          <p:nvPr/>
        </p:nvPicPr>
        <p:blipFill>
          <a:blip r:embed="rId1"/>
          <a:stretch/>
        </p:blipFill>
        <p:spPr>
          <a:xfrm>
            <a:off x="1139760" y="1487520"/>
            <a:ext cx="4017600" cy="4017600"/>
          </a:xfrm>
          <a:prstGeom prst="rect">
            <a:avLst/>
          </a:prstGeom>
          <a:noFill/>
          <a:ln w="0">
            <a:noFill/>
          </a:ln>
        </p:spPr>
      </p:pic>
      <p:sp>
        <p:nvSpPr>
          <p:cNvPr id="4" name="PlaceHolder 3"/>
          <p:cNvSpPr>
            <a:spLocks noGrp="1"/>
          </p:cNvSpPr>
          <p:nvPr>
            <p:ph type="ftr" idx="11"/>
          </p:nvPr>
        </p:nvSpPr>
        <p:spPr/>
        <p:txBody>
          <a:bodyPr/>
          <a:p>
            <a:r>
              <a:t>la financiarisation de l'immobilier Paris la Défense Bernard Roth 31 mars 2023</a:t>
            </a:r>
          </a:p>
        </p:txBody>
      </p:sp>
      <p:sp>
        <p:nvSpPr>
          <p:cNvPr id="5" name="PlaceHolder 4"/>
          <p:cNvSpPr>
            <a:spLocks noGrp="1"/>
          </p:cNvSpPr>
          <p:nvPr>
            <p:ph type="sldNum" idx="12"/>
          </p:nvPr>
        </p:nvSpPr>
        <p:spPr/>
        <p:txBody>
          <a:bodyPr/>
          <a:p>
            <a:fld id="{9F459D92-DBA2-4EB4-BA6B-19142305566C}" type="slidenum">
              <a:t>10</a:t>
            </a:fld>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1" name="PlaceHolder 1"/>
          <p:cNvSpPr>
            <a:spLocks noGrp="1"/>
          </p:cNvSpPr>
          <p:nvPr>
            <p:ph/>
          </p:nvPr>
        </p:nvSpPr>
        <p:spPr>
          <a:xfrm>
            <a:off x="475920" y="273240"/>
            <a:ext cx="11344320" cy="5903640"/>
          </a:xfrm>
          <a:prstGeom prst="rect">
            <a:avLst/>
          </a:prstGeom>
          <a:noFill/>
          <a:ln w="0">
            <a:noFill/>
          </a:ln>
        </p:spPr>
        <p:txBody>
          <a:bodyPr numCol="2" spcCol="0" lIns="91440" tIns="45720" rIns="91440" bIns="45720" anchor="t">
            <a:normAutofit/>
          </a:bodyPr>
          <a:p>
            <a:pPr indent="0" algn="l" defTabSz="914400">
              <a:lnSpc>
                <a:spcPct val="107000"/>
              </a:lnSpc>
              <a:spcBef>
                <a:spcPts val="1001"/>
              </a:spcBef>
              <a:buNone/>
              <a:tabLst>
                <a:tab pos="0" algn="l"/>
              </a:tabLst>
            </a:pPr>
            <a:r>
              <a:rPr lang="fr-FR" sz="2400" b="1" u="none" strike="noStrike">
                <a:solidFill>
                  <a:schemeClr val="lt1"/>
                </a:solidFill>
                <a:effectLst/>
                <a:uFillTx/>
                <a:latin typeface="Bahnschrift"/>
                <a:ea typeface="Calibri"/>
              </a:rPr>
              <a:t>La financiarisation de l’immobilier</a:t>
            </a:r>
            <a:endParaRPr lang="en-US" sz="2400" b="0" u="none" strike="noStrike">
              <a:solidFill>
                <a:schemeClr val="dk1"/>
              </a:solidFill>
              <a:effectLst/>
              <a:uFillTx/>
              <a:latin typeface="Calibri"/>
            </a:endParaRPr>
          </a:p>
          <a:p>
            <a:pPr marL="343080" indent="-343080" algn="l" defTabSz="914400">
              <a:lnSpc>
                <a:spcPct val="107000"/>
              </a:lnSpc>
              <a:spcBef>
                <a:spcPts val="1001"/>
              </a:spcBef>
              <a:buClr>
                <a:srgbClr val="FFFFFF"/>
              </a:buClr>
              <a:buFont typeface="OpenSymbol"/>
              <a:buAutoNum type="arabicParenR"/>
              <a:tabLst>
                <a:tab pos="0" algn="l"/>
              </a:tabLst>
            </a:pPr>
            <a:r>
              <a:rPr lang="fr-FR" sz="1800" b="1" u="sng" strike="noStrike">
                <a:solidFill>
                  <a:schemeClr val="lt1"/>
                </a:solidFill>
                <a:effectLst/>
                <a:uFillTx/>
                <a:latin typeface="Bahnschrift"/>
                <a:ea typeface="Calibri"/>
              </a:rPr>
              <a:t>Comprendre l’univers financier :</a:t>
            </a:r>
            <a:endParaRPr lang="en-US" sz="1800" b="0" u="none" strike="noStrike">
              <a:solidFill>
                <a:schemeClr val="dk1"/>
              </a:solidFill>
              <a:effectLst/>
              <a:uFillTx/>
              <a:latin typeface="Calibri"/>
            </a:endParaRPr>
          </a:p>
          <a:p>
            <a:pPr indent="0" algn="l" defTabSz="914400">
              <a:lnSpc>
                <a:spcPct val="107000"/>
              </a:lnSpc>
              <a:spcBef>
                <a:spcPts val="601"/>
              </a:spcBef>
              <a:buNone/>
              <a:tabLst>
                <a:tab pos="0" algn="l"/>
              </a:tabLst>
            </a:pPr>
            <a:r>
              <a:rPr lang="fr-FR" sz="1600" b="1" u="none" strike="noStrike">
                <a:solidFill>
                  <a:schemeClr val="lt1"/>
                </a:solidFill>
                <a:effectLst/>
                <a:uFillTx/>
                <a:latin typeface="Bahnschrift"/>
                <a:ea typeface="Calibri"/>
              </a:rPr>
              <a:t>       1.a Ce que cela change pour l’économie</a:t>
            </a:r>
            <a:endParaRPr lang="en-US" sz="1600" b="0" u="none" strike="noStrike">
              <a:solidFill>
                <a:schemeClr val="dk1"/>
              </a:solidFill>
              <a:effectLst/>
              <a:uFillTx/>
              <a:latin typeface="Calibri"/>
            </a:endParaRPr>
          </a:p>
          <a:p>
            <a:pPr indent="0" algn="l" defTabSz="914400">
              <a:lnSpc>
                <a:spcPct val="107000"/>
              </a:lnSpc>
              <a:spcBef>
                <a:spcPts val="601"/>
              </a:spcBef>
              <a:buNone/>
              <a:tabLst>
                <a:tab pos="0" algn="l"/>
              </a:tabLst>
            </a:pPr>
            <a:r>
              <a:rPr lang="fr-FR" sz="1600" b="1" u="none" strike="noStrike">
                <a:solidFill>
                  <a:schemeClr val="lt1"/>
                </a:solidFill>
                <a:effectLst/>
                <a:uFillTx/>
                <a:latin typeface="Bahnschrift"/>
                <a:ea typeface="Calibri"/>
              </a:rPr>
              <a:t>       1.b Naissance d’un nouvel acteur</a:t>
            </a:r>
            <a:endParaRPr lang="en-US" sz="1600" b="0" u="none" strike="noStrike">
              <a:solidFill>
                <a:schemeClr val="dk1"/>
              </a:solidFill>
              <a:effectLst/>
              <a:uFillTx/>
              <a:latin typeface="Calibri"/>
            </a:endParaRPr>
          </a:p>
          <a:p>
            <a:pPr indent="0" algn="l" defTabSz="914400">
              <a:lnSpc>
                <a:spcPct val="107000"/>
              </a:lnSpc>
              <a:spcBef>
                <a:spcPts val="601"/>
              </a:spcBef>
              <a:buNone/>
              <a:tabLst>
                <a:tab pos="0" algn="l"/>
              </a:tabLst>
            </a:pPr>
            <a:r>
              <a:rPr lang="fr-FR" sz="1600" b="1" u="none" strike="noStrike">
                <a:solidFill>
                  <a:schemeClr val="lt1"/>
                </a:solidFill>
                <a:effectLst/>
                <a:uFillTx/>
                <a:latin typeface="Bahnschrift"/>
                <a:ea typeface="Calibri"/>
              </a:rPr>
              <a:t>       1.c L’apparition d’un nouveau métier  </a:t>
            </a:r>
            <a:endParaRPr lang="en-US" sz="1600" b="0" u="none" strike="noStrike">
              <a:solidFill>
                <a:schemeClr val="dk1"/>
              </a:solidFill>
              <a:effectLst/>
              <a:uFillTx/>
              <a:latin typeface="Calibri"/>
            </a:endParaRPr>
          </a:p>
          <a:p>
            <a:pPr indent="0" algn="l" defTabSz="914400">
              <a:lnSpc>
                <a:spcPct val="107000"/>
              </a:lnSpc>
              <a:spcBef>
                <a:spcPts val="601"/>
              </a:spcBef>
              <a:buNone/>
              <a:tabLst>
                <a:tab pos="0" algn="l"/>
              </a:tabLst>
            </a:pPr>
            <a:endParaRPr lang="en-US" sz="1600" b="0" u="none" strike="noStrike">
              <a:solidFill>
                <a:schemeClr val="dk1"/>
              </a:solidFill>
              <a:effectLst/>
              <a:uFillTx/>
              <a:latin typeface="Calibri"/>
            </a:endParaRPr>
          </a:p>
          <a:p>
            <a:pPr indent="0" algn="ctr" defTabSz="914400">
              <a:lnSpc>
                <a:spcPct val="107000"/>
              </a:lnSpc>
              <a:buNone/>
              <a:tabLst>
                <a:tab pos="0" algn="l"/>
              </a:tabLst>
            </a:pPr>
            <a:r>
              <a:rPr lang="fr-FR" sz="1600" b="1" u="none" strike="noStrike">
                <a:solidFill>
                  <a:schemeClr val="dk1"/>
                </a:solidFill>
                <a:effectLst/>
                <a:uFillTx/>
                <a:latin typeface="Bahnschrift"/>
                <a:ea typeface="Calibri"/>
              </a:rPr>
              <a:t>WARNING 1 :</a:t>
            </a:r>
            <a:endParaRPr lang="en-US" sz="1600" b="0" u="none" strike="noStrike">
              <a:solidFill>
                <a:schemeClr val="dk1"/>
              </a:solidFill>
              <a:effectLst/>
              <a:uFillTx/>
              <a:latin typeface="Calibri"/>
            </a:endParaRPr>
          </a:p>
          <a:p>
            <a:pPr indent="0" algn="ctr" defTabSz="914400">
              <a:lnSpc>
                <a:spcPct val="107000"/>
              </a:lnSpc>
              <a:buNone/>
              <a:tabLst>
                <a:tab pos="0" algn="l"/>
              </a:tabLst>
            </a:pPr>
            <a:r>
              <a:rPr lang="fr-FR" sz="1600" b="1" u="none" strike="noStrike">
                <a:solidFill>
                  <a:schemeClr val="dk1"/>
                </a:solidFill>
                <a:effectLst/>
                <a:uFillTx/>
                <a:latin typeface="Bahnschrift"/>
                <a:ea typeface="Calibri"/>
              </a:rPr>
              <a:t>Le nouveau visage de la finance à partir des années 90</a:t>
            </a:r>
            <a:endParaRPr lang="en-US" sz="1600" b="0" u="none" strike="noStrike">
              <a:solidFill>
                <a:schemeClr val="dk1"/>
              </a:solidFill>
              <a:effectLst/>
              <a:uFillTx/>
              <a:latin typeface="Calibri"/>
            </a:endParaRPr>
          </a:p>
          <a:p>
            <a:pPr indent="0" algn="l" defTabSz="914400">
              <a:lnSpc>
                <a:spcPct val="107000"/>
              </a:lnSpc>
              <a:spcBef>
                <a:spcPts val="601"/>
              </a:spcBef>
              <a:buNone/>
              <a:tabLst>
                <a:tab pos="0" algn="l"/>
              </a:tabLst>
            </a:pPr>
            <a:endParaRPr lang="en-US" sz="1600" b="0" u="none" strike="noStrike">
              <a:solidFill>
                <a:schemeClr val="dk1"/>
              </a:solidFill>
              <a:effectLst/>
              <a:uFillTx/>
              <a:latin typeface="Calibri"/>
            </a:endParaRPr>
          </a:p>
          <a:p>
            <a:pPr marL="343080" indent="-343080" algn="l" defTabSz="914400">
              <a:lnSpc>
                <a:spcPct val="107000"/>
              </a:lnSpc>
              <a:spcBef>
                <a:spcPts val="601"/>
              </a:spcBef>
              <a:buClr>
                <a:srgbClr val="FFFFFF"/>
              </a:buClr>
              <a:buFont typeface="OpenSymbol"/>
              <a:buAutoNum type="arabicParenR" startAt="2"/>
              <a:tabLst>
                <a:tab pos="0" algn="l"/>
              </a:tabLst>
            </a:pPr>
            <a:r>
              <a:rPr lang="fr-FR" sz="1800" b="1" u="sng" strike="noStrike">
                <a:solidFill>
                  <a:schemeClr val="lt1"/>
                </a:solidFill>
                <a:effectLst/>
                <a:uFillTx/>
                <a:latin typeface="Bahnschrift"/>
                <a:ea typeface="Calibri"/>
              </a:rPr>
              <a:t>L’immobilier s’est financiarisé :</a:t>
            </a:r>
            <a:endParaRPr lang="en-US" sz="1800" b="0" u="none" strike="noStrike">
              <a:solidFill>
                <a:schemeClr val="dk1"/>
              </a:solidFill>
              <a:effectLst/>
              <a:uFillTx/>
              <a:latin typeface="Calibri"/>
            </a:endParaRPr>
          </a:p>
          <a:p>
            <a:pPr indent="0" algn="l" defTabSz="914400">
              <a:lnSpc>
                <a:spcPct val="107000"/>
              </a:lnSpc>
              <a:spcBef>
                <a:spcPts val="601"/>
              </a:spcBef>
              <a:buNone/>
              <a:tabLst>
                <a:tab pos="0" algn="l"/>
              </a:tabLst>
            </a:pPr>
            <a:r>
              <a:rPr lang="fr-FR" sz="1600" b="1" u="none" strike="noStrike">
                <a:solidFill>
                  <a:schemeClr val="lt1"/>
                </a:solidFill>
                <a:effectLst/>
                <a:uFillTx/>
                <a:latin typeface="Bahnschrift"/>
                <a:ea typeface="Calibri"/>
              </a:rPr>
              <a:t>      2.a  Que s’est il passé ?</a:t>
            </a:r>
            <a:endParaRPr lang="en-US" sz="1600" b="0" u="none" strike="noStrike">
              <a:solidFill>
                <a:schemeClr val="dk1"/>
              </a:solidFill>
              <a:effectLst/>
              <a:uFillTx/>
              <a:latin typeface="Calibri"/>
            </a:endParaRPr>
          </a:p>
          <a:p>
            <a:pPr indent="0" algn="l" defTabSz="914400">
              <a:lnSpc>
                <a:spcPct val="107000"/>
              </a:lnSpc>
              <a:spcBef>
                <a:spcPts val="601"/>
              </a:spcBef>
              <a:buNone/>
              <a:tabLst>
                <a:tab pos="0" algn="l"/>
              </a:tabLst>
            </a:pPr>
            <a:r>
              <a:rPr lang="fr-FR" sz="1600" b="1" u="none" strike="noStrike">
                <a:solidFill>
                  <a:schemeClr val="lt1"/>
                </a:solidFill>
                <a:effectLst/>
                <a:uFillTx/>
                <a:latin typeface="Bahnschrift"/>
                <a:ea typeface="Calibri"/>
              </a:rPr>
              <a:t>      2.b  L’allocation d’actifs</a:t>
            </a:r>
            <a:endParaRPr lang="en-US" sz="1600" b="0" u="none" strike="noStrike">
              <a:solidFill>
                <a:schemeClr val="dk1"/>
              </a:solidFill>
              <a:effectLst/>
              <a:uFillTx/>
              <a:latin typeface="Calibri"/>
            </a:endParaRPr>
          </a:p>
          <a:p>
            <a:pPr indent="0" algn="l" defTabSz="914400">
              <a:lnSpc>
                <a:spcPct val="107000"/>
              </a:lnSpc>
              <a:spcBef>
                <a:spcPts val="601"/>
              </a:spcBef>
              <a:buNone/>
              <a:tabLst>
                <a:tab pos="0" algn="l"/>
              </a:tabLst>
            </a:pPr>
            <a:r>
              <a:rPr lang="fr-FR" sz="1600" b="1" u="none" strike="noStrike">
                <a:solidFill>
                  <a:schemeClr val="lt1"/>
                </a:solidFill>
                <a:effectLst/>
                <a:uFillTx/>
                <a:latin typeface="Bahnschrift"/>
                <a:ea typeface="Calibri"/>
              </a:rPr>
              <a:t>      2.c  le sous-jacent</a:t>
            </a:r>
            <a:endParaRPr lang="en-US" sz="1600" b="0" u="none" strike="noStrike">
              <a:solidFill>
                <a:schemeClr val="dk1"/>
              </a:solidFill>
              <a:effectLst/>
              <a:uFillTx/>
              <a:latin typeface="Calibri"/>
            </a:endParaRPr>
          </a:p>
          <a:p>
            <a:pPr indent="0" algn="l" defTabSz="914400">
              <a:lnSpc>
                <a:spcPct val="107000"/>
              </a:lnSpc>
              <a:spcBef>
                <a:spcPts val="601"/>
              </a:spcBef>
              <a:buNone/>
              <a:tabLst>
                <a:tab pos="0" algn="l"/>
              </a:tabLst>
            </a:pPr>
            <a:endParaRPr lang="en-US" sz="1600" b="0" u="none" strike="noStrike">
              <a:solidFill>
                <a:schemeClr val="dk1"/>
              </a:solidFill>
              <a:effectLst/>
              <a:uFillTx/>
              <a:latin typeface="Calibri"/>
            </a:endParaRPr>
          </a:p>
          <a:p>
            <a:pPr indent="0" algn="ctr" defTabSz="914400">
              <a:lnSpc>
                <a:spcPct val="107000"/>
              </a:lnSpc>
              <a:buNone/>
              <a:tabLst>
                <a:tab pos="0" algn="l"/>
              </a:tabLst>
            </a:pPr>
            <a:r>
              <a:rPr lang="fr-FR" sz="1600" b="1" u="none" strike="noStrike">
                <a:solidFill>
                  <a:schemeClr val="dk1"/>
                </a:solidFill>
                <a:effectLst/>
                <a:uFillTx/>
                <a:latin typeface="Bahnschrift"/>
                <a:ea typeface="Calibri"/>
              </a:rPr>
              <a:t>WARNING 2 : Un immeuble, trois marchés</a:t>
            </a:r>
            <a:endParaRPr lang="en-US" sz="1600" b="0" u="none" strike="noStrike">
              <a:solidFill>
                <a:schemeClr val="dk1"/>
              </a:solidFill>
              <a:effectLst/>
              <a:uFillTx/>
              <a:latin typeface="Calibri"/>
            </a:endParaRPr>
          </a:p>
          <a:p>
            <a:pPr indent="0" algn="l" defTabSz="914400">
              <a:lnSpc>
                <a:spcPct val="107000"/>
              </a:lnSpc>
              <a:spcBef>
                <a:spcPts val="601"/>
              </a:spcBef>
              <a:buNone/>
              <a:tabLst>
                <a:tab pos="0" algn="l"/>
              </a:tabLst>
            </a:pPr>
            <a:endParaRPr lang="en-US" sz="1600" b="0" u="none" strike="noStrike">
              <a:solidFill>
                <a:schemeClr val="dk1"/>
              </a:solidFill>
              <a:effectLst/>
              <a:uFillTx/>
              <a:latin typeface="Calibri"/>
            </a:endParaRPr>
          </a:p>
          <a:p>
            <a:pPr indent="0" algn="l" defTabSz="914400">
              <a:lnSpc>
                <a:spcPct val="107000"/>
              </a:lnSpc>
              <a:spcBef>
                <a:spcPts val="601"/>
              </a:spcBef>
              <a:buNone/>
              <a:tabLst>
                <a:tab pos="0" algn="l"/>
              </a:tabLst>
            </a:pPr>
            <a:endParaRPr lang="en-US" sz="1600" b="0" u="none" strike="noStrike">
              <a:solidFill>
                <a:schemeClr val="dk1"/>
              </a:solidFill>
              <a:effectLst/>
              <a:uFillTx/>
              <a:latin typeface="Calibri"/>
            </a:endParaRPr>
          </a:p>
          <a:p>
            <a:pPr indent="0" algn="l" defTabSz="914400">
              <a:lnSpc>
                <a:spcPct val="107000"/>
              </a:lnSpc>
              <a:spcBef>
                <a:spcPts val="601"/>
              </a:spcBef>
              <a:buNone/>
              <a:tabLst>
                <a:tab pos="0" algn="l"/>
              </a:tabLst>
            </a:pPr>
            <a:endParaRPr lang="en-US" sz="1600" b="0" u="none" strike="noStrike">
              <a:solidFill>
                <a:schemeClr val="dk1"/>
              </a:solidFill>
              <a:effectLst/>
              <a:uFillTx/>
              <a:latin typeface="Calibri"/>
            </a:endParaRPr>
          </a:p>
          <a:p>
            <a:pPr indent="0" algn="l" defTabSz="914400">
              <a:lnSpc>
                <a:spcPct val="107000"/>
              </a:lnSpc>
              <a:spcBef>
                <a:spcPts val="601"/>
              </a:spcBef>
              <a:buNone/>
              <a:tabLst>
                <a:tab pos="0" algn="l"/>
              </a:tabLst>
            </a:pPr>
            <a:r>
              <a:rPr lang="fr-FR" sz="1800" b="1" u="sng" strike="noStrike">
                <a:solidFill>
                  <a:schemeClr val="lt1"/>
                </a:solidFill>
                <a:effectLst/>
                <a:uFillTx/>
                <a:latin typeface="Bahnschrift"/>
                <a:ea typeface="Calibri"/>
              </a:rPr>
              <a:t>3 ) Voyage dans la  financiarisation de l’immobilier</a:t>
            </a:r>
            <a:endParaRPr lang="en-US" sz="1800" b="0" u="none" strike="noStrike">
              <a:solidFill>
                <a:schemeClr val="dk1"/>
              </a:solidFill>
              <a:effectLst/>
              <a:uFillTx/>
              <a:latin typeface="Calibri"/>
            </a:endParaRPr>
          </a:p>
          <a:p>
            <a:pPr indent="0" algn="l" defTabSz="914400">
              <a:lnSpc>
                <a:spcPct val="107000"/>
              </a:lnSpc>
              <a:spcBef>
                <a:spcPts val="601"/>
              </a:spcBef>
              <a:buNone/>
              <a:tabLst>
                <a:tab pos="0" algn="l"/>
              </a:tabLst>
            </a:pPr>
            <a:r>
              <a:rPr lang="fr-FR" sz="1600" b="1" u="none" strike="noStrike">
                <a:solidFill>
                  <a:schemeClr val="lt1"/>
                </a:solidFill>
                <a:effectLst/>
                <a:uFillTx/>
                <a:latin typeface="Bahnschrift"/>
                <a:ea typeface="Calibri"/>
              </a:rPr>
              <a:t>3.a   Trois concepts : l’actualisation, la rentabilité, le risque</a:t>
            </a:r>
            <a:endParaRPr lang="en-US" sz="1600" b="0" u="none" strike="noStrike">
              <a:solidFill>
                <a:schemeClr val="dk1"/>
              </a:solidFill>
              <a:effectLst/>
              <a:uFillTx/>
              <a:latin typeface="Calibri"/>
            </a:endParaRPr>
          </a:p>
          <a:p>
            <a:pPr indent="0" algn="l" defTabSz="914400">
              <a:lnSpc>
                <a:spcPct val="107000"/>
              </a:lnSpc>
              <a:spcBef>
                <a:spcPts val="601"/>
              </a:spcBef>
              <a:buNone/>
              <a:tabLst>
                <a:tab pos="0" algn="l"/>
              </a:tabLst>
            </a:pPr>
            <a:r>
              <a:rPr lang="fr-FR" sz="1600" b="1" u="none" strike="noStrike">
                <a:solidFill>
                  <a:schemeClr val="lt1"/>
                </a:solidFill>
                <a:effectLst/>
                <a:uFillTx/>
                <a:latin typeface="Bahnschrift"/>
                <a:ea typeface="Calibri"/>
              </a:rPr>
              <a:t>3.b   Trois grandes idées : l’efficience des marchés, la valeur des choses, le portefeuille optimal</a:t>
            </a:r>
            <a:endParaRPr lang="en-US" sz="1600" b="0" u="none" strike="noStrike">
              <a:solidFill>
                <a:schemeClr val="dk1"/>
              </a:solidFill>
              <a:effectLst/>
              <a:uFillTx/>
              <a:latin typeface="Calibri"/>
            </a:endParaRPr>
          </a:p>
          <a:p>
            <a:pPr indent="0" algn="l" defTabSz="914400">
              <a:lnSpc>
                <a:spcPct val="107000"/>
              </a:lnSpc>
              <a:spcBef>
                <a:spcPts val="601"/>
              </a:spcBef>
              <a:buNone/>
              <a:tabLst>
                <a:tab pos="0" algn="l"/>
              </a:tabLst>
            </a:pPr>
            <a:r>
              <a:rPr lang="fr-FR" sz="1600" b="1" u="none" strike="noStrike">
                <a:solidFill>
                  <a:schemeClr val="lt1"/>
                </a:solidFill>
                <a:effectLst/>
                <a:uFillTx/>
                <a:latin typeface="Bahnschrift"/>
                <a:ea typeface="Calibri"/>
              </a:rPr>
              <a:t>3. C  Deux objectifs : le cash-flow, la rentabilité des fonds propres</a:t>
            </a:r>
            <a:endParaRPr lang="en-US" sz="1600" b="0" u="none" strike="noStrike">
              <a:solidFill>
                <a:schemeClr val="dk1"/>
              </a:solidFill>
              <a:effectLst/>
              <a:uFillTx/>
              <a:latin typeface="Calibri"/>
            </a:endParaRPr>
          </a:p>
          <a:p>
            <a:pPr indent="0" algn="l" defTabSz="914400">
              <a:lnSpc>
                <a:spcPct val="107000"/>
              </a:lnSpc>
              <a:buNone/>
              <a:tabLst>
                <a:tab pos="0" algn="l"/>
              </a:tabLst>
            </a:pPr>
            <a:endParaRPr lang="en-US" sz="1600" b="0" u="none" strike="noStrike">
              <a:solidFill>
                <a:schemeClr val="dk1"/>
              </a:solidFill>
              <a:effectLst/>
              <a:uFillTx/>
              <a:latin typeface="Calibri"/>
            </a:endParaRPr>
          </a:p>
          <a:p>
            <a:pPr indent="0" algn="ctr" defTabSz="914400">
              <a:lnSpc>
                <a:spcPct val="107000"/>
              </a:lnSpc>
              <a:buNone/>
              <a:tabLst>
                <a:tab pos="0" algn="l"/>
              </a:tabLst>
            </a:pPr>
            <a:r>
              <a:rPr lang="fr-FR" sz="1600" b="1" u="none" strike="noStrike">
                <a:solidFill>
                  <a:schemeClr val="dk1"/>
                </a:solidFill>
                <a:effectLst/>
                <a:uFillTx/>
                <a:latin typeface="Bahnschrift"/>
                <a:ea typeface="Calibri"/>
              </a:rPr>
              <a:t>WARNING 3 : Anatomie du risque</a:t>
            </a:r>
            <a:endParaRPr lang="en-US" sz="1600" b="0" u="none" strike="noStrike">
              <a:solidFill>
                <a:schemeClr val="dk1"/>
              </a:solidFill>
              <a:effectLst/>
              <a:uFillTx/>
              <a:latin typeface="Calibri"/>
            </a:endParaRPr>
          </a:p>
          <a:p>
            <a:pPr indent="0" algn="l" defTabSz="914400">
              <a:lnSpc>
                <a:spcPct val="107000"/>
              </a:lnSpc>
              <a:buNone/>
              <a:tabLst>
                <a:tab pos="0" algn="l"/>
              </a:tabLst>
            </a:pPr>
            <a:endParaRPr lang="en-US" sz="1600" b="0" u="none" strike="noStrike">
              <a:solidFill>
                <a:schemeClr val="dk1"/>
              </a:solidFill>
              <a:effectLst/>
              <a:uFillTx/>
              <a:latin typeface="Calibri"/>
            </a:endParaRPr>
          </a:p>
          <a:p>
            <a:pPr indent="0" algn="ctr" defTabSz="914400">
              <a:lnSpc>
                <a:spcPct val="107000"/>
              </a:lnSpc>
              <a:spcBef>
                <a:spcPts val="1001"/>
              </a:spcBef>
              <a:buNone/>
              <a:tabLst>
                <a:tab pos="0" algn="l"/>
              </a:tabLst>
            </a:pPr>
            <a:r>
              <a:rPr lang="fr-FR" sz="1800" b="1" u="sng" strike="noStrike">
                <a:solidFill>
                  <a:schemeClr val="lt1"/>
                </a:solidFill>
                <a:effectLst/>
                <a:uFillTx/>
                <a:latin typeface="Bahnschrift"/>
                <a:ea typeface="Calibri"/>
              </a:rPr>
              <a:t>Epilogue :</a:t>
            </a:r>
            <a:endParaRPr lang="en-US" sz="1800" b="0" u="none" strike="noStrike">
              <a:solidFill>
                <a:schemeClr val="dk1"/>
              </a:solidFill>
              <a:effectLst/>
              <a:uFillTx/>
              <a:latin typeface="Calibri"/>
            </a:endParaRPr>
          </a:p>
          <a:p>
            <a:pPr indent="0" algn="ctr" defTabSz="914400">
              <a:lnSpc>
                <a:spcPct val="107000"/>
              </a:lnSpc>
              <a:spcBef>
                <a:spcPts val="601"/>
              </a:spcBef>
              <a:buNone/>
              <a:tabLst>
                <a:tab pos="0" algn="l"/>
              </a:tabLst>
            </a:pPr>
            <a:r>
              <a:rPr lang="fr-FR" sz="1600" b="1" u="none" strike="noStrike">
                <a:solidFill>
                  <a:schemeClr val="lt1"/>
                </a:solidFill>
                <a:effectLst/>
                <a:uFillTx/>
                <a:latin typeface="Bahnschrift"/>
                <a:ea typeface="Calibri"/>
              </a:rPr>
              <a:t>les dix principes de la financiarisation</a:t>
            </a:r>
            <a:endParaRPr lang="en-US" sz="1600" b="0" u="none" strike="noStrike">
              <a:solidFill>
                <a:schemeClr val="dk1"/>
              </a:solidFill>
              <a:effectLst/>
              <a:uFillTx/>
              <a:latin typeface="Calibri"/>
            </a:endParaRPr>
          </a:p>
          <a:p>
            <a:pPr indent="0" algn="ctr" defTabSz="914400">
              <a:lnSpc>
                <a:spcPct val="107000"/>
              </a:lnSpc>
              <a:spcBef>
                <a:spcPts val="601"/>
              </a:spcBef>
              <a:buNone/>
              <a:tabLst>
                <a:tab pos="0" algn="l"/>
              </a:tabLst>
            </a:pPr>
            <a:r>
              <a:rPr lang="fr-FR" sz="1600" b="1" u="none" strike="noStrike">
                <a:solidFill>
                  <a:schemeClr val="lt1"/>
                </a:solidFill>
                <a:effectLst/>
                <a:uFillTx/>
                <a:latin typeface="Bahnschrift"/>
                <a:ea typeface="Calibri"/>
              </a:rPr>
              <a:t>Le shadow banking</a:t>
            </a:r>
            <a:endParaRPr lang="en-US" sz="1600" b="0" u="none" strike="noStrike">
              <a:solidFill>
                <a:schemeClr val="dk1"/>
              </a:solidFill>
              <a:effectLst/>
              <a:uFillTx/>
              <a:latin typeface="Calibri"/>
            </a:endParaRPr>
          </a:p>
          <a:p>
            <a:pPr indent="0" algn="ctr" defTabSz="914400">
              <a:lnSpc>
                <a:spcPct val="107000"/>
              </a:lnSpc>
              <a:spcBef>
                <a:spcPts val="601"/>
              </a:spcBef>
              <a:buNone/>
              <a:tabLst>
                <a:tab pos="0" algn="l"/>
              </a:tabLst>
            </a:pPr>
            <a:r>
              <a:rPr lang="fr-FR" sz="1600" b="1" u="none" strike="noStrike">
                <a:solidFill>
                  <a:schemeClr val="lt1"/>
                </a:solidFill>
                <a:effectLst/>
                <a:uFillTx/>
                <a:latin typeface="Bahnschrift"/>
                <a:ea typeface="Calibri"/>
              </a:rPr>
              <a:t>Les taux</a:t>
            </a:r>
            <a:endParaRPr lang="en-US" sz="1600" b="0" u="none" strike="noStrike">
              <a:solidFill>
                <a:schemeClr val="dk1"/>
              </a:solidFill>
              <a:effectLst/>
              <a:uFillTx/>
              <a:latin typeface="Calibri"/>
            </a:endParaRPr>
          </a:p>
          <a:p>
            <a:pPr indent="0" algn="ctr" defTabSz="914400">
              <a:lnSpc>
                <a:spcPct val="107000"/>
              </a:lnSpc>
              <a:spcBef>
                <a:spcPts val="601"/>
              </a:spcBef>
              <a:buNone/>
              <a:tabLst>
                <a:tab pos="0" algn="l"/>
              </a:tabLst>
            </a:pPr>
            <a:r>
              <a:rPr lang="fr-FR" sz="1600" b="1" u="none" strike="noStrike">
                <a:solidFill>
                  <a:schemeClr val="lt1"/>
                </a:solidFill>
                <a:effectLst/>
                <a:uFillTx/>
                <a:latin typeface="Bahnschrift"/>
                <a:ea typeface="Calibri"/>
              </a:rPr>
              <a:t>Monnaie et budget</a:t>
            </a:r>
            <a:endParaRPr lang="en-US" sz="1600" b="0" u="none" strike="noStrike">
              <a:solidFill>
                <a:schemeClr val="dk1"/>
              </a:solidFill>
              <a:effectLst/>
              <a:uFillTx/>
              <a:latin typeface="Calibri"/>
            </a:endParaRPr>
          </a:p>
          <a:p>
            <a:pPr indent="0" algn="ctr" defTabSz="914400">
              <a:lnSpc>
                <a:spcPct val="107000"/>
              </a:lnSpc>
              <a:spcBef>
                <a:spcPts val="601"/>
              </a:spcBef>
              <a:buNone/>
              <a:tabLst>
                <a:tab pos="0" algn="l"/>
              </a:tabLst>
            </a:pPr>
            <a:r>
              <a:rPr lang="fr-FR" sz="1600" b="1" u="none" strike="noStrike">
                <a:solidFill>
                  <a:schemeClr val="lt1"/>
                </a:solidFill>
                <a:effectLst/>
                <a:uFillTx/>
                <a:latin typeface="Bahnschrift"/>
                <a:ea typeface="Calibri"/>
              </a:rPr>
              <a:t>la finance à impact </a:t>
            </a:r>
            <a:endParaRPr lang="en-US" sz="1600" b="0" u="none" strike="noStrike">
              <a:solidFill>
                <a:schemeClr val="dk1"/>
              </a:solidFill>
              <a:effectLst/>
              <a:uFillTx/>
              <a:latin typeface="Calibri"/>
            </a:endParaRPr>
          </a:p>
        </p:txBody>
      </p:sp>
      <p:sp>
        <p:nvSpPr>
          <p:cNvPr id="132" name="PlaceHolder 2"/>
          <p:cNvSpPr>
            <a:spLocks noGrp="1"/>
          </p:cNvSpPr>
          <p:nvPr>
            <p:ph type="ftr" idx="41"/>
          </p:nvPr>
        </p:nvSpPr>
        <p:spPr>
          <a:xfrm>
            <a:off x="4038480" y="6356520"/>
            <a:ext cx="4114440" cy="364680"/>
          </a:xfrm>
          <a:prstGeom prst="rect">
            <a:avLst/>
          </a:prstGeom>
          <a:noFill/>
          <a:ln w="0">
            <a:noFill/>
          </a:ln>
        </p:spPr>
        <p:txBody>
          <a:bodyPr numCol="1" spcCol="0" lIns="91440" tIns="45720" rIns="91440" bIns="45720" anchor="ctr">
            <a:noAutofit/>
          </a:bodyPr>
          <a:lstStyle>
            <a:lvl1pPr indent="0" algn="ctr" defTabSz="457200">
              <a:lnSpc>
                <a:spcPct val="100000"/>
              </a:lnSpc>
              <a:buNone/>
              <a:defRPr lang="fr-FR" sz="1200" b="0" u="none" strike="noStrike">
                <a:solidFill>
                  <a:schemeClr val="dk1">
                    <a:tint val="75000"/>
                  </a:schemeClr>
                </a:solidFill>
                <a:effectLst/>
                <a:uFillTx/>
                <a:latin typeface="Calibri"/>
              </a:defRPr>
            </a:lvl1pPr>
          </a:lstStyle>
          <a:p>
            <a:pPr indent="0" algn="ctr" defTabSz="457200">
              <a:lnSpc>
                <a:spcPct val="100000"/>
              </a:lnSpc>
              <a:buNone/>
            </a:pPr>
            <a:r>
              <a:rPr lang="fr-FR" sz="1200" b="0" u="none" strike="noStrike">
                <a:solidFill>
                  <a:schemeClr val="dk1">
                    <a:tint val="75000"/>
                  </a:schemeClr>
                </a:solidFill>
                <a:effectLst/>
                <a:uFillTx/>
                <a:latin typeface="Calibri"/>
              </a:rPr>
              <a:t>la financiarisation de l'immobilier Paris la Défense Bernard Roth 31 mars 2023</a:t>
            </a:r>
            <a:endParaRPr lang="fr-FR" sz="1200" b="0" u="none" strike="noStrike">
              <a:solidFill>
                <a:srgbClr val="FFFFFF"/>
              </a:solidFill>
              <a:effectLst/>
              <a:uFillTx/>
              <a:latin typeface="Times New Roman"/>
            </a:endParaRPr>
          </a:p>
        </p:txBody>
      </p:sp>
      <p:sp>
        <p:nvSpPr>
          <p:cNvPr id="4" name="PlaceHolder 3"/>
          <p:cNvSpPr>
            <a:spLocks noGrp="1"/>
          </p:cNvSpPr>
          <p:nvPr>
            <p:ph type="sldNum" idx="12"/>
          </p:nvPr>
        </p:nvSpPr>
        <p:spPr/>
        <p:txBody>
          <a:bodyPr/>
          <a:p>
            <a:fld id="{8A6D080C-E34B-41A2-9411-A5D135E54F7C}" type="slidenum">
              <a:t>11</a:t>
            </a:fld>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33" name="Picture 2" descr="Finance de marché | Livres de finance, et cours de finance"/>
          <p:cNvPicPr/>
          <p:nvPr/>
        </p:nvPicPr>
        <p:blipFill>
          <a:blip r:embed="rId1"/>
          <a:stretch/>
        </p:blipFill>
        <p:spPr>
          <a:xfrm>
            <a:off x="-395640" y="-136440"/>
            <a:ext cx="13904280" cy="6857640"/>
          </a:xfrm>
          <a:prstGeom prst="rect">
            <a:avLst/>
          </a:prstGeom>
          <a:noFill/>
          <a:ln w="0">
            <a:noFill/>
          </a:ln>
        </p:spPr>
      </p:pic>
      <p:sp>
        <p:nvSpPr>
          <p:cNvPr id="134" name="Titre 1"/>
          <p:cNvSpPr/>
          <p:nvPr/>
        </p:nvSpPr>
        <p:spPr>
          <a:xfrm>
            <a:off x="6417720" y="-136440"/>
            <a:ext cx="7128360" cy="700920"/>
          </a:xfrm>
          <a:prstGeom prst="rect">
            <a:avLst/>
          </a:prstGeom>
          <a:noFill/>
          <a:ln w="0">
            <a:noFill/>
          </a:ln>
        </p:spPr>
        <p:style>
          <a:lnRef idx="0"/>
          <a:fillRef idx="0"/>
          <a:effectRef idx="0"/>
          <a:fontRef idx="minor"/>
        </p:style>
        <p:txBody>
          <a:bodyPr anchor="ctr">
            <a:normAutofit/>
          </a:bodyPr>
          <a:p>
            <a:pPr algn="ctr" defTabSz="914400">
              <a:lnSpc>
                <a:spcPct val="90000"/>
              </a:lnSpc>
            </a:pPr>
            <a:r>
              <a:rPr lang="fr-FR" sz="3200" b="0" u="none" strike="noStrike">
                <a:solidFill>
                  <a:schemeClr val="lt1"/>
                </a:solidFill>
                <a:effectLst/>
                <a:uFillTx/>
                <a:latin typeface="Bahnschrift SemiBold"/>
              </a:rPr>
              <a:t>Pourquoi la financiarisation </a:t>
            </a:r>
            <a:r>
              <a:rPr lang="fr-FR" sz="3600" b="0" u="none" strike="noStrike">
                <a:solidFill>
                  <a:schemeClr val="lt1"/>
                </a:solidFill>
                <a:effectLst/>
                <a:uFillTx/>
                <a:latin typeface="Bahnschrift SemiBold"/>
              </a:rPr>
              <a:t>?</a:t>
            </a:r>
            <a:endParaRPr lang="fr-FR" sz="3600" b="0" u="none" strike="noStrike">
              <a:solidFill>
                <a:srgbClr val="FFFFFF"/>
              </a:solidFill>
              <a:effectLst/>
              <a:uFillTx/>
              <a:latin typeface="Arial"/>
            </a:endParaRPr>
          </a:p>
        </p:txBody>
      </p:sp>
      <p:sp>
        <p:nvSpPr>
          <p:cNvPr id="2" name="PlaceHolder 1"/>
          <p:cNvSpPr>
            <a:spLocks noGrp="1"/>
          </p:cNvSpPr>
          <p:nvPr>
            <p:ph type="ftr" idx="11"/>
          </p:nvPr>
        </p:nvSpPr>
        <p:spPr/>
        <p:txBody>
          <a:bodyPr/>
          <a:p>
            <a:r>
              <a:t>la financiarisation de l'immobilier Paris la Défense Bernard Roth 31 mars 2023</a:t>
            </a:r>
          </a:p>
        </p:txBody>
      </p:sp>
      <p:sp>
        <p:nvSpPr>
          <p:cNvPr id="3" name="PlaceHolder 2"/>
          <p:cNvSpPr>
            <a:spLocks noGrp="1"/>
          </p:cNvSpPr>
          <p:nvPr>
            <p:ph type="sldNum" idx="12"/>
          </p:nvPr>
        </p:nvSpPr>
        <p:spPr/>
        <p:txBody>
          <a:bodyPr/>
          <a:p>
            <a:fld id="{33193D99-297C-4C34-8E50-1D432322295D}" type="slidenum">
              <a:t>12</a:t>
            </a:fld>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5" name="PlaceHolder 1"/>
          <p:cNvSpPr>
            <a:spLocks noGrp="1"/>
          </p:cNvSpPr>
          <p:nvPr>
            <p:ph type="title"/>
          </p:nvPr>
        </p:nvSpPr>
        <p:spPr>
          <a:xfrm>
            <a:off x="838080" y="0"/>
            <a:ext cx="10515240" cy="859680"/>
          </a:xfrm>
          <a:prstGeom prst="rect">
            <a:avLst/>
          </a:prstGeom>
          <a:noFill/>
          <a:ln w="0">
            <a:noFill/>
          </a:ln>
        </p:spPr>
        <p:txBody>
          <a:bodyPr lIns="91440" tIns="45720" rIns="91440" bIns="45720" anchor="ctr">
            <a:normAutofit/>
          </a:bodyPr>
          <a:p>
            <a:pPr indent="0" algn="l" defTabSz="914400">
              <a:lnSpc>
                <a:spcPct val="90000"/>
              </a:lnSpc>
              <a:buNone/>
            </a:pPr>
            <a:r>
              <a:rPr lang="fr-FR" sz="4000" b="1" u="none" strike="noStrike">
                <a:solidFill>
                  <a:schemeClr val="lt1"/>
                </a:solidFill>
                <a:effectLst/>
                <a:uFillTx/>
                <a:latin typeface="Bahnschrift"/>
              </a:rPr>
              <a:t>Comme toujours, en économie….</a:t>
            </a:r>
            <a:endParaRPr lang="en-US" sz="4000" b="0" u="none" strike="noStrike">
              <a:solidFill>
                <a:schemeClr val="dk1"/>
              </a:solidFill>
              <a:effectLst/>
              <a:uFillTx/>
              <a:latin typeface="Calibri Light"/>
            </a:endParaRPr>
          </a:p>
        </p:txBody>
      </p:sp>
      <p:pic>
        <p:nvPicPr>
          <p:cNvPr id="136" name="Picture 4" descr="Le développement économique - Love Communication : Cours BTS Gratuit"/>
          <p:cNvPicPr/>
          <p:nvPr/>
        </p:nvPicPr>
        <p:blipFill>
          <a:blip r:embed="rId1"/>
          <a:stretch/>
        </p:blipFill>
        <p:spPr>
          <a:xfrm>
            <a:off x="1678680" y="860040"/>
            <a:ext cx="10512720" cy="540900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16AD2F65-0DD8-4C3D-A7AD-8F171138C6AD}" type="slidenum">
              <a:t>13</a:t>
            </a:fld>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useBgFill="1">
        <p:nvSpPr>
          <p:cNvPr id="137" name="Rectangle 4102">
            <a:extLst>
              <a:ext uri="{C183D7F6-B498-43B3-948B-1728B52AA6E4}">
                <adec:decorative xmlns:adec="http://schemas.microsoft.com/office/drawing/2017/decorative" val="1"/>
              </a:ext>
            </a:extLst>
          </p:cNvPr>
          <p:cNvSpPr/>
          <p:nvPr/>
        </p:nvSpPr>
        <p:spPr>
          <a:xfrm>
            <a:off x="0" y="0"/>
            <a:ext cx="12191760" cy="6857640"/>
          </a:xfrm>
          <a:prstGeom prst="rect">
            <a:avLst/>
          </a:prstGeom>
          <a:ln w="12600">
            <a:noFill/>
          </a:ln>
        </p:spPr>
        <p:style>
          <a:lnRef idx="0"/>
          <a:fillRef idx="0"/>
          <a:effectRef idx="0"/>
          <a:fontRef idx="minor"/>
        </p:style>
        <p:txBody>
          <a:bodyPr lIns="90000" tIns="45000" rIns="90000" bIns="45000" anchor="ctr">
            <a:noAutofit/>
          </a:bodyPr>
          <a:p>
            <a:endParaRPr lang="en-US" sz="1800" b="0" u="none" strike="noStrike">
              <a:solidFill>
                <a:schemeClr val="lt1"/>
              </a:solidFill>
              <a:effectLst/>
              <a:uFillTx/>
              <a:latin typeface="Calibri"/>
            </a:endParaRPr>
          </a:p>
        </p:txBody>
      </p:sp>
      <p:sp>
        <p:nvSpPr>
          <p:cNvPr id="138" name="Freeform: Shape 4104">
            <a:extLst>
              <a:ext uri="{C183D7F6-B498-43B3-948B-1728B52AA6E4}">
                <adec:decorative xmlns:adec="http://schemas.microsoft.com/office/drawing/2017/decorative" val="1"/>
              </a:ext>
            </a:extLst>
          </p:cNvPr>
          <p:cNvSpPr/>
          <p:nvPr/>
        </p:nvSpPr>
        <p:spPr>
          <a:xfrm>
            <a:off x="0" y="0"/>
            <a:ext cx="11269080" cy="2008440"/>
          </a:xfrm>
          <a:custGeom>
            <a:avLst/>
            <a:gdLst>
              <a:gd name="textAreaLeft" fmla="*/ 0 w 11269080"/>
              <a:gd name="textAreaRight" fmla="*/ 11269440 w 11269080"/>
              <a:gd name="textAreaTop" fmla="*/ 0 h 2008440"/>
              <a:gd name="textAreaBottom" fmla="*/ 2008800 h 2008440"/>
              <a:gd name="GluePoint1X" fmla="*/ 0 w 11269336"/>
              <a:gd name="GluePoint1Y" fmla="*/ 0 h 2323145"/>
              <a:gd name="GluePoint2X" fmla="*/ 11269336 w 11269336"/>
              <a:gd name="GluePoint2Y" fmla="*/ 0 h 2323145"/>
              <a:gd name="GluePoint3X" fmla="*/ 11268645 w 11269336"/>
              <a:gd name="GluePoint3Y" fmla="*/ 511 h 2323145"/>
              <a:gd name="GluePoint4X" fmla="*/ 11230739 w 11269336"/>
              <a:gd name="GluePoint4Y" fmla="*/ 37096 h 2323145"/>
              <a:gd name="GluePoint5X" fmla="*/ 11082485 w 11269336"/>
              <a:gd name="GluePoint5Y" fmla="*/ 78590 h 2323145"/>
              <a:gd name="GluePoint6X" fmla="*/ 11031776 w 11269336"/>
              <a:gd name="GluePoint6Y" fmla="*/ 79197 h 2323145"/>
              <a:gd name="GluePoint7X" fmla="*/ 10995894 w 11269336"/>
              <a:gd name="GluePoint7Y" fmla="*/ 83459 h 2323145"/>
              <a:gd name="GluePoint8X" fmla="*/ 10861177 w 11269336"/>
              <a:gd name="GluePoint8Y" fmla="*/ 147419 h 2323145"/>
              <a:gd name="GluePoint9X" fmla="*/ 10782732 w 11269336"/>
              <a:gd name="GluePoint9Y" fmla="*/ 135645 h 2323145"/>
              <a:gd name="GluePoint10X" fmla="*/ 10660773 w 11269336"/>
              <a:gd name="GluePoint10Y" fmla="*/ 179312 h 2323145"/>
              <a:gd name="GluePoint11X" fmla="*/ 10564442 w 11269336"/>
              <a:gd name="GluePoint11Y" fmla="*/ 160738 h 2323145"/>
              <a:gd name="GluePoint12X" fmla="*/ 10490200 w 11269336"/>
              <a:gd name="GluePoint12Y" fmla="*/ 183533 h 2323145"/>
              <a:gd name="GluePoint13X" fmla="*/ 10271351 w 11269336"/>
              <a:gd name="GluePoint13Y" fmla="*/ 243104 h 2323145"/>
              <a:gd name="GluePoint14X" fmla="*/ 10061033 w 11269336"/>
              <a:gd name="GluePoint14Y" fmla="*/ 364937 h 2323145"/>
              <a:gd name="GluePoint15X" fmla="*/ 9921770 w 11269336"/>
              <a:gd name="GluePoint15Y" fmla="*/ 406154 h 2323145"/>
              <a:gd name="GluePoint16X" fmla="*/ 9858388 w 11269336"/>
              <a:gd name="GluePoint16Y" fmla="*/ 439489 h 2323145"/>
              <a:gd name="GluePoint17X" fmla="*/ 9811914 w 11269336"/>
              <a:gd name="GluePoint17Y" fmla="*/ 449865 h 2323145"/>
              <a:gd name="GluePoint18X" fmla="*/ 9784394 w 11269336"/>
              <a:gd name="GluePoint18Y" fmla="*/ 457816 h 2323145"/>
              <a:gd name="GluePoint19X" fmla="*/ 9656836 w 11269336"/>
              <a:gd name="GluePoint19Y" fmla="*/ 469967 h 2323145"/>
              <a:gd name="GluePoint20X" fmla="*/ 9561575 w 11269336"/>
              <a:gd name="GluePoint20Y" fmla="*/ 559978 h 2323145"/>
              <a:gd name="GluePoint21X" fmla="*/ 9162278 w 11269336"/>
              <a:gd name="GluePoint21Y" fmla="*/ 704724 h 2323145"/>
              <a:gd name="GluePoint22X" fmla="*/ 9062863 w 11269336"/>
              <a:gd name="GluePoint22Y" fmla="*/ 754656 h 2323145"/>
              <a:gd name="GluePoint23X" fmla="*/ 8914746 w 11269336"/>
              <a:gd name="GluePoint23Y" fmla="*/ 826428 h 2323145"/>
              <a:gd name="GluePoint24X" fmla="*/ 8917778 w 11269336"/>
              <a:gd name="GluePoint24Y" fmla="*/ 835198 h 2323145"/>
              <a:gd name="GluePoint25X" fmla="*/ 8905560 w 11269336"/>
              <a:gd name="GluePoint25Y" fmla="*/ 838358 h 2323145"/>
              <a:gd name="GluePoint26X" fmla="*/ 8897564 w 11269336"/>
              <a:gd name="GluePoint26Y" fmla="*/ 834287 h 2323145"/>
              <a:gd name="GluePoint27X" fmla="*/ 8878040 w 11269336"/>
              <a:gd name="GluePoint27Y" fmla="*/ 844150 h 2323145"/>
              <a:gd name="GluePoint28X" fmla="*/ 8795998 w 11269336"/>
              <a:gd name="GluePoint28Y" fmla="*/ 863337 h 2323145"/>
              <a:gd name="GluePoint29X" fmla="*/ 8776970 w 11269336"/>
              <a:gd name="GluePoint29Y" fmla="*/ 885177 h 2323145"/>
              <a:gd name="GluePoint30X" fmla="*/ 8755719 w 11269336"/>
              <a:gd name="GluePoint30Y" fmla="*/ 889754 h 2323145"/>
              <a:gd name="GluePoint31X" fmla="*/ 8743257 w 11269336"/>
              <a:gd name="GluePoint31Y" fmla="*/ 904723 h 2323145"/>
              <a:gd name="GluePoint32X" fmla="*/ 8721366 w 11269336"/>
              <a:gd name="GluePoint32Y" fmla="*/ 904711 h 2323145"/>
              <a:gd name="GluePoint33X" fmla="*/ 8678353 w 11269336"/>
              <a:gd name="GluePoint33Y" fmla="*/ 926318 h 2323145"/>
              <a:gd name="GluePoint34X" fmla="*/ 8636849 w 11269336"/>
              <a:gd name="GluePoint34Y" fmla="*/ 937900 h 2323145"/>
              <a:gd name="GluePoint35X" fmla="*/ 8620213 w 11269336"/>
              <a:gd name="GluePoint35Y" fmla="*/ 943068 h 2323145"/>
              <a:gd name="GluePoint36X" fmla="*/ 8612581 w 11269336"/>
              <a:gd name="GluePoint36Y" fmla="*/ 952695 h 2323145"/>
              <a:gd name="GluePoint37X" fmla="*/ 8589038 w 11269336"/>
              <a:gd name="GluePoint37Y" fmla="*/ 963892 h 2323145"/>
              <a:gd name="GluePoint38X" fmla="*/ 8579950 w 11269336"/>
              <a:gd name="GluePoint38Y" fmla="*/ 960899 h 2323145"/>
              <a:gd name="GluePoint39X" fmla="*/ 8579319 w 11269336"/>
              <a:gd name="GluePoint39Y" fmla="*/ 965630 h 2323145"/>
              <a:gd name="GluePoint40X" fmla="*/ 8547429 w 11269336"/>
              <a:gd name="GluePoint40Y" fmla="*/ 984506 h 2323145"/>
              <a:gd name="GluePoint41X" fmla="*/ 8478704 w 11269336"/>
              <a:gd name="GluePoint41Y" fmla="*/ 1025490 h 2323145"/>
              <a:gd name="GluePoint42X" fmla="*/ 8461421 w 11269336"/>
              <a:gd name="GluePoint42Y" fmla="*/ 1035512 h 2323145"/>
              <a:gd name="GluePoint43X" fmla="*/ 8445003 w 11269336"/>
              <a:gd name="GluePoint43Y" fmla="*/ 1036851 h 2323145"/>
              <a:gd name="GluePoint44X" fmla="*/ 8357350 w 11269336"/>
              <a:gd name="GluePoint44Y" fmla="*/ 1060213 h 2323145"/>
              <a:gd name="GluePoint45X" fmla="*/ 8335565 w 11269336"/>
              <a:gd name="GluePoint45Y" fmla="*/ 1061151 h 2323145"/>
              <a:gd name="GluePoint46X" fmla="*/ 8325267 w 11269336"/>
              <a:gd name="GluePoint46Y" fmla="*/ 1055919 h 2323145"/>
              <a:gd name="GluePoint47X" fmla="*/ 8293586 w 11269336"/>
              <a:gd name="GluePoint47Y" fmla="*/ 1076144 h 2323145"/>
              <a:gd name="GluePoint48X" fmla="*/ 8242405 w 11269336"/>
              <a:gd name="GluePoint48Y" fmla="*/ 1095960 h 2323145"/>
              <a:gd name="GluePoint49X" fmla="*/ 8197391 w 11269336"/>
              <a:gd name="GluePoint49Y" fmla="*/ 1107746 h 2323145"/>
              <a:gd name="GluePoint50X" fmla="*/ 8081474 w 11269336"/>
              <a:gd name="GluePoint50Y" fmla="*/ 1130125 h 2323145"/>
              <a:gd name="GluePoint51X" fmla="*/ 8053585 w 11269336"/>
              <a:gd name="GluePoint51Y" fmla="*/ 1129169 h 2323145"/>
              <a:gd name="GluePoint52X" fmla="*/ 8038422 w 11269336"/>
              <a:gd name="GluePoint52Y" fmla="*/ 1119092 h 2323145"/>
              <a:gd name="GluePoint53X" fmla="*/ 8029450 w 11269336"/>
              <a:gd name="GluePoint53Y" fmla="*/ 1125592 h 2323145"/>
              <a:gd name="GluePoint54X" fmla="*/ 7959552 w 11269336"/>
              <a:gd name="GluePoint54Y" fmla="*/ 1140188 h 2323145"/>
              <a:gd name="GluePoint55X" fmla="*/ 7914188 w 11269336"/>
              <a:gd name="GluePoint55Y" fmla="*/ 1150862 h 2323145"/>
              <a:gd name="GluePoint56X" fmla="*/ 7914918 w 11269336"/>
              <a:gd name="GluePoint56Y" fmla="*/ 1168758 h 2323145"/>
              <a:gd name="GluePoint57X" fmla="*/ 7875510 w 11269336"/>
              <a:gd name="GluePoint57Y" fmla="*/ 1183153 h 2323145"/>
              <a:gd name="GluePoint58X" fmla="*/ 7829932 w 11269336"/>
              <a:gd name="GluePoint58Y" fmla="*/ 1180782 h 2323145"/>
              <a:gd name="GluePoint59X" fmla="*/ 7779182 w 11269336"/>
              <a:gd name="GluePoint59Y" fmla="*/ 1192665 h 2323145"/>
              <a:gd name="GluePoint60X" fmla="*/ 7748774 w 11269336"/>
              <a:gd name="GluePoint60Y" fmla="*/ 1199586 h 2323145"/>
              <a:gd name="GluePoint61X" fmla="*/ 7671846 w 11269336"/>
              <a:gd name="GluePoint61Y" fmla="*/ 1231966 h 2323145"/>
              <a:gd name="GluePoint62X" fmla="*/ 7554146 w 11269336"/>
              <a:gd name="GluePoint62Y" fmla="*/ 1319748 h 2323145"/>
              <a:gd name="GluePoint63X" fmla="*/ 7515052 w 11269336"/>
              <a:gd name="GluePoint63Y" fmla="*/ 1336718 h 2323145"/>
              <a:gd name="GluePoint64X" fmla="*/ 7507193 w 11269336"/>
              <a:gd name="GluePoint64Y" fmla="*/ 1334617 h 2323145"/>
              <a:gd name="GluePoint65X" fmla="*/ 7461694 w 11269336"/>
              <a:gd name="GluePoint65Y" fmla="*/ 1375866 h 2323145"/>
              <a:gd name="GluePoint66X" fmla="*/ 7377571 w 11269336"/>
              <a:gd name="GluePoint66Y" fmla="*/ 1400128 h 2323145"/>
              <a:gd name="GluePoint67X" fmla="*/ 7311261 w 11269336"/>
              <a:gd name="GluePoint67Y" fmla="*/ 1412652 h 2323145"/>
              <a:gd name="GluePoint68X" fmla="*/ 7275307 w 11269336"/>
              <a:gd name="GluePoint68Y" fmla="*/ 1422171 h 2323145"/>
              <a:gd name="GluePoint69X" fmla="*/ 7247783 w 11269336"/>
              <a:gd name="GluePoint69Y" fmla="*/ 1426330 h 2323145"/>
              <a:gd name="GluePoint70X" fmla="*/ 7185047 w 11269336"/>
              <a:gd name="GluePoint70Y" fmla="*/ 1451812 h 2323145"/>
              <a:gd name="GluePoint71X" fmla="*/ 7084117 w 11269336"/>
              <a:gd name="GluePoint71Y" fmla="*/ 1500281 h 2323145"/>
              <a:gd name="GluePoint72X" fmla="*/ 7062011 w 11269336"/>
              <a:gd name="GluePoint72Y" fmla="*/ 1509183 h 2323145"/>
              <a:gd name="GluePoint73X" fmla="*/ 7040555 w 11269336"/>
              <a:gd name="GluePoint73Y" fmla="*/ 1511207 h 2323145"/>
              <a:gd name="GluePoint74X" fmla="*/ 7033438 w 11269336"/>
              <a:gd name="GluePoint74Y" fmla="*/ 1506772 h 2323145"/>
              <a:gd name="GluePoint75X" fmla="*/ 7020886 w 11269336"/>
              <a:gd name="GluePoint75Y" fmla="*/ 1510764 h 2323145"/>
              <a:gd name="GluePoint76X" fmla="*/ 7017033 w 11269336"/>
              <a:gd name="GluePoint76Y" fmla="*/ 1510650 h 2323145"/>
              <a:gd name="GluePoint77X" fmla="*/ 6995460 w 11269336"/>
              <a:gd name="GluePoint77Y" fmla="*/ 1511173 h 2323145"/>
              <a:gd name="GluePoint78X" fmla="*/ 6962144 w 11269336"/>
              <a:gd name="GluePoint78Y" fmla="*/ 1541508 h 2323145"/>
              <a:gd name="GluePoint79X" fmla="*/ 6910674 w 11269336"/>
              <a:gd name="GluePoint79Y" fmla="*/ 1554793 h 2323145"/>
              <a:gd name="GluePoint80X" fmla="*/ 6732152 w 11269336"/>
              <a:gd name="GluePoint80Y" fmla="*/ 1642538 h 2323145"/>
              <a:gd name="GluePoint81X" fmla="*/ 6694106 w 11269336"/>
              <a:gd name="GluePoint81Y" fmla="*/ 1632377 h 2323145"/>
              <a:gd name="GluePoint82X" fmla="*/ 6617223 w 11269336"/>
              <a:gd name="GluePoint82Y" fmla="*/ 1659889 h 2323145"/>
              <a:gd name="GluePoint83X" fmla="*/ 6521138 w 11269336"/>
              <a:gd name="GluePoint83Y" fmla="*/ 1744340 h 2323145"/>
              <a:gd name="GluePoint84X" fmla="*/ 6380677 w 11269336"/>
              <a:gd name="GluePoint84Y" fmla="*/ 1796883 h 2323145"/>
              <a:gd name="GluePoint85X" fmla="*/ 6374897 w 11269336"/>
              <a:gd name="GluePoint85Y" fmla="*/ 1809910 h 2323145"/>
              <a:gd name="GluePoint86X" fmla="*/ 6364545 w 11269336"/>
              <a:gd name="GluePoint86Y" fmla="*/ 1820090 h 2323145"/>
              <a:gd name="GluePoint87X" fmla="*/ 6362126 w 11269336"/>
              <a:gd name="GluePoint87Y" fmla="*/ 1819991 h 2323145"/>
              <a:gd name="GluePoint88X" fmla="*/ 6346673 w 11269336"/>
              <a:gd name="GluePoint88Y" fmla="*/ 1827824 h 2323145"/>
              <a:gd name="GluePoint89X" fmla="*/ 6345588 w 11269336"/>
              <a:gd name="GluePoint89Y" fmla="*/ 1832232 h 2323145"/>
              <a:gd name="GluePoint90X" fmla="*/ 6335708 w 11269336"/>
              <a:gd name="GluePoint90Y" fmla="*/ 1838451 h 2323145"/>
              <a:gd name="GluePoint91X" fmla="*/ 6318182 w 11269336"/>
              <a:gd name="GluePoint91Y" fmla="*/ 1852975 h 2323145"/>
              <a:gd name="GluePoint92X" fmla="*/ 6313084 w 11269336"/>
              <a:gd name="GluePoint92Y" fmla="*/ 1853561 h 2323145"/>
              <a:gd name="GluePoint93X" fmla="*/ 6283816 w 11269336"/>
              <a:gd name="GluePoint93Y" fmla="*/ 1872148 h 2323145"/>
              <a:gd name="GluePoint94X" fmla="*/ 6282550 w 11269336"/>
              <a:gd name="GluePoint94Y" fmla="*/ 1871392 h 2323145"/>
              <a:gd name="GluePoint95X" fmla="*/ 6270527 w 11269336"/>
              <a:gd name="GluePoint95Y" fmla="*/ 1872208 h 2323145"/>
              <a:gd name="GluePoint96X" fmla="*/ 6249518 w 11269336"/>
              <a:gd name="GluePoint96Y" fmla="*/ 1876079 h 2323145"/>
              <a:gd name="GluePoint97X" fmla="*/ 6190386 w 11269336"/>
              <a:gd name="GluePoint97Y" fmla="*/ 1872478 h 2323145"/>
              <a:gd name="GluePoint98X" fmla="*/ 6159777 w 11269336"/>
              <a:gd name="GluePoint98Y" fmla="*/ 1891745 h 2323145"/>
              <a:gd name="GluePoint99X" fmla="*/ 6153131 w 11269336"/>
              <a:gd name="GluePoint99Y" fmla="*/ 1895079 h 2323145"/>
              <a:gd name="GluePoint100X" fmla="*/ 6152798 w 11269336"/>
              <a:gd name="GluePoint100Y" fmla="*/ 1894920 h 2323145"/>
              <a:gd name="GluePoint101X" fmla="*/ 6145388 w 11269336"/>
              <a:gd name="GluePoint101Y" fmla="*/ 1897990 h 2323145"/>
              <a:gd name="GluePoint102X" fmla="*/ 6141014 w 11269336"/>
              <a:gd name="GluePoint102Y" fmla="*/ 1901155 h 2323145"/>
              <a:gd name="GluePoint103X" fmla="*/ 6128122 w 11269336"/>
              <a:gd name="GluePoint103Y" fmla="*/ 1907623 h 2323145"/>
              <a:gd name="GluePoint104X" fmla="*/ 6122351 w 11269336"/>
              <a:gd name="GluePoint104Y" fmla="*/ 1908359 h 2323145"/>
              <a:gd name="GluePoint105X" fmla="*/ 6064750 w 11269336"/>
              <a:gd name="GluePoint105Y" fmla="*/ 1896394 h 2323145"/>
              <a:gd name="GluePoint106X" fmla="*/ 5964230 w 11269336"/>
              <a:gd name="GluePoint106Y" fmla="*/ 1910038 h 2323145"/>
              <a:gd name="GluePoint107X" fmla="*/ 5865399 w 11269336"/>
              <a:gd name="GluePoint107Y" fmla="*/ 1926966 h 2323145"/>
              <a:gd name="GluePoint108X" fmla="*/ 5829951 w 11269336"/>
              <a:gd name="GluePoint108Y" fmla="*/ 1934755 h 2323145"/>
              <a:gd name="GluePoint109X" fmla="*/ 5765285 w 11269336"/>
              <a:gd name="GluePoint109Y" fmla="*/ 1941322 h 2323145"/>
              <a:gd name="GluePoint110X" fmla="*/ 5734750 w 11269336"/>
              <a:gd name="GluePoint110Y" fmla="*/ 1939793 h 2323145"/>
              <a:gd name="GluePoint111X" fmla="*/ 5733569 w 11269336"/>
              <a:gd name="GluePoint111Y" fmla="*/ 1940505 h 2323145"/>
              <a:gd name="GluePoint112X" fmla="*/ 5730329 w 11269336"/>
              <a:gd name="GluePoint112Y" fmla="*/ 1937845 h 2323145"/>
              <a:gd name="GluePoint113X" fmla="*/ 5724661 w 11269336"/>
              <a:gd name="GluePoint113Y" fmla="*/ 1937455 h 2323145"/>
              <a:gd name="GluePoint114X" fmla="*/ 5710186 w 11269336"/>
              <a:gd name="GluePoint114Y" fmla="*/ 1941370 h 2323145"/>
              <a:gd name="GluePoint115X" fmla="*/ 5704910 w 11269336"/>
              <a:gd name="GluePoint115Y" fmla="*/ 1943663 h 2323145"/>
              <a:gd name="GluePoint116X" fmla="*/ 5696836 w 11269336"/>
              <a:gd name="GluePoint116Y" fmla="*/ 1945271 h 2323145"/>
              <a:gd name="GluePoint117X" fmla="*/ 5696583 w 11269336"/>
              <a:gd name="GluePoint117Y" fmla="*/ 1945050 h 2323145"/>
              <a:gd name="GluePoint118X" fmla="*/ 5689123 w 11269336"/>
              <a:gd name="GluePoint118Y" fmla="*/ 1947067 h 2323145"/>
              <a:gd name="GluePoint119X" fmla="*/ 5653291 w 11269336"/>
              <a:gd name="GluePoint119Y" fmla="*/ 1960245 h 2323145"/>
              <a:gd name="GluePoint120X" fmla="*/ 5599385 w 11269336"/>
              <a:gd name="GluePoint120Y" fmla="*/ 1945198 h 2323145"/>
              <a:gd name="GluePoint121X" fmla="*/ 5578300 w 11269336"/>
              <a:gd name="GluePoint121Y" fmla="*/ 1944963 h 2323145"/>
              <a:gd name="GluePoint122X" fmla="*/ 5566758 w 11269336"/>
              <a:gd name="GluePoint122Y" fmla="*/ 1943441 h 2323145"/>
              <a:gd name="GluePoint123X" fmla="*/ 5565857 w 11269336"/>
              <a:gd name="GluePoint123Y" fmla="*/ 1942445 h 2323145"/>
              <a:gd name="GluePoint124X" fmla="*/ 5531534 w 11269336"/>
              <a:gd name="GluePoint124Y" fmla="*/ 1955208 h 2323145"/>
              <a:gd name="GluePoint125X" fmla="*/ 5526552 w 11269336"/>
              <a:gd name="GluePoint125Y" fmla="*/ 1954799 h 2323145"/>
              <a:gd name="GluePoint126X" fmla="*/ 5504723 w 11269336"/>
              <a:gd name="GluePoint126Y" fmla="*/ 1965811 h 2323145"/>
              <a:gd name="GluePoint127X" fmla="*/ 5493156 w 11269336"/>
              <a:gd name="GluePoint127Y" fmla="*/ 1970063 h 2323145"/>
              <a:gd name="GluePoint128X" fmla="*/ 5490486 w 11269336"/>
              <a:gd name="GluePoint128Y" fmla="*/ 1974227 h 2323145"/>
              <a:gd name="GluePoint129X" fmla="*/ 5473107 w 11269336"/>
              <a:gd name="GluePoint129Y" fmla="*/ 1979001 h 2323145"/>
              <a:gd name="GluePoint130X" fmla="*/ 5470885 w 11269336"/>
              <a:gd name="GluePoint130Y" fmla="*/ 1978432 h 2323145"/>
              <a:gd name="GluePoint131X" fmla="*/ 5457393 w 11269336"/>
              <a:gd name="GluePoint131Y" fmla="*/ 1986525 h 2323145"/>
              <a:gd name="GluePoint132X" fmla="*/ 5447102 w 11269336"/>
              <a:gd name="GluePoint132Y" fmla="*/ 1998329 h 2323145"/>
              <a:gd name="GluePoint133X" fmla="*/ 5159151 w 11269336"/>
              <a:gd name="GluePoint133Y" fmla="*/ 2029640 h 2323145"/>
              <a:gd name="GluePoint134X" fmla="*/ 5098838 w 11269336"/>
              <a:gd name="GluePoint134Y" fmla="*/ 2062961 h 2323145"/>
              <a:gd name="GluePoint135X" fmla="*/ 4860988 w 11269336"/>
              <a:gd name="GluePoint135Y" fmla="*/ 2135698 h 2323145"/>
              <a:gd name="GluePoint136X" fmla="*/ 4765388 w 11269336"/>
              <a:gd name="GluePoint136Y" fmla="*/ 2162525 h 2323145"/>
              <a:gd name="GluePoint137X" fmla="*/ 4745033 w 11269336"/>
              <a:gd name="GluePoint137Y" fmla="*/ 2158859 h 2323145"/>
              <a:gd name="GluePoint138X" fmla="*/ 4741475 w 11269336"/>
              <a:gd name="GluePoint138Y" fmla="*/ 2157998 h 2323145"/>
              <a:gd name="GluePoint139X" fmla="*/ 4728247 w 11269336"/>
              <a:gd name="GluePoint139Y" fmla="*/ 2159526 h 2323145"/>
              <a:gd name="GluePoint140X" fmla="*/ 4723263 w 11269336"/>
              <a:gd name="GluePoint140Y" fmla="*/ 2153742 h 2323145"/>
              <a:gd name="GluePoint141X" fmla="*/ 4593061 w 11269336"/>
              <a:gd name="GluePoint141Y" fmla="*/ 2171597 h 2323145"/>
              <a:gd name="GluePoint142X" fmla="*/ 4405765 w 11269336"/>
              <a:gd name="GluePoint142Y" fmla="*/ 2199902 h 2323145"/>
              <a:gd name="GluePoint143X" fmla="*/ 4401354 w 11269336"/>
              <a:gd name="GluePoint143Y" fmla="*/ 2194745 h 2323145"/>
              <a:gd name="GluePoint144X" fmla="*/ 4366646 w 11269336"/>
              <a:gd name="GluePoint144Y" fmla="*/ 2198564 h 2323145"/>
              <a:gd name="GluePoint145X" fmla="*/ 4354009 w 11269336"/>
              <a:gd name="GluePoint145Y" fmla="*/ 2204984 h 2323145"/>
              <a:gd name="GluePoint146X" fmla="*/ 4348284 w 11269336"/>
              <a:gd name="GluePoint146Y" fmla="*/ 2205270 h 2323145"/>
              <a:gd name="GluePoint147X" fmla="*/ 4333906 w 11269336"/>
              <a:gd name="GluePoint147Y" fmla="*/ 2205251 h 2323145"/>
              <a:gd name="GluePoint148X" fmla="*/ 4308819 w 11269336"/>
              <a:gd name="GluePoint148Y" fmla="*/ 2203822 h 2323145"/>
              <a:gd name="GluePoint149X" fmla="*/ 4301210 w 11269336"/>
              <a:gd name="GluePoint149Y" fmla="*/ 2204456 h 2323145"/>
              <a:gd name="GluePoint150X" fmla="*/ 4283095 w 11269336"/>
              <a:gd name="GluePoint150Y" fmla="*/ 2198177 h 2323145"/>
              <a:gd name="GluePoint151X" fmla="*/ 4250119 w 11269336"/>
              <a:gd name="GluePoint151Y" fmla="*/ 2196342 h 2323145"/>
              <a:gd name="GluePoint152X" fmla="*/ 4189203 w 11269336"/>
              <a:gd name="GluePoint152Y" fmla="*/ 2178994 h 2323145"/>
              <a:gd name="GluePoint153X" fmla="*/ 4154035 w 11269336"/>
              <a:gd name="GluePoint153Y" fmla="*/ 2171950 h 2323145"/>
              <a:gd name="GluePoint154X" fmla="*/ 4129569 w 11269336"/>
              <a:gd name="GluePoint154Y" fmla="*/ 2163850 h 2323145"/>
              <a:gd name="GluePoint155X" fmla="*/ 4061250 w 11269336"/>
              <a:gd name="GluePoint155Y" fmla="*/ 2159236 h 2323145"/>
              <a:gd name="GluePoint156X" fmla="*/ 3945480 w 11269336"/>
              <a:gd name="GluePoint156Y" fmla="*/ 2158279 h 2323145"/>
              <a:gd name="GluePoint157X" fmla="*/ 3921468 w 11269336"/>
              <a:gd name="GluePoint157Y" fmla="*/ 2156588 h 2323145"/>
              <a:gd name="GluePoint158X" fmla="*/ 3903348 w 11269336"/>
              <a:gd name="GluePoint158Y" fmla="*/ 2149220 h 2323145"/>
              <a:gd name="GluePoint159X" fmla="*/ 3901342 w 11269336"/>
              <a:gd name="GluePoint159Y" fmla="*/ 2142355 h 2323145"/>
              <a:gd name="GluePoint160X" fmla="*/ 3888539 w 11269336"/>
              <a:gd name="GluePoint160Y" fmla="*/ 2140476 h 2323145"/>
              <a:gd name="GluePoint161X" fmla="*/ 3885662 w 11269336"/>
              <a:gd name="GluePoint161Y" fmla="*/ 2138740 h 2323145"/>
              <a:gd name="GluePoint162X" fmla="*/ 3868627 w 11269336"/>
              <a:gd name="GluePoint162Y" fmla="*/ 2130023 h 2323145"/>
              <a:gd name="GluePoint163X" fmla="*/ 3819177 w 11269336"/>
              <a:gd name="GluePoint163Y" fmla="*/ 2142111 h 2323145"/>
              <a:gd name="GluePoint164X" fmla="*/ 3769100 w 11269336"/>
              <a:gd name="GluePoint164Y" fmla="*/ 2131731 h 2323145"/>
              <a:gd name="GluePoint165X" fmla="*/ 3562752 w 11269336"/>
              <a:gd name="GluePoint165Y" fmla="*/ 2131785 h 2323145"/>
              <a:gd name="GluePoint166X" fmla="*/ 3541402 w 11269336"/>
              <a:gd name="GluePoint166Y" fmla="*/ 2106821 h 2323145"/>
              <a:gd name="GluePoint167X" fmla="*/ 3365341 w 11269336"/>
              <a:gd name="GluePoint167Y" fmla="*/ 2077638 h 2323145"/>
              <a:gd name="GluePoint168X" fmla="*/ 3170922 w 11269336"/>
              <a:gd name="GluePoint168Y" fmla="*/ 2115957 h 2323145"/>
              <a:gd name="GluePoint169X" fmla="*/ 3156256 w 11269336"/>
              <a:gd name="GluePoint169Y" fmla="*/ 2124773 h 2323145"/>
              <a:gd name="GluePoint170X" fmla="*/ 3140298 w 11269336"/>
              <a:gd name="GluePoint170Y" fmla="*/ 2129182 h 2323145"/>
              <a:gd name="GluePoint171X" fmla="*/ 3138514 w 11269336"/>
              <a:gd name="GluePoint171Y" fmla="*/ 2128069 h 2323145"/>
              <a:gd name="GluePoint172X" fmla="*/ 3120467 w 11269336"/>
              <a:gd name="GluePoint172Y" fmla="*/ 2128281 h 2323145"/>
              <a:gd name="GluePoint173X" fmla="*/ 3116175 w 11269336"/>
              <a:gd name="GluePoint173Y" fmla="*/ 2131633 h 2323145"/>
              <a:gd name="GluePoint174X" fmla="*/ 3103685 w 11269336"/>
              <a:gd name="GluePoint174Y" fmla="*/ 2132814 h 2323145"/>
              <a:gd name="GluePoint175X" fmla="*/ 3078794 w 11269336"/>
              <a:gd name="GluePoint175Y" fmla="*/ 2137935 h 2323145"/>
              <a:gd name="GluePoint176X" fmla="*/ 3074407 w 11269336"/>
              <a:gd name="GluePoint176Y" fmla="*/ 2136274 h 2323145"/>
              <a:gd name="GluePoint177X" fmla="*/ 3037285 w 11269336"/>
              <a:gd name="GluePoint177Y" fmla="*/ 2139919 h 2323145"/>
              <a:gd name="GluePoint178X" fmla="*/ 3036901 w 11269336"/>
              <a:gd name="GluePoint178Y" fmla="*/ 2138726 h 2323145"/>
              <a:gd name="GluePoint179X" fmla="*/ 3026996 w 11269336"/>
              <a:gd name="GluePoint179Y" fmla="*/ 2134322 h 2323145"/>
              <a:gd name="GluePoint180X" fmla="*/ 3007772 w 11269336"/>
              <a:gd name="GluePoint180Y" fmla="*/ 2128742 h 2323145"/>
              <a:gd name="GluePoint181X" fmla="*/ 2965030 w 11269336"/>
              <a:gd name="GluePoint181Y" fmla="*/ 2100494 h 2323145"/>
              <a:gd name="GluePoint182X" fmla="*/ 2926342 w 11269336"/>
              <a:gd name="GluePoint182Y" fmla="*/ 2104155 h 2323145"/>
              <a:gd name="GluePoint183X" fmla="*/ 2918608 w 11269336"/>
              <a:gd name="GluePoint183Y" fmla="*/ 2104215 h 2323145"/>
              <a:gd name="GluePoint184X" fmla="*/ 2918475 w 11269336"/>
              <a:gd name="GluePoint184Y" fmla="*/ 2103937 h 2323145"/>
              <a:gd name="GluePoint185X" fmla="*/ 2910360 w 11269336"/>
              <a:gd name="GluePoint185Y" fmla="*/ 2103444 h 2323145"/>
              <a:gd name="GluePoint186X" fmla="*/ 2904507 w 11269336"/>
              <a:gd name="GluePoint186Y" fmla="*/ 2104326 h 2323145"/>
              <a:gd name="GluePoint187X" fmla="*/ 2889503 w 11269336"/>
              <a:gd name="GluePoint187Y" fmla="*/ 2104443 h 2323145"/>
              <a:gd name="GluePoint188X" fmla="*/ 2884480 w 11269336"/>
              <a:gd name="GluePoint188Y" fmla="*/ 2102626 h 2323145"/>
              <a:gd name="GluePoint189X" fmla="*/ 2882689 w 11269336"/>
              <a:gd name="GluePoint189Y" fmla="*/ 2099228 h 2323145"/>
              <a:gd name="GluePoint190X" fmla="*/ 2881291 w 11269336"/>
              <a:gd name="GluePoint190Y" fmla="*/ 2099618 h 2323145"/>
              <a:gd name="GluePoint191X" fmla="*/ 2853979 w 11269336"/>
              <a:gd name="GluePoint191Y" fmla="*/ 2090388 h 2323145"/>
              <a:gd name="GluePoint192X" fmla="*/ 2791790 w 11269336"/>
              <a:gd name="GluePoint192Y" fmla="*/ 2080332 h 2323145"/>
              <a:gd name="GluePoint193X" fmla="*/ 2755844 w 11269336"/>
              <a:gd name="GluePoint193Y" fmla="*/ 2078874 h 2323145"/>
              <a:gd name="GluePoint194X" fmla="*/ 2657742 w 11269336"/>
              <a:gd name="GluePoint194Y" fmla="*/ 2070179 h 2323145"/>
              <a:gd name="GluePoint195X" fmla="*/ 2559549 w 11269336"/>
              <a:gd name="GluePoint195Y" fmla="*/ 2057873 h 2323145"/>
              <a:gd name="GluePoint196X" fmla="*/ 2512054 w 11269336"/>
              <a:gd name="GluePoint196Y" fmla="*/ 2031671 h 2323145"/>
              <a:gd name="GluePoint197X" fmla="*/ 2506437 w 11269336"/>
              <a:gd name="GluePoint197Y" fmla="*/ 2030918 h 2323145"/>
              <a:gd name="GluePoint198X" fmla="*/ 2491752 w 11269336"/>
              <a:gd name="GluePoint198Y" fmla="*/ 2033906 h 2323145"/>
              <a:gd name="GluePoint199X" fmla="*/ 2486338 w 11269336"/>
              <a:gd name="GluePoint199Y" fmla="*/ 2035862 h 2323145"/>
              <a:gd name="GluePoint200X" fmla="*/ 2478186 w 11269336"/>
              <a:gd name="GluePoint200Y" fmla="*/ 2036953 h 2323145"/>
              <a:gd name="GluePoint201X" fmla="*/ 2477950 w 11269336"/>
              <a:gd name="GluePoint201Y" fmla="*/ 2036715 h 2323145"/>
              <a:gd name="GluePoint202X" fmla="*/ 2470381 w 11269336"/>
              <a:gd name="GluePoint202Y" fmla="*/ 2038256 h 2323145"/>
              <a:gd name="GluePoint203X" fmla="*/ 2433781 w 11269336"/>
              <a:gd name="GluePoint203Y" fmla="*/ 2049140 h 2323145"/>
              <a:gd name="GluePoint204X" fmla="*/ 2381172 w 11269336"/>
              <a:gd name="GluePoint204Y" fmla="*/ 2030645 h 2323145"/>
              <a:gd name="GluePoint205X" fmla="*/ 2360198 w 11269336"/>
              <a:gd name="GluePoint205Y" fmla="*/ 2029059 h 2323145"/>
              <a:gd name="GluePoint206X" fmla="*/ 2348815 w 11269336"/>
              <a:gd name="GluePoint206Y" fmla="*/ 2026798 h 2323145"/>
              <a:gd name="GluePoint207X" fmla="*/ 2347988 w 11269336"/>
              <a:gd name="GluePoint207Y" fmla="*/ 2025745 h 2323145"/>
              <a:gd name="GluePoint208X" fmla="*/ 2312920 w 11269336"/>
              <a:gd name="GluePoint208Y" fmla="*/ 2036311 h 2323145"/>
              <a:gd name="GluePoint209X" fmla="*/ 2307986 w 11269336"/>
              <a:gd name="GluePoint209Y" fmla="*/ 2035583 h 2323145"/>
              <a:gd name="GluePoint210X" fmla="*/ 2285481 w 11269336"/>
              <a:gd name="GluePoint210Y" fmla="*/ 2045197 h 2323145"/>
              <a:gd name="GluePoint211X" fmla="*/ 2273666 w 11269336"/>
              <a:gd name="GluePoint211Y" fmla="*/ 2048710 h 2323145"/>
              <a:gd name="GluePoint212X" fmla="*/ 2270719 w 11269336"/>
              <a:gd name="GluePoint212Y" fmla="*/ 2052702 h 2323145"/>
              <a:gd name="GluePoint213X" fmla="*/ 2253080 w 11269336"/>
              <a:gd name="GluePoint213Y" fmla="*/ 2056363 h 2323145"/>
              <a:gd name="GluePoint214X" fmla="*/ 2250906 w 11269336"/>
              <a:gd name="GluePoint214Y" fmla="*/ 2055654 h 2323145"/>
              <a:gd name="GluePoint215X" fmla="*/ 2236905 w 11269336"/>
              <a:gd name="GluePoint215Y" fmla="*/ 2062882 h 2323145"/>
              <a:gd name="GluePoint216X" fmla="*/ 2225830 w 11269336"/>
              <a:gd name="GluePoint216Y" fmla="*/ 2074027 h 2323145"/>
              <a:gd name="GluePoint217X" fmla="*/ 2073776 w 11269336"/>
              <a:gd name="GluePoint217Y" fmla="*/ 2089244 h 2323145"/>
              <a:gd name="GluePoint218X" fmla="*/ 1948256 w 11269336"/>
              <a:gd name="GluePoint218Y" fmla="*/ 2146616 h 2323145"/>
              <a:gd name="GluePoint219X" fmla="*/ 1865582 w 11269336"/>
              <a:gd name="GluePoint219Y" fmla="*/ 2153738 h 2323145"/>
              <a:gd name="GluePoint220X" fmla="*/ 1835210 w 11269336"/>
              <a:gd name="GluePoint220Y" fmla="*/ 2134244 h 2323145"/>
              <a:gd name="GluePoint221X" fmla="*/ 1632661 w 11269336"/>
              <a:gd name="GluePoint221Y" fmla="*/ 2173882 h 2323145"/>
              <a:gd name="GluePoint222X" fmla="*/ 1579590 w 11269336"/>
              <a:gd name="GluePoint222Y" fmla="*/ 2173680 h 2323145"/>
              <a:gd name="GluePoint223X" fmla="*/ 1535601 w 11269336"/>
              <a:gd name="GluePoint223Y" fmla="*/ 2194590 h 2323145"/>
              <a:gd name="GluePoint224X" fmla="*/ 1515594 w 11269336"/>
              <a:gd name="GluePoint224Y" fmla="*/ 2189622 h 2323145"/>
              <a:gd name="GluePoint225X" fmla="*/ 1512113 w 11269336"/>
              <a:gd name="GluePoint225Y" fmla="*/ 2188534 h 2323145"/>
              <a:gd name="GluePoint226X" fmla="*/ 1498838 w 11269336"/>
              <a:gd name="GluePoint226Y" fmla="*/ 2189213 h 2323145"/>
              <a:gd name="GluePoint227X" fmla="*/ 1494279 w 11269336"/>
              <a:gd name="GluePoint227Y" fmla="*/ 2183112 h 2323145"/>
              <a:gd name="GluePoint228X" fmla="*/ 1473714 w 11269336"/>
              <a:gd name="GluePoint228Y" fmla="*/ 2179625 h 2323145"/>
              <a:gd name="GluePoint229X" fmla="*/ 1449503 w 11269336"/>
              <a:gd name="GluePoint229Y" fmla="*/ 2182633 h 2323145"/>
              <a:gd name="GluePoint230X" fmla="*/ 1266687 w 11269336"/>
              <a:gd name="GluePoint230Y" fmla="*/ 2212688 h 2323145"/>
              <a:gd name="GluePoint231X" fmla="*/ 1239614 w 11269336"/>
              <a:gd name="GluePoint231Y" fmla="*/ 2209727 h 2323145"/>
              <a:gd name="GluePoint232X" fmla="*/ 1202436 w 11269336"/>
              <a:gd name="GluePoint232Y" fmla="*/ 2209817 h 2323145"/>
              <a:gd name="GluePoint233X" fmla="*/ 1136097 w 11269336"/>
              <a:gd name="GluePoint233Y" fmla="*/ 2205112 h 2323145"/>
              <a:gd name="GluePoint234X" fmla="*/ 988232 w 11269336"/>
              <a:gd name="GluePoint234Y" fmla="*/ 2235635 h 2323145"/>
              <a:gd name="GluePoint235X" fmla="*/ 981959 w 11269336"/>
              <a:gd name="GluePoint235Y" fmla="*/ 2231607 h 2323145"/>
              <a:gd name="GluePoint236X" fmla="*/ 938600 w 11269336"/>
              <a:gd name="GluePoint236Y" fmla="*/ 2238113 h 2323145"/>
              <a:gd name="GluePoint237X" fmla="*/ 791788 w 11269336"/>
              <a:gd name="GluePoint237Y" fmla="*/ 2293224 h 2323145"/>
              <a:gd name="GluePoint238X" fmla="*/ 706914 w 11269336"/>
              <a:gd name="GluePoint238Y" fmla="*/ 2305046 h 2323145"/>
              <a:gd name="GluePoint239X" fmla="*/ 675971 w 11269336"/>
              <a:gd name="GluePoint239Y" fmla="*/ 2304030 h 2323145"/>
              <a:gd name="GluePoint240X" fmla="*/ 624180 w 11269336"/>
              <a:gd name="GluePoint240Y" fmla="*/ 2302650 h 2323145"/>
              <a:gd name="GluePoint241X" fmla="*/ 583453 w 11269336"/>
              <a:gd name="GluePoint241Y" fmla="*/ 2288788 h 2323145"/>
              <a:gd name="GluePoint242X" fmla="*/ 540946 w 11269336"/>
              <a:gd name="GluePoint242Y" fmla="*/ 2292721 h 2323145"/>
              <a:gd name="GluePoint243X" fmla="*/ 533680 w 11269336"/>
              <a:gd name="GluePoint243Y" fmla="*/ 2310233 h 2323145"/>
              <a:gd name="GluePoint244X" fmla="*/ 487366 w 11269336"/>
              <a:gd name="GluePoint244Y" fmla="*/ 2309053 h 2323145"/>
              <a:gd name="GluePoint245X" fmla="*/ 416820 w 11269336"/>
              <a:gd name="GluePoint245Y" fmla="*/ 2305443 h 2323145"/>
              <a:gd name="GluePoint246X" fmla="*/ 376805 w 11269336"/>
              <a:gd name="GluePoint246Y" fmla="*/ 2307647 h 2323145"/>
              <a:gd name="GluePoint247X" fmla="*/ 266777 w 11269336"/>
              <a:gd name="GluePoint247Y" fmla="*/ 2309012 h 2323145"/>
              <a:gd name="GluePoint248X" fmla="*/ 156013 w 11269336"/>
              <a:gd name="GluePoint248Y" fmla="*/ 2306832 h 2323145"/>
              <a:gd name="GluePoint249X" fmla="*/ 87258 w 11269336"/>
              <a:gd name="GluePoint249Y" fmla="*/ 2285511 h 2323145"/>
              <a:gd name="GluePoint250X" fmla="*/ 23798 w 11269336"/>
              <a:gd name="GluePoint250Y" fmla="*/ 2281822 h 2323145"/>
              <a:gd name="GluePoint251X" fmla="*/ 0 w 11269336"/>
              <a:gd name="GluePoint251Y" fmla="*/ 2285369 h 2323145"/>
              <a:gd name="GluePoint252X" fmla="*/ 0 w 11269336"/>
              <a:gd name="GluePoint252Y" fmla="*/ 0 h 2323145"/>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 ang="0">
                <a:pos x="GluePoint39X" y="GluePoint39Y"/>
              </a:cxn>
              <a:cxn ang="0">
                <a:pos x="GluePoint40X" y="GluePoint40Y"/>
              </a:cxn>
              <a:cxn ang="0">
                <a:pos x="GluePoint41X" y="GluePoint41Y"/>
              </a:cxn>
              <a:cxn ang="0">
                <a:pos x="GluePoint42X" y="GluePoint42Y"/>
              </a:cxn>
              <a:cxn ang="0">
                <a:pos x="GluePoint43X" y="GluePoint43Y"/>
              </a:cxn>
              <a:cxn ang="0">
                <a:pos x="GluePoint44X" y="GluePoint44Y"/>
              </a:cxn>
              <a:cxn ang="0">
                <a:pos x="GluePoint45X" y="GluePoint45Y"/>
              </a:cxn>
              <a:cxn ang="0">
                <a:pos x="GluePoint46X" y="GluePoint46Y"/>
              </a:cxn>
              <a:cxn ang="0">
                <a:pos x="GluePoint47X" y="GluePoint47Y"/>
              </a:cxn>
              <a:cxn ang="0">
                <a:pos x="GluePoint48X" y="GluePoint48Y"/>
              </a:cxn>
              <a:cxn ang="0">
                <a:pos x="GluePoint49X" y="GluePoint49Y"/>
              </a:cxn>
              <a:cxn ang="0">
                <a:pos x="GluePoint50X" y="GluePoint50Y"/>
              </a:cxn>
              <a:cxn ang="0">
                <a:pos x="GluePoint51X" y="GluePoint51Y"/>
              </a:cxn>
              <a:cxn ang="0">
                <a:pos x="GluePoint52X" y="GluePoint52Y"/>
              </a:cxn>
              <a:cxn ang="0">
                <a:pos x="GluePoint53X" y="GluePoint53Y"/>
              </a:cxn>
              <a:cxn ang="0">
                <a:pos x="GluePoint54X" y="GluePoint54Y"/>
              </a:cxn>
              <a:cxn ang="0">
                <a:pos x="GluePoint55X" y="GluePoint55Y"/>
              </a:cxn>
              <a:cxn ang="0">
                <a:pos x="GluePoint56X" y="GluePoint56Y"/>
              </a:cxn>
              <a:cxn ang="0">
                <a:pos x="GluePoint57X" y="GluePoint57Y"/>
              </a:cxn>
              <a:cxn ang="0">
                <a:pos x="GluePoint58X" y="GluePoint58Y"/>
              </a:cxn>
              <a:cxn ang="0">
                <a:pos x="GluePoint59X" y="GluePoint59Y"/>
              </a:cxn>
              <a:cxn ang="0">
                <a:pos x="GluePoint60X" y="GluePoint60Y"/>
              </a:cxn>
              <a:cxn ang="0">
                <a:pos x="GluePoint61X" y="GluePoint61Y"/>
              </a:cxn>
              <a:cxn ang="0">
                <a:pos x="GluePoint62X" y="GluePoint62Y"/>
              </a:cxn>
              <a:cxn ang="0">
                <a:pos x="GluePoint63X" y="GluePoint63Y"/>
              </a:cxn>
              <a:cxn ang="0">
                <a:pos x="GluePoint64X" y="GluePoint64Y"/>
              </a:cxn>
              <a:cxn ang="0">
                <a:pos x="GluePoint65X" y="GluePoint65Y"/>
              </a:cxn>
              <a:cxn ang="0">
                <a:pos x="GluePoint66X" y="GluePoint66Y"/>
              </a:cxn>
              <a:cxn ang="0">
                <a:pos x="GluePoint67X" y="GluePoint67Y"/>
              </a:cxn>
              <a:cxn ang="0">
                <a:pos x="GluePoint68X" y="GluePoint68Y"/>
              </a:cxn>
              <a:cxn ang="0">
                <a:pos x="GluePoint69X" y="GluePoint69Y"/>
              </a:cxn>
              <a:cxn ang="0">
                <a:pos x="GluePoint70X" y="GluePoint70Y"/>
              </a:cxn>
              <a:cxn ang="0">
                <a:pos x="GluePoint71X" y="GluePoint71Y"/>
              </a:cxn>
              <a:cxn ang="0">
                <a:pos x="GluePoint72X" y="GluePoint72Y"/>
              </a:cxn>
              <a:cxn ang="0">
                <a:pos x="GluePoint73X" y="GluePoint73Y"/>
              </a:cxn>
              <a:cxn ang="0">
                <a:pos x="GluePoint74X" y="GluePoint74Y"/>
              </a:cxn>
              <a:cxn ang="0">
                <a:pos x="GluePoint75X" y="GluePoint75Y"/>
              </a:cxn>
              <a:cxn ang="0">
                <a:pos x="GluePoint76X" y="GluePoint76Y"/>
              </a:cxn>
              <a:cxn ang="0">
                <a:pos x="GluePoint77X" y="GluePoint77Y"/>
              </a:cxn>
              <a:cxn ang="0">
                <a:pos x="GluePoint78X" y="GluePoint78Y"/>
              </a:cxn>
              <a:cxn ang="0">
                <a:pos x="GluePoint79X" y="GluePoint79Y"/>
              </a:cxn>
              <a:cxn ang="0">
                <a:pos x="GluePoint80X" y="GluePoint80Y"/>
              </a:cxn>
              <a:cxn ang="0">
                <a:pos x="GluePoint81X" y="GluePoint81Y"/>
              </a:cxn>
              <a:cxn ang="0">
                <a:pos x="GluePoint82X" y="GluePoint82Y"/>
              </a:cxn>
              <a:cxn ang="0">
                <a:pos x="GluePoint83X" y="GluePoint83Y"/>
              </a:cxn>
              <a:cxn ang="0">
                <a:pos x="GluePoint84X" y="GluePoint84Y"/>
              </a:cxn>
              <a:cxn ang="0">
                <a:pos x="GluePoint85X" y="GluePoint85Y"/>
              </a:cxn>
              <a:cxn ang="0">
                <a:pos x="GluePoint86X" y="GluePoint86Y"/>
              </a:cxn>
              <a:cxn ang="0">
                <a:pos x="GluePoint87X" y="GluePoint87Y"/>
              </a:cxn>
              <a:cxn ang="0">
                <a:pos x="GluePoint88X" y="GluePoint88Y"/>
              </a:cxn>
              <a:cxn ang="0">
                <a:pos x="GluePoint89X" y="GluePoint89Y"/>
              </a:cxn>
              <a:cxn ang="0">
                <a:pos x="GluePoint90X" y="GluePoint90Y"/>
              </a:cxn>
              <a:cxn ang="0">
                <a:pos x="GluePoint91X" y="GluePoint91Y"/>
              </a:cxn>
              <a:cxn ang="0">
                <a:pos x="GluePoint92X" y="GluePoint92Y"/>
              </a:cxn>
              <a:cxn ang="0">
                <a:pos x="GluePoint93X" y="GluePoint93Y"/>
              </a:cxn>
              <a:cxn ang="0">
                <a:pos x="GluePoint94X" y="GluePoint94Y"/>
              </a:cxn>
              <a:cxn ang="0">
                <a:pos x="GluePoint95X" y="GluePoint95Y"/>
              </a:cxn>
              <a:cxn ang="0">
                <a:pos x="GluePoint96X" y="GluePoint96Y"/>
              </a:cxn>
              <a:cxn ang="0">
                <a:pos x="GluePoint97X" y="GluePoint97Y"/>
              </a:cxn>
              <a:cxn ang="0">
                <a:pos x="GluePoint98X" y="GluePoint98Y"/>
              </a:cxn>
              <a:cxn ang="0">
                <a:pos x="GluePoint99X" y="GluePoint99Y"/>
              </a:cxn>
              <a:cxn ang="0">
                <a:pos x="GluePoint100X" y="GluePoint100Y"/>
              </a:cxn>
              <a:cxn ang="0">
                <a:pos x="GluePoint101X" y="GluePoint101Y"/>
              </a:cxn>
              <a:cxn ang="0">
                <a:pos x="GluePoint102X" y="GluePoint102Y"/>
              </a:cxn>
              <a:cxn ang="0">
                <a:pos x="GluePoint103X" y="GluePoint103Y"/>
              </a:cxn>
              <a:cxn ang="0">
                <a:pos x="GluePoint104X" y="GluePoint104Y"/>
              </a:cxn>
              <a:cxn ang="0">
                <a:pos x="GluePoint105X" y="GluePoint105Y"/>
              </a:cxn>
              <a:cxn ang="0">
                <a:pos x="GluePoint106X" y="GluePoint106Y"/>
              </a:cxn>
              <a:cxn ang="0">
                <a:pos x="GluePoint107X" y="GluePoint107Y"/>
              </a:cxn>
              <a:cxn ang="0">
                <a:pos x="GluePoint108X" y="GluePoint108Y"/>
              </a:cxn>
              <a:cxn ang="0">
                <a:pos x="GluePoint109X" y="GluePoint109Y"/>
              </a:cxn>
              <a:cxn ang="0">
                <a:pos x="GluePoint110X" y="GluePoint110Y"/>
              </a:cxn>
              <a:cxn ang="0">
                <a:pos x="GluePoint111X" y="GluePoint111Y"/>
              </a:cxn>
              <a:cxn ang="0">
                <a:pos x="GluePoint112X" y="GluePoint112Y"/>
              </a:cxn>
              <a:cxn ang="0">
                <a:pos x="GluePoint113X" y="GluePoint113Y"/>
              </a:cxn>
              <a:cxn ang="0">
                <a:pos x="GluePoint114X" y="GluePoint114Y"/>
              </a:cxn>
              <a:cxn ang="0">
                <a:pos x="GluePoint115X" y="GluePoint115Y"/>
              </a:cxn>
              <a:cxn ang="0">
                <a:pos x="GluePoint116X" y="GluePoint116Y"/>
              </a:cxn>
              <a:cxn ang="0">
                <a:pos x="GluePoint117X" y="GluePoint117Y"/>
              </a:cxn>
              <a:cxn ang="0">
                <a:pos x="GluePoint118X" y="GluePoint118Y"/>
              </a:cxn>
              <a:cxn ang="0">
                <a:pos x="GluePoint119X" y="GluePoint119Y"/>
              </a:cxn>
              <a:cxn ang="0">
                <a:pos x="GluePoint120X" y="GluePoint120Y"/>
              </a:cxn>
              <a:cxn ang="0">
                <a:pos x="GluePoint121X" y="GluePoint121Y"/>
              </a:cxn>
              <a:cxn ang="0">
                <a:pos x="GluePoint122X" y="GluePoint122Y"/>
              </a:cxn>
              <a:cxn ang="0">
                <a:pos x="GluePoint123X" y="GluePoint123Y"/>
              </a:cxn>
              <a:cxn ang="0">
                <a:pos x="GluePoint124X" y="GluePoint124Y"/>
              </a:cxn>
              <a:cxn ang="0">
                <a:pos x="GluePoint125X" y="GluePoint125Y"/>
              </a:cxn>
              <a:cxn ang="0">
                <a:pos x="GluePoint126X" y="GluePoint126Y"/>
              </a:cxn>
              <a:cxn ang="0">
                <a:pos x="GluePoint127X" y="GluePoint127Y"/>
              </a:cxn>
              <a:cxn ang="0">
                <a:pos x="GluePoint128X" y="GluePoint128Y"/>
              </a:cxn>
              <a:cxn ang="0">
                <a:pos x="GluePoint129X" y="GluePoint129Y"/>
              </a:cxn>
              <a:cxn ang="0">
                <a:pos x="GluePoint130X" y="GluePoint130Y"/>
              </a:cxn>
              <a:cxn ang="0">
                <a:pos x="GluePoint131X" y="GluePoint131Y"/>
              </a:cxn>
              <a:cxn ang="0">
                <a:pos x="GluePoint132X" y="GluePoint132Y"/>
              </a:cxn>
              <a:cxn ang="0">
                <a:pos x="GluePoint133X" y="GluePoint133Y"/>
              </a:cxn>
              <a:cxn ang="0">
                <a:pos x="GluePoint134X" y="GluePoint134Y"/>
              </a:cxn>
              <a:cxn ang="0">
                <a:pos x="GluePoint135X" y="GluePoint135Y"/>
              </a:cxn>
              <a:cxn ang="0">
                <a:pos x="GluePoint136X" y="GluePoint136Y"/>
              </a:cxn>
              <a:cxn ang="0">
                <a:pos x="GluePoint137X" y="GluePoint137Y"/>
              </a:cxn>
              <a:cxn ang="0">
                <a:pos x="GluePoint138X" y="GluePoint138Y"/>
              </a:cxn>
              <a:cxn ang="0">
                <a:pos x="GluePoint139X" y="GluePoint139Y"/>
              </a:cxn>
              <a:cxn ang="0">
                <a:pos x="GluePoint140X" y="GluePoint140Y"/>
              </a:cxn>
              <a:cxn ang="0">
                <a:pos x="GluePoint141X" y="GluePoint141Y"/>
              </a:cxn>
              <a:cxn ang="0">
                <a:pos x="GluePoint142X" y="GluePoint142Y"/>
              </a:cxn>
              <a:cxn ang="0">
                <a:pos x="GluePoint143X" y="GluePoint143Y"/>
              </a:cxn>
              <a:cxn ang="0">
                <a:pos x="GluePoint144X" y="GluePoint144Y"/>
              </a:cxn>
              <a:cxn ang="0">
                <a:pos x="GluePoint145X" y="GluePoint145Y"/>
              </a:cxn>
              <a:cxn ang="0">
                <a:pos x="GluePoint146X" y="GluePoint146Y"/>
              </a:cxn>
              <a:cxn ang="0">
                <a:pos x="GluePoint147X" y="GluePoint147Y"/>
              </a:cxn>
              <a:cxn ang="0">
                <a:pos x="GluePoint148X" y="GluePoint148Y"/>
              </a:cxn>
              <a:cxn ang="0">
                <a:pos x="GluePoint149X" y="GluePoint149Y"/>
              </a:cxn>
              <a:cxn ang="0">
                <a:pos x="GluePoint150X" y="GluePoint150Y"/>
              </a:cxn>
              <a:cxn ang="0">
                <a:pos x="GluePoint151X" y="GluePoint151Y"/>
              </a:cxn>
              <a:cxn ang="0">
                <a:pos x="GluePoint152X" y="GluePoint152Y"/>
              </a:cxn>
              <a:cxn ang="0">
                <a:pos x="GluePoint153X" y="GluePoint153Y"/>
              </a:cxn>
              <a:cxn ang="0">
                <a:pos x="GluePoint154X" y="GluePoint154Y"/>
              </a:cxn>
              <a:cxn ang="0">
                <a:pos x="GluePoint155X" y="GluePoint155Y"/>
              </a:cxn>
              <a:cxn ang="0">
                <a:pos x="GluePoint156X" y="GluePoint156Y"/>
              </a:cxn>
              <a:cxn ang="0">
                <a:pos x="GluePoint157X" y="GluePoint157Y"/>
              </a:cxn>
              <a:cxn ang="0">
                <a:pos x="GluePoint158X" y="GluePoint158Y"/>
              </a:cxn>
              <a:cxn ang="0">
                <a:pos x="GluePoint159X" y="GluePoint159Y"/>
              </a:cxn>
              <a:cxn ang="0">
                <a:pos x="GluePoint160X" y="GluePoint160Y"/>
              </a:cxn>
              <a:cxn ang="0">
                <a:pos x="GluePoint161X" y="GluePoint161Y"/>
              </a:cxn>
              <a:cxn ang="0">
                <a:pos x="GluePoint162X" y="GluePoint162Y"/>
              </a:cxn>
              <a:cxn ang="0">
                <a:pos x="GluePoint163X" y="GluePoint163Y"/>
              </a:cxn>
              <a:cxn ang="0">
                <a:pos x="GluePoint164X" y="GluePoint164Y"/>
              </a:cxn>
              <a:cxn ang="0">
                <a:pos x="GluePoint165X" y="GluePoint165Y"/>
              </a:cxn>
              <a:cxn ang="0">
                <a:pos x="GluePoint166X" y="GluePoint166Y"/>
              </a:cxn>
              <a:cxn ang="0">
                <a:pos x="GluePoint167X" y="GluePoint167Y"/>
              </a:cxn>
              <a:cxn ang="0">
                <a:pos x="GluePoint168X" y="GluePoint168Y"/>
              </a:cxn>
              <a:cxn ang="0">
                <a:pos x="GluePoint169X" y="GluePoint169Y"/>
              </a:cxn>
              <a:cxn ang="0">
                <a:pos x="GluePoint170X" y="GluePoint170Y"/>
              </a:cxn>
              <a:cxn ang="0">
                <a:pos x="GluePoint171X" y="GluePoint171Y"/>
              </a:cxn>
              <a:cxn ang="0">
                <a:pos x="GluePoint172X" y="GluePoint172Y"/>
              </a:cxn>
              <a:cxn ang="0">
                <a:pos x="GluePoint173X" y="GluePoint173Y"/>
              </a:cxn>
              <a:cxn ang="0">
                <a:pos x="GluePoint174X" y="GluePoint174Y"/>
              </a:cxn>
              <a:cxn ang="0">
                <a:pos x="GluePoint175X" y="GluePoint175Y"/>
              </a:cxn>
              <a:cxn ang="0">
                <a:pos x="GluePoint176X" y="GluePoint176Y"/>
              </a:cxn>
              <a:cxn ang="0">
                <a:pos x="GluePoint177X" y="GluePoint177Y"/>
              </a:cxn>
              <a:cxn ang="0">
                <a:pos x="GluePoint178X" y="GluePoint178Y"/>
              </a:cxn>
              <a:cxn ang="0">
                <a:pos x="GluePoint179X" y="GluePoint179Y"/>
              </a:cxn>
              <a:cxn ang="0">
                <a:pos x="GluePoint180X" y="GluePoint180Y"/>
              </a:cxn>
              <a:cxn ang="0">
                <a:pos x="GluePoint181X" y="GluePoint181Y"/>
              </a:cxn>
              <a:cxn ang="0">
                <a:pos x="GluePoint182X" y="GluePoint182Y"/>
              </a:cxn>
              <a:cxn ang="0">
                <a:pos x="GluePoint183X" y="GluePoint183Y"/>
              </a:cxn>
              <a:cxn ang="0">
                <a:pos x="GluePoint184X" y="GluePoint184Y"/>
              </a:cxn>
              <a:cxn ang="0">
                <a:pos x="GluePoint185X" y="GluePoint185Y"/>
              </a:cxn>
              <a:cxn ang="0">
                <a:pos x="GluePoint186X" y="GluePoint186Y"/>
              </a:cxn>
              <a:cxn ang="0">
                <a:pos x="GluePoint187X" y="GluePoint187Y"/>
              </a:cxn>
              <a:cxn ang="0">
                <a:pos x="GluePoint188X" y="GluePoint188Y"/>
              </a:cxn>
              <a:cxn ang="0">
                <a:pos x="GluePoint189X" y="GluePoint189Y"/>
              </a:cxn>
              <a:cxn ang="0">
                <a:pos x="GluePoint190X" y="GluePoint190Y"/>
              </a:cxn>
              <a:cxn ang="0">
                <a:pos x="GluePoint191X" y="GluePoint191Y"/>
              </a:cxn>
              <a:cxn ang="0">
                <a:pos x="GluePoint192X" y="GluePoint192Y"/>
              </a:cxn>
              <a:cxn ang="0">
                <a:pos x="GluePoint193X" y="GluePoint193Y"/>
              </a:cxn>
              <a:cxn ang="0">
                <a:pos x="GluePoint194X" y="GluePoint194Y"/>
              </a:cxn>
              <a:cxn ang="0">
                <a:pos x="GluePoint195X" y="GluePoint195Y"/>
              </a:cxn>
              <a:cxn ang="0">
                <a:pos x="GluePoint196X" y="GluePoint196Y"/>
              </a:cxn>
              <a:cxn ang="0">
                <a:pos x="GluePoint197X" y="GluePoint197Y"/>
              </a:cxn>
              <a:cxn ang="0">
                <a:pos x="GluePoint198X" y="GluePoint198Y"/>
              </a:cxn>
              <a:cxn ang="0">
                <a:pos x="GluePoint199X" y="GluePoint199Y"/>
              </a:cxn>
              <a:cxn ang="0">
                <a:pos x="GluePoint200X" y="GluePoint200Y"/>
              </a:cxn>
              <a:cxn ang="0">
                <a:pos x="GluePoint201X" y="GluePoint201Y"/>
              </a:cxn>
              <a:cxn ang="0">
                <a:pos x="GluePoint202X" y="GluePoint202Y"/>
              </a:cxn>
              <a:cxn ang="0">
                <a:pos x="GluePoint203X" y="GluePoint203Y"/>
              </a:cxn>
              <a:cxn ang="0">
                <a:pos x="GluePoint204X" y="GluePoint204Y"/>
              </a:cxn>
              <a:cxn ang="0">
                <a:pos x="GluePoint205X" y="GluePoint205Y"/>
              </a:cxn>
              <a:cxn ang="0">
                <a:pos x="GluePoint206X" y="GluePoint206Y"/>
              </a:cxn>
              <a:cxn ang="0">
                <a:pos x="GluePoint207X" y="GluePoint207Y"/>
              </a:cxn>
              <a:cxn ang="0">
                <a:pos x="GluePoint208X" y="GluePoint208Y"/>
              </a:cxn>
              <a:cxn ang="0">
                <a:pos x="GluePoint209X" y="GluePoint209Y"/>
              </a:cxn>
              <a:cxn ang="0">
                <a:pos x="GluePoint210X" y="GluePoint210Y"/>
              </a:cxn>
              <a:cxn ang="0">
                <a:pos x="GluePoint211X" y="GluePoint211Y"/>
              </a:cxn>
              <a:cxn ang="0">
                <a:pos x="GluePoint212X" y="GluePoint212Y"/>
              </a:cxn>
              <a:cxn ang="0">
                <a:pos x="GluePoint213X" y="GluePoint213Y"/>
              </a:cxn>
              <a:cxn ang="0">
                <a:pos x="GluePoint214X" y="GluePoint214Y"/>
              </a:cxn>
              <a:cxn ang="0">
                <a:pos x="GluePoint215X" y="GluePoint215Y"/>
              </a:cxn>
              <a:cxn ang="0">
                <a:pos x="GluePoint216X" y="GluePoint216Y"/>
              </a:cxn>
              <a:cxn ang="0">
                <a:pos x="GluePoint217X" y="GluePoint217Y"/>
              </a:cxn>
              <a:cxn ang="0">
                <a:pos x="GluePoint218X" y="GluePoint218Y"/>
              </a:cxn>
              <a:cxn ang="0">
                <a:pos x="GluePoint219X" y="GluePoint219Y"/>
              </a:cxn>
              <a:cxn ang="0">
                <a:pos x="GluePoint220X" y="GluePoint220Y"/>
              </a:cxn>
              <a:cxn ang="0">
                <a:pos x="GluePoint221X" y="GluePoint221Y"/>
              </a:cxn>
              <a:cxn ang="0">
                <a:pos x="GluePoint222X" y="GluePoint222Y"/>
              </a:cxn>
              <a:cxn ang="0">
                <a:pos x="GluePoint223X" y="GluePoint223Y"/>
              </a:cxn>
              <a:cxn ang="0">
                <a:pos x="GluePoint224X" y="GluePoint224Y"/>
              </a:cxn>
              <a:cxn ang="0">
                <a:pos x="GluePoint225X" y="GluePoint225Y"/>
              </a:cxn>
              <a:cxn ang="0">
                <a:pos x="GluePoint226X" y="GluePoint226Y"/>
              </a:cxn>
              <a:cxn ang="0">
                <a:pos x="GluePoint227X" y="GluePoint227Y"/>
              </a:cxn>
              <a:cxn ang="0">
                <a:pos x="GluePoint228X" y="GluePoint228Y"/>
              </a:cxn>
              <a:cxn ang="0">
                <a:pos x="GluePoint229X" y="GluePoint229Y"/>
              </a:cxn>
              <a:cxn ang="0">
                <a:pos x="GluePoint230X" y="GluePoint230Y"/>
              </a:cxn>
              <a:cxn ang="0">
                <a:pos x="GluePoint231X" y="GluePoint231Y"/>
              </a:cxn>
              <a:cxn ang="0">
                <a:pos x="GluePoint232X" y="GluePoint232Y"/>
              </a:cxn>
              <a:cxn ang="0">
                <a:pos x="GluePoint233X" y="GluePoint233Y"/>
              </a:cxn>
              <a:cxn ang="0">
                <a:pos x="GluePoint234X" y="GluePoint234Y"/>
              </a:cxn>
              <a:cxn ang="0">
                <a:pos x="GluePoint235X" y="GluePoint235Y"/>
              </a:cxn>
              <a:cxn ang="0">
                <a:pos x="GluePoint236X" y="GluePoint236Y"/>
              </a:cxn>
              <a:cxn ang="0">
                <a:pos x="GluePoint237X" y="GluePoint237Y"/>
              </a:cxn>
              <a:cxn ang="0">
                <a:pos x="GluePoint238X" y="GluePoint238Y"/>
              </a:cxn>
              <a:cxn ang="0">
                <a:pos x="GluePoint239X" y="GluePoint239Y"/>
              </a:cxn>
              <a:cxn ang="0">
                <a:pos x="GluePoint240X" y="GluePoint240Y"/>
              </a:cxn>
              <a:cxn ang="0">
                <a:pos x="GluePoint241X" y="GluePoint241Y"/>
              </a:cxn>
              <a:cxn ang="0">
                <a:pos x="GluePoint242X" y="GluePoint242Y"/>
              </a:cxn>
              <a:cxn ang="0">
                <a:pos x="GluePoint243X" y="GluePoint243Y"/>
              </a:cxn>
              <a:cxn ang="0">
                <a:pos x="GluePoint244X" y="GluePoint244Y"/>
              </a:cxn>
              <a:cxn ang="0">
                <a:pos x="GluePoint245X" y="GluePoint245Y"/>
              </a:cxn>
              <a:cxn ang="0">
                <a:pos x="GluePoint246X" y="GluePoint246Y"/>
              </a:cxn>
              <a:cxn ang="0">
                <a:pos x="GluePoint247X" y="GluePoint247Y"/>
              </a:cxn>
              <a:cxn ang="0">
                <a:pos x="GluePoint248X" y="GluePoint248Y"/>
              </a:cxn>
              <a:cxn ang="0">
                <a:pos x="GluePoint249X" y="GluePoint249Y"/>
              </a:cxn>
              <a:cxn ang="0">
                <a:pos x="GluePoint250X" y="GluePoint250Y"/>
              </a:cxn>
              <a:cxn ang="0">
                <a:pos x="GluePoint251X" y="GluePoint251Y"/>
              </a:cxn>
              <a:cxn ang="0">
                <a:pos x="GluePoint252X" y="GluePoint252Y"/>
              </a:cxn>
            </a:cxnLst>
            <a:rect l="textAreaLeft" t="textAreaTop" r="textAreaRight" b="textAreaBottom"/>
            <a:pathLst>
              <a:path w="11269336" h="2323145">
                <a:moveTo>
                  <a:pt x="0" y="0"/>
                </a:moveTo>
                <a:lnTo>
                  <a:pt x="11269336" y="0"/>
                </a:lnTo>
                <a:lnTo>
                  <a:pt x="11268645" y="511"/>
                </a:lnTo>
                <a:cubicBezTo>
                  <a:pt x="11257520" y="14091"/>
                  <a:pt x="11248967" y="32073"/>
                  <a:pt x="11230739" y="37096"/>
                </a:cubicBezTo>
                <a:cubicBezTo>
                  <a:pt x="11194283" y="47141"/>
                  <a:pt x="11124351" y="55013"/>
                  <a:pt x="11082485" y="78590"/>
                </a:cubicBezTo>
                <a:cubicBezTo>
                  <a:pt x="11064655" y="69818"/>
                  <a:pt x="11049588" y="97621"/>
                  <a:pt x="11031776" y="79197"/>
                </a:cubicBezTo>
                <a:cubicBezTo>
                  <a:pt x="11016683" y="85023"/>
                  <a:pt x="11009945" y="92832"/>
                  <a:pt x="10995894" y="83459"/>
                </a:cubicBezTo>
                <a:cubicBezTo>
                  <a:pt x="10971843" y="134740"/>
                  <a:pt x="10888992" y="106042"/>
                  <a:pt x="10861177" y="147419"/>
                </a:cubicBezTo>
                <a:cubicBezTo>
                  <a:pt x="10850370" y="129415"/>
                  <a:pt x="10807086" y="138624"/>
                  <a:pt x="10782732" y="135645"/>
                </a:cubicBezTo>
                <a:cubicBezTo>
                  <a:pt x="10869014" y="196205"/>
                  <a:pt x="10693356" y="147304"/>
                  <a:pt x="10660773" y="179312"/>
                </a:cubicBezTo>
                <a:cubicBezTo>
                  <a:pt x="10667385" y="121467"/>
                  <a:pt x="10595265" y="182241"/>
                  <a:pt x="10564442" y="160738"/>
                </a:cubicBezTo>
                <a:cubicBezTo>
                  <a:pt x="10544419" y="190949"/>
                  <a:pt x="10518436" y="167191"/>
                  <a:pt x="10490200" y="183533"/>
                </a:cubicBezTo>
                <a:cubicBezTo>
                  <a:pt x="10423905" y="202688"/>
                  <a:pt x="10362764" y="244779"/>
                  <a:pt x="10271351" y="243104"/>
                </a:cubicBezTo>
                <a:cubicBezTo>
                  <a:pt x="10247818" y="329775"/>
                  <a:pt x="10135674" y="303068"/>
                  <a:pt x="10061033" y="364937"/>
                </a:cubicBezTo>
                <a:cubicBezTo>
                  <a:pt x="10014289" y="383940"/>
                  <a:pt x="9930032" y="360289"/>
                  <a:pt x="9921770" y="406154"/>
                </a:cubicBezTo>
                <a:cubicBezTo>
                  <a:pt x="9894276" y="384665"/>
                  <a:pt x="9881945" y="430851"/>
                  <a:pt x="9858388" y="439489"/>
                </a:cubicBezTo>
                <a:cubicBezTo>
                  <a:pt x="9835642" y="426888"/>
                  <a:pt x="9828901" y="443125"/>
                  <a:pt x="9811914" y="449865"/>
                </a:cubicBezTo>
                <a:cubicBezTo>
                  <a:pt x="9801869" y="441287"/>
                  <a:pt x="9787055" y="444835"/>
                  <a:pt x="9784394" y="457816"/>
                </a:cubicBezTo>
                <a:cubicBezTo>
                  <a:pt x="9797169" y="483924"/>
                  <a:pt x="9656844" y="450179"/>
                  <a:pt x="9656836" y="469967"/>
                </a:cubicBezTo>
                <a:cubicBezTo>
                  <a:pt x="9589537" y="485301"/>
                  <a:pt x="9662097" y="527310"/>
                  <a:pt x="9561575" y="559978"/>
                </a:cubicBezTo>
                <a:cubicBezTo>
                  <a:pt x="9479149" y="599104"/>
                  <a:pt x="9215234" y="670585"/>
                  <a:pt x="9162278" y="704724"/>
                </a:cubicBezTo>
                <a:cubicBezTo>
                  <a:pt x="9173017" y="730567"/>
                  <a:pt x="9063215" y="727685"/>
                  <a:pt x="9062863" y="754656"/>
                </a:cubicBezTo>
                <a:cubicBezTo>
                  <a:pt x="9021608" y="774940"/>
                  <a:pt x="8924639" y="816390"/>
                  <a:pt x="8914746" y="826428"/>
                </a:cubicBezTo>
                <a:lnTo>
                  <a:pt x="8917778" y="835198"/>
                </a:lnTo>
                <a:lnTo>
                  <a:pt x="8905560" y="838358"/>
                </a:lnTo>
                <a:lnTo>
                  <a:pt x="8897564" y="834287"/>
                </a:lnTo>
                <a:lnTo>
                  <a:pt x="8878040" y="844150"/>
                </a:lnTo>
                <a:cubicBezTo>
                  <a:pt x="8861112" y="848992"/>
                  <a:pt x="8812843" y="856499"/>
                  <a:pt x="8795998" y="863337"/>
                </a:cubicBezTo>
                <a:cubicBezTo>
                  <a:pt x="8792888" y="873975"/>
                  <a:pt x="8786153" y="880792"/>
                  <a:pt x="8776970" y="885177"/>
                </a:cubicBezTo>
                <a:lnTo>
                  <a:pt x="8755719" y="889754"/>
                </a:lnTo>
                <a:lnTo>
                  <a:pt x="8743257" y="904723"/>
                </a:lnTo>
                <a:cubicBezTo>
                  <a:pt x="8737642" y="908108"/>
                  <a:pt x="8730651" y="908759"/>
                  <a:pt x="8721366" y="904711"/>
                </a:cubicBezTo>
                <a:cubicBezTo>
                  <a:pt x="8711895" y="915873"/>
                  <a:pt x="8676250" y="900745"/>
                  <a:pt x="8678353" y="926318"/>
                </a:cubicBezTo>
                <a:cubicBezTo>
                  <a:pt x="8658506" y="928813"/>
                  <a:pt x="8647569" y="933735"/>
                  <a:pt x="8636849" y="937900"/>
                </a:cubicBezTo>
                <a:lnTo>
                  <a:pt x="8620213" y="943068"/>
                </a:lnTo>
                <a:lnTo>
                  <a:pt x="8612581" y="952695"/>
                </a:lnTo>
                <a:cubicBezTo>
                  <a:pt x="8605836" y="959769"/>
                  <a:pt x="8598255" y="964412"/>
                  <a:pt x="8589038" y="963892"/>
                </a:cubicBezTo>
                <a:lnTo>
                  <a:pt x="8579950" y="960899"/>
                </a:lnTo>
                <a:cubicBezTo>
                  <a:pt x="8579740" y="962476"/>
                  <a:pt x="8579529" y="964053"/>
                  <a:pt x="8579319" y="965630"/>
                </a:cubicBezTo>
                <a:cubicBezTo>
                  <a:pt x="8579138" y="972972"/>
                  <a:pt x="8576531" y="980010"/>
                  <a:pt x="8547429" y="984506"/>
                </a:cubicBezTo>
                <a:cubicBezTo>
                  <a:pt x="8529238" y="1001725"/>
                  <a:pt x="8505565" y="1015840"/>
                  <a:pt x="8478704" y="1025490"/>
                </a:cubicBezTo>
                <a:cubicBezTo>
                  <a:pt x="8473109" y="1019545"/>
                  <a:pt x="8465819" y="1032194"/>
                  <a:pt x="8461421" y="1035512"/>
                </a:cubicBezTo>
                <a:cubicBezTo>
                  <a:pt x="8459739" y="1031087"/>
                  <a:pt x="8447663" y="1032074"/>
                  <a:pt x="8445003" y="1036851"/>
                </a:cubicBezTo>
                <a:cubicBezTo>
                  <a:pt x="8366593" y="1075951"/>
                  <a:pt x="8398773" y="1021402"/>
                  <a:pt x="8357350" y="1060213"/>
                </a:cubicBezTo>
                <a:cubicBezTo>
                  <a:pt x="8349366" y="1063843"/>
                  <a:pt x="8342208" y="1063367"/>
                  <a:pt x="8335565" y="1061151"/>
                </a:cubicBezTo>
                <a:lnTo>
                  <a:pt x="8325267" y="1055919"/>
                </a:lnTo>
                <a:lnTo>
                  <a:pt x="8293586" y="1076144"/>
                </a:lnTo>
                <a:cubicBezTo>
                  <a:pt x="8277595" y="1084193"/>
                  <a:pt x="8260401" y="1090863"/>
                  <a:pt x="8242405" y="1095960"/>
                </a:cubicBezTo>
                <a:cubicBezTo>
                  <a:pt x="8226373" y="1101227"/>
                  <a:pt x="8224213" y="1102052"/>
                  <a:pt x="8197391" y="1107746"/>
                </a:cubicBezTo>
                <a:cubicBezTo>
                  <a:pt x="8090266" y="1152133"/>
                  <a:pt x="8141491" y="1082372"/>
                  <a:pt x="8081474" y="1130125"/>
                </a:cubicBezTo>
                <a:cubicBezTo>
                  <a:pt x="8070634" y="1134173"/>
                  <a:pt x="8061619" y="1132810"/>
                  <a:pt x="8053585" y="1129169"/>
                </a:cubicBezTo>
                <a:lnTo>
                  <a:pt x="8038422" y="1119092"/>
                </a:lnTo>
                <a:lnTo>
                  <a:pt x="8029450" y="1125592"/>
                </a:lnTo>
                <a:cubicBezTo>
                  <a:pt x="7992226" y="1133484"/>
                  <a:pt x="7978616" y="1122765"/>
                  <a:pt x="7959552" y="1140188"/>
                </a:cubicBezTo>
                <a:cubicBezTo>
                  <a:pt x="7922008" y="1119572"/>
                  <a:pt x="7937737" y="1141786"/>
                  <a:pt x="7914188" y="1150862"/>
                </a:cubicBezTo>
                <a:cubicBezTo>
                  <a:pt x="7896037" y="1160155"/>
                  <a:pt x="7933463" y="1163411"/>
                  <a:pt x="7914918" y="1168758"/>
                </a:cubicBezTo>
                <a:cubicBezTo>
                  <a:pt x="7893102" y="1165887"/>
                  <a:pt x="7898453" y="1187420"/>
                  <a:pt x="7875510" y="1183153"/>
                </a:cubicBezTo>
                <a:cubicBezTo>
                  <a:pt x="7877354" y="1165743"/>
                  <a:pt x="7834286" y="1194789"/>
                  <a:pt x="7829932" y="1180782"/>
                </a:cubicBezTo>
                <a:cubicBezTo>
                  <a:pt x="7816047" y="1204874"/>
                  <a:pt x="7801901" y="1181513"/>
                  <a:pt x="7779182" y="1192665"/>
                </a:cubicBezTo>
                <a:cubicBezTo>
                  <a:pt x="7769446" y="1202686"/>
                  <a:pt x="7761564" y="1205661"/>
                  <a:pt x="7748774" y="1199586"/>
                </a:cubicBezTo>
                <a:cubicBezTo>
                  <a:pt x="7704339" y="1247771"/>
                  <a:pt x="7717626" y="1207638"/>
                  <a:pt x="7671846" y="1231966"/>
                </a:cubicBezTo>
                <a:cubicBezTo>
                  <a:pt x="7632956" y="1255682"/>
                  <a:pt x="7587383" y="1275180"/>
                  <a:pt x="7554146" y="1319748"/>
                </a:cubicBezTo>
                <a:cubicBezTo>
                  <a:pt x="7548775" y="1331557"/>
                  <a:pt x="7531272" y="1339155"/>
                  <a:pt x="7515052" y="1336718"/>
                </a:cubicBezTo>
                <a:cubicBezTo>
                  <a:pt x="7512260" y="1336298"/>
                  <a:pt x="7509613" y="1335590"/>
                  <a:pt x="7507193" y="1334617"/>
                </a:cubicBezTo>
                <a:cubicBezTo>
                  <a:pt x="7488273" y="1365207"/>
                  <a:pt x="7468925" y="1356298"/>
                  <a:pt x="7461694" y="1375866"/>
                </a:cubicBezTo>
                <a:cubicBezTo>
                  <a:pt x="7422434" y="1391917"/>
                  <a:pt x="7384603" y="1382819"/>
                  <a:pt x="7377571" y="1400128"/>
                </a:cubicBezTo>
                <a:cubicBezTo>
                  <a:pt x="7356236" y="1403926"/>
                  <a:pt x="7322509" y="1393138"/>
                  <a:pt x="7311261" y="1412652"/>
                </a:cubicBezTo>
                <a:cubicBezTo>
                  <a:pt x="7305349" y="1400071"/>
                  <a:pt x="7289966" y="1428039"/>
                  <a:pt x="7275307" y="1422171"/>
                </a:cubicBezTo>
                <a:cubicBezTo>
                  <a:pt x="7264529" y="1416601"/>
                  <a:pt x="7257348" y="1423786"/>
                  <a:pt x="7247783" y="1426330"/>
                </a:cubicBezTo>
                <a:cubicBezTo>
                  <a:pt x="7233839" y="1423056"/>
                  <a:pt x="7194363" y="1442037"/>
                  <a:pt x="7185047" y="1451812"/>
                </a:cubicBezTo>
                <a:cubicBezTo>
                  <a:pt x="7164447" y="1483396"/>
                  <a:pt x="7101577" y="1475742"/>
                  <a:pt x="7084117" y="1500281"/>
                </a:cubicBezTo>
                <a:cubicBezTo>
                  <a:pt x="7076899" y="1504821"/>
                  <a:pt x="7069494" y="1507565"/>
                  <a:pt x="7062011" y="1509183"/>
                </a:cubicBezTo>
                <a:lnTo>
                  <a:pt x="7040555" y="1511207"/>
                </a:lnTo>
                <a:lnTo>
                  <a:pt x="7033438" y="1506772"/>
                </a:lnTo>
                <a:lnTo>
                  <a:pt x="7020886" y="1510764"/>
                </a:lnTo>
                <a:lnTo>
                  <a:pt x="7017033" y="1510650"/>
                </a:lnTo>
                <a:lnTo>
                  <a:pt x="6995460" y="1511173"/>
                </a:lnTo>
                <a:cubicBezTo>
                  <a:pt x="7010208" y="1537643"/>
                  <a:pt x="6938512" y="1522467"/>
                  <a:pt x="6962144" y="1541508"/>
                </a:cubicBezTo>
                <a:cubicBezTo>
                  <a:pt x="6926351" y="1550586"/>
                  <a:pt x="6958236" y="1566326"/>
                  <a:pt x="6910674" y="1554793"/>
                </a:cubicBezTo>
                <a:cubicBezTo>
                  <a:pt x="6859225" y="1589274"/>
                  <a:pt x="6769015" y="1598548"/>
                  <a:pt x="6732152" y="1642538"/>
                </a:cubicBezTo>
                <a:cubicBezTo>
                  <a:pt x="6734901" y="1628031"/>
                  <a:pt x="6709146" y="1622413"/>
                  <a:pt x="6694106" y="1632377"/>
                </a:cubicBezTo>
                <a:cubicBezTo>
                  <a:pt x="6702628" y="1575914"/>
                  <a:pt x="6638899" y="1692862"/>
                  <a:pt x="6617223" y="1659889"/>
                </a:cubicBezTo>
                <a:cubicBezTo>
                  <a:pt x="6623246" y="1693349"/>
                  <a:pt x="6561228" y="1764690"/>
                  <a:pt x="6521138" y="1744340"/>
                </a:cubicBezTo>
                <a:cubicBezTo>
                  <a:pt x="6469831" y="1761656"/>
                  <a:pt x="6438109" y="1796731"/>
                  <a:pt x="6380677" y="1796883"/>
                </a:cubicBezTo>
                <a:cubicBezTo>
                  <a:pt x="6379865" y="1801686"/>
                  <a:pt x="6377810" y="1805986"/>
                  <a:pt x="6374897" y="1809910"/>
                </a:cubicBezTo>
                <a:lnTo>
                  <a:pt x="6364545" y="1820090"/>
                </a:lnTo>
                <a:lnTo>
                  <a:pt x="6362126" y="1819991"/>
                </a:lnTo>
                <a:cubicBezTo>
                  <a:pt x="6353055" y="1821720"/>
                  <a:pt x="6348796" y="1824537"/>
                  <a:pt x="6346673" y="1827824"/>
                </a:cubicBezTo>
                <a:lnTo>
                  <a:pt x="6345588" y="1832232"/>
                </a:lnTo>
                <a:lnTo>
                  <a:pt x="6335708" y="1838451"/>
                </a:lnTo>
                <a:lnTo>
                  <a:pt x="6318182" y="1852975"/>
                </a:lnTo>
                <a:lnTo>
                  <a:pt x="6313084" y="1853561"/>
                </a:lnTo>
                <a:lnTo>
                  <a:pt x="6283816" y="1872148"/>
                </a:lnTo>
                <a:lnTo>
                  <a:pt x="6282550" y="1871392"/>
                </a:lnTo>
                <a:cubicBezTo>
                  <a:pt x="6279041" y="1870121"/>
                  <a:pt x="6275192" y="1869982"/>
                  <a:pt x="6270527" y="1872208"/>
                </a:cubicBezTo>
                <a:cubicBezTo>
                  <a:pt x="6265029" y="1853962"/>
                  <a:pt x="6262790" y="1867903"/>
                  <a:pt x="6249518" y="1876079"/>
                </a:cubicBezTo>
                <a:cubicBezTo>
                  <a:pt x="6238019" y="1849564"/>
                  <a:pt x="6207959" y="1881750"/>
                  <a:pt x="6190386" y="1872478"/>
                </a:cubicBezTo>
                <a:cubicBezTo>
                  <a:pt x="6180893" y="1879083"/>
                  <a:pt x="6170646" y="1885584"/>
                  <a:pt x="6159777" y="1891745"/>
                </a:cubicBezTo>
                <a:lnTo>
                  <a:pt x="6153131" y="1895079"/>
                </a:lnTo>
                <a:lnTo>
                  <a:pt x="6152798" y="1894920"/>
                </a:lnTo>
                <a:cubicBezTo>
                  <a:pt x="6150925" y="1895166"/>
                  <a:pt x="6148578" y="1896082"/>
                  <a:pt x="6145388" y="1897990"/>
                </a:cubicBezTo>
                <a:lnTo>
                  <a:pt x="6141014" y="1901155"/>
                </a:lnTo>
                <a:lnTo>
                  <a:pt x="6128122" y="1907623"/>
                </a:lnTo>
                <a:lnTo>
                  <a:pt x="6122351" y="1908359"/>
                </a:lnTo>
                <a:cubicBezTo>
                  <a:pt x="6099508" y="1905910"/>
                  <a:pt x="6088334" y="1869006"/>
                  <a:pt x="6064750" y="1896394"/>
                </a:cubicBezTo>
                <a:cubicBezTo>
                  <a:pt x="6025977" y="1903785"/>
                  <a:pt x="5997095" y="1889190"/>
                  <a:pt x="5964230" y="1910038"/>
                </a:cubicBezTo>
                <a:cubicBezTo>
                  <a:pt x="5927910" y="1916874"/>
                  <a:pt x="5894873" y="1914928"/>
                  <a:pt x="5865399" y="1926966"/>
                </a:cubicBezTo>
                <a:cubicBezTo>
                  <a:pt x="5851644" y="1923038"/>
                  <a:pt x="5839380" y="1922808"/>
                  <a:pt x="5829951" y="1934755"/>
                </a:cubicBezTo>
                <a:cubicBezTo>
                  <a:pt x="5795498" y="1938369"/>
                  <a:pt x="5784532" y="1926246"/>
                  <a:pt x="5765285" y="1941322"/>
                </a:cubicBezTo>
                <a:cubicBezTo>
                  <a:pt x="5741789" y="1922874"/>
                  <a:pt x="5742385" y="1931607"/>
                  <a:pt x="5734750" y="1939793"/>
                </a:cubicBezTo>
                <a:lnTo>
                  <a:pt x="5733569" y="1940505"/>
                </a:lnTo>
                <a:lnTo>
                  <a:pt x="5730329" y="1937845"/>
                </a:lnTo>
                <a:lnTo>
                  <a:pt x="5724661" y="1937455"/>
                </a:lnTo>
                <a:lnTo>
                  <a:pt x="5710186" y="1941370"/>
                </a:lnTo>
                <a:lnTo>
                  <a:pt x="5704910" y="1943663"/>
                </a:lnTo>
                <a:cubicBezTo>
                  <a:pt x="5701213" y="1944937"/>
                  <a:pt x="5698678" y="1945391"/>
                  <a:pt x="5696836" y="1945271"/>
                </a:cubicBezTo>
                <a:lnTo>
                  <a:pt x="5696583" y="1945050"/>
                </a:lnTo>
                <a:lnTo>
                  <a:pt x="5689123" y="1947067"/>
                </a:lnTo>
                <a:cubicBezTo>
                  <a:pt x="5676655" y="1951072"/>
                  <a:pt x="5664639" y="1955533"/>
                  <a:pt x="5653291" y="1960245"/>
                </a:cubicBezTo>
                <a:cubicBezTo>
                  <a:pt x="5640346" y="1947636"/>
                  <a:pt x="5600180" y="1973739"/>
                  <a:pt x="5599385" y="1945198"/>
                </a:cubicBezTo>
                <a:cubicBezTo>
                  <a:pt x="5583913" y="1950736"/>
                  <a:pt x="5576590" y="1964134"/>
                  <a:pt x="5578300" y="1944963"/>
                </a:cubicBezTo>
                <a:cubicBezTo>
                  <a:pt x="5573104" y="1946266"/>
                  <a:pt x="5569560" y="1945382"/>
                  <a:pt x="5566758" y="1943441"/>
                </a:cubicBezTo>
                <a:lnTo>
                  <a:pt x="5565857" y="1942445"/>
                </a:lnTo>
                <a:lnTo>
                  <a:pt x="5531534" y="1955208"/>
                </a:lnTo>
                <a:lnTo>
                  <a:pt x="5526552" y="1954799"/>
                </a:lnTo>
                <a:lnTo>
                  <a:pt x="5504723" y="1965811"/>
                </a:lnTo>
                <a:lnTo>
                  <a:pt x="5493156" y="1970063"/>
                </a:lnTo>
                <a:lnTo>
                  <a:pt x="5490486" y="1974227"/>
                </a:lnTo>
                <a:cubicBezTo>
                  <a:pt x="5487271" y="1977077"/>
                  <a:pt x="5482233" y="1979045"/>
                  <a:pt x="5473107" y="1979001"/>
                </a:cubicBezTo>
                <a:lnTo>
                  <a:pt x="5470885" y="1978432"/>
                </a:lnTo>
                <a:lnTo>
                  <a:pt x="5457393" y="1986525"/>
                </a:lnTo>
                <a:cubicBezTo>
                  <a:pt x="5453194" y="1989853"/>
                  <a:pt x="5449663" y="1993721"/>
                  <a:pt x="5447102" y="1998329"/>
                </a:cubicBezTo>
                <a:cubicBezTo>
                  <a:pt x="5386283" y="2017364"/>
                  <a:pt x="5223545" y="2015483"/>
                  <a:pt x="5159151" y="2029640"/>
                </a:cubicBezTo>
                <a:cubicBezTo>
                  <a:pt x="5141359" y="2036610"/>
                  <a:pt x="5090827" y="2076822"/>
                  <a:pt x="5098838" y="2062961"/>
                </a:cubicBezTo>
                <a:cubicBezTo>
                  <a:pt x="5047883" y="2099457"/>
                  <a:pt x="4922007" y="2111466"/>
                  <a:pt x="4860988" y="2135698"/>
                </a:cubicBezTo>
                <a:cubicBezTo>
                  <a:pt x="4805413" y="2152292"/>
                  <a:pt x="4784714" y="2158665"/>
                  <a:pt x="4765388" y="2162525"/>
                </a:cubicBezTo>
                <a:cubicBezTo>
                  <a:pt x="4758560" y="2161978"/>
                  <a:pt x="4751823" y="2160531"/>
                  <a:pt x="4745033" y="2158859"/>
                </a:cubicBezTo>
                <a:lnTo>
                  <a:pt x="4741475" y="2157998"/>
                </a:lnTo>
                <a:lnTo>
                  <a:pt x="4728247" y="2159526"/>
                </a:lnTo>
                <a:lnTo>
                  <a:pt x="4723263" y="2153742"/>
                </a:lnTo>
                <a:lnTo>
                  <a:pt x="4593061" y="2171597"/>
                </a:lnTo>
                <a:lnTo>
                  <a:pt x="4405765" y="2199902"/>
                </a:lnTo>
                <a:cubicBezTo>
                  <a:pt x="4403942" y="2198353"/>
                  <a:pt x="4402457" y="2196614"/>
                  <a:pt x="4401354" y="2194745"/>
                </a:cubicBezTo>
                <a:lnTo>
                  <a:pt x="4366646" y="2198564"/>
                </a:lnTo>
                <a:lnTo>
                  <a:pt x="4354009" y="2204984"/>
                </a:lnTo>
                <a:lnTo>
                  <a:pt x="4348284" y="2205270"/>
                </a:lnTo>
                <a:lnTo>
                  <a:pt x="4333906" y="2205251"/>
                </a:lnTo>
                <a:cubicBezTo>
                  <a:pt x="4326429" y="2204713"/>
                  <a:pt x="4318024" y="2203940"/>
                  <a:pt x="4308819" y="2203822"/>
                </a:cubicBezTo>
                <a:lnTo>
                  <a:pt x="4301210" y="2204456"/>
                </a:lnTo>
                <a:lnTo>
                  <a:pt x="4283095" y="2198177"/>
                </a:lnTo>
                <a:cubicBezTo>
                  <a:pt x="4269863" y="2193337"/>
                  <a:pt x="4259612" y="2190345"/>
                  <a:pt x="4250119" y="2196342"/>
                </a:cubicBezTo>
                <a:cubicBezTo>
                  <a:pt x="4230702" y="2190559"/>
                  <a:pt x="4213171" y="2166890"/>
                  <a:pt x="4189203" y="2178994"/>
                </a:cubicBezTo>
                <a:cubicBezTo>
                  <a:pt x="4194512" y="2165594"/>
                  <a:pt x="4160734" y="2183257"/>
                  <a:pt x="4154035" y="2171950"/>
                </a:cubicBezTo>
                <a:cubicBezTo>
                  <a:pt x="4150098" y="2162547"/>
                  <a:pt x="4138934" y="2165714"/>
                  <a:pt x="4129569" y="2163850"/>
                </a:cubicBezTo>
                <a:cubicBezTo>
                  <a:pt x="4121391" y="2155090"/>
                  <a:pt x="4076089" y="2154737"/>
                  <a:pt x="4061250" y="2159236"/>
                </a:cubicBezTo>
                <a:cubicBezTo>
                  <a:pt x="4020618" y="2177811"/>
                  <a:pt x="3978175" y="2144465"/>
                  <a:pt x="3945480" y="2158279"/>
                </a:cubicBezTo>
                <a:cubicBezTo>
                  <a:pt x="3936362" y="2159139"/>
                  <a:pt x="3928502" y="2158369"/>
                  <a:pt x="3921468" y="2156588"/>
                </a:cubicBezTo>
                <a:lnTo>
                  <a:pt x="3903348" y="2149220"/>
                </a:lnTo>
                <a:lnTo>
                  <a:pt x="3901342" y="2142355"/>
                </a:lnTo>
                <a:lnTo>
                  <a:pt x="3888539" y="2140476"/>
                </a:lnTo>
                <a:lnTo>
                  <a:pt x="3885662" y="2138740"/>
                </a:lnTo>
                <a:cubicBezTo>
                  <a:pt x="3880178" y="2135398"/>
                  <a:pt x="3874645" y="2132286"/>
                  <a:pt x="3868627" y="2130023"/>
                </a:cubicBezTo>
                <a:cubicBezTo>
                  <a:pt x="3859240" y="2159198"/>
                  <a:pt x="3815892" y="2115590"/>
                  <a:pt x="3819177" y="2142111"/>
                </a:cubicBezTo>
                <a:cubicBezTo>
                  <a:pt x="3784478" y="2134756"/>
                  <a:pt x="3796708" y="2161930"/>
                  <a:pt x="3769100" y="2131731"/>
                </a:cubicBezTo>
                <a:cubicBezTo>
                  <a:pt x="3702423" y="2139704"/>
                  <a:pt x="3625642" y="2109386"/>
                  <a:pt x="3562752" y="2131785"/>
                </a:cubicBezTo>
                <a:cubicBezTo>
                  <a:pt x="3576244" y="2120400"/>
                  <a:pt x="3560801" y="2104591"/>
                  <a:pt x="3541402" y="2106821"/>
                </a:cubicBezTo>
                <a:cubicBezTo>
                  <a:pt x="3592232" y="2061584"/>
                  <a:pt x="3356194" y="2115384"/>
                  <a:pt x="3365341" y="2077638"/>
                </a:cubicBezTo>
                <a:cubicBezTo>
                  <a:pt x="3303594" y="2079161"/>
                  <a:pt x="3221644" y="2111487"/>
                  <a:pt x="3170922" y="2115957"/>
                </a:cubicBezTo>
                <a:cubicBezTo>
                  <a:pt x="3166532" y="2119769"/>
                  <a:pt x="3161579" y="2122617"/>
                  <a:pt x="3156256" y="2124773"/>
                </a:cubicBezTo>
                <a:lnTo>
                  <a:pt x="3140298" y="2129182"/>
                </a:lnTo>
                <a:lnTo>
                  <a:pt x="3138514" y="2128069"/>
                </a:lnTo>
                <a:cubicBezTo>
                  <a:pt x="3130169" y="2125710"/>
                  <a:pt x="3124679" y="2126336"/>
                  <a:pt x="3120467" y="2128281"/>
                </a:cubicBezTo>
                <a:lnTo>
                  <a:pt x="3116175" y="2131633"/>
                </a:lnTo>
                <a:lnTo>
                  <a:pt x="3103685" y="2132814"/>
                </a:lnTo>
                <a:lnTo>
                  <a:pt x="3078794" y="2137935"/>
                </a:lnTo>
                <a:lnTo>
                  <a:pt x="3074407" y="2136274"/>
                </a:lnTo>
                <a:lnTo>
                  <a:pt x="3037285" y="2139919"/>
                </a:lnTo>
                <a:lnTo>
                  <a:pt x="3036901" y="2138726"/>
                </a:lnTo>
                <a:cubicBezTo>
                  <a:pt x="3035193" y="2136135"/>
                  <a:pt x="3032337" y="2134379"/>
                  <a:pt x="3026996" y="2134322"/>
                </a:cubicBezTo>
                <a:cubicBezTo>
                  <a:pt x="3037063" y="2116196"/>
                  <a:pt x="3024412" y="2127308"/>
                  <a:pt x="3007772" y="2128742"/>
                </a:cubicBezTo>
                <a:cubicBezTo>
                  <a:pt x="3019697" y="2100910"/>
                  <a:pt x="2971305" y="2115987"/>
                  <a:pt x="2965030" y="2100494"/>
                </a:cubicBezTo>
                <a:cubicBezTo>
                  <a:pt x="2952539" y="2102174"/>
                  <a:pt x="2939545" y="2103445"/>
                  <a:pt x="2926342" y="2104155"/>
                </a:cubicBezTo>
                <a:lnTo>
                  <a:pt x="2918608" y="2104215"/>
                </a:lnTo>
                <a:cubicBezTo>
                  <a:pt x="2918564" y="2104122"/>
                  <a:pt x="2918519" y="2104030"/>
                  <a:pt x="2918475" y="2103937"/>
                </a:cubicBezTo>
                <a:cubicBezTo>
                  <a:pt x="2916840" y="2103354"/>
                  <a:pt x="2914314" y="2103149"/>
                  <a:pt x="2910360" y="2103444"/>
                </a:cubicBezTo>
                <a:lnTo>
                  <a:pt x="2904507" y="2104326"/>
                </a:lnTo>
                <a:lnTo>
                  <a:pt x="2889503" y="2104443"/>
                </a:lnTo>
                <a:lnTo>
                  <a:pt x="2884480" y="2102626"/>
                </a:lnTo>
                <a:lnTo>
                  <a:pt x="2882689" y="2099228"/>
                </a:lnTo>
                <a:lnTo>
                  <a:pt x="2881291" y="2099618"/>
                </a:lnTo>
                <a:cubicBezTo>
                  <a:pt x="2870663" y="2105606"/>
                  <a:pt x="2867338" y="2114210"/>
                  <a:pt x="2853979" y="2090388"/>
                </a:cubicBezTo>
                <a:cubicBezTo>
                  <a:pt x="2829652" y="2100099"/>
                  <a:pt x="2824975" y="2085577"/>
                  <a:pt x="2791790" y="2080332"/>
                </a:cubicBezTo>
                <a:cubicBezTo>
                  <a:pt x="2777850" y="2089504"/>
                  <a:pt x="2766709" y="2086170"/>
                  <a:pt x="2755844" y="2078874"/>
                </a:cubicBezTo>
                <a:cubicBezTo>
                  <a:pt x="2723488" y="2083049"/>
                  <a:pt x="2694065" y="2072780"/>
                  <a:pt x="2657742" y="2070179"/>
                </a:cubicBezTo>
                <a:cubicBezTo>
                  <a:pt x="2618372" y="2082020"/>
                  <a:pt x="2598368" y="2060559"/>
                  <a:pt x="2559549" y="2057873"/>
                </a:cubicBezTo>
                <a:cubicBezTo>
                  <a:pt x="2525789" y="2078403"/>
                  <a:pt x="2531908" y="2039838"/>
                  <a:pt x="2512054" y="2031671"/>
                </a:cubicBezTo>
                <a:lnTo>
                  <a:pt x="2506437" y="2030918"/>
                </a:lnTo>
                <a:lnTo>
                  <a:pt x="2491752" y="2033906"/>
                </a:lnTo>
                <a:lnTo>
                  <a:pt x="2486338" y="2035862"/>
                </a:lnTo>
                <a:cubicBezTo>
                  <a:pt x="2482568" y="2036899"/>
                  <a:pt x="2480011" y="2037191"/>
                  <a:pt x="2478186" y="2036953"/>
                </a:cubicBezTo>
                <a:lnTo>
                  <a:pt x="2477950" y="2036715"/>
                </a:lnTo>
                <a:lnTo>
                  <a:pt x="2470381" y="2038256"/>
                </a:lnTo>
                <a:cubicBezTo>
                  <a:pt x="2457686" y="2041461"/>
                  <a:pt x="2445410" y="2045155"/>
                  <a:pt x="2433781" y="2049140"/>
                </a:cubicBezTo>
                <a:cubicBezTo>
                  <a:pt x="2421781" y="2035703"/>
                  <a:pt x="2379959" y="2059234"/>
                  <a:pt x="2381172" y="2030645"/>
                </a:cubicBezTo>
                <a:cubicBezTo>
                  <a:pt x="2365380" y="2035192"/>
                  <a:pt x="2357148" y="2048120"/>
                  <a:pt x="2360198" y="2029059"/>
                </a:cubicBezTo>
                <a:cubicBezTo>
                  <a:pt x="2354933" y="2030031"/>
                  <a:pt x="2351467" y="2028919"/>
                  <a:pt x="2348815" y="2026798"/>
                </a:cubicBezTo>
                <a:lnTo>
                  <a:pt x="2347988" y="2025745"/>
                </a:lnTo>
                <a:lnTo>
                  <a:pt x="2312920" y="2036311"/>
                </a:lnTo>
                <a:lnTo>
                  <a:pt x="2307986" y="2035583"/>
                </a:lnTo>
                <a:lnTo>
                  <a:pt x="2285481" y="2045197"/>
                </a:lnTo>
                <a:lnTo>
                  <a:pt x="2273666" y="2048710"/>
                </a:lnTo>
                <a:lnTo>
                  <a:pt x="2270719" y="2052702"/>
                </a:lnTo>
                <a:cubicBezTo>
                  <a:pt x="2267315" y="2055347"/>
                  <a:pt x="2262161" y="2056992"/>
                  <a:pt x="2253080" y="2056363"/>
                </a:cubicBezTo>
                <a:lnTo>
                  <a:pt x="2250906" y="2055654"/>
                </a:lnTo>
                <a:lnTo>
                  <a:pt x="2236905" y="2062882"/>
                </a:lnTo>
                <a:cubicBezTo>
                  <a:pt x="2232493" y="2065942"/>
                  <a:pt x="2228705" y="2069583"/>
                  <a:pt x="2225830" y="2074027"/>
                </a:cubicBezTo>
                <a:cubicBezTo>
                  <a:pt x="2173117" y="2059597"/>
                  <a:pt x="2128486" y="2085502"/>
                  <a:pt x="2073776" y="2089244"/>
                </a:cubicBezTo>
                <a:cubicBezTo>
                  <a:pt x="2046050" y="2059365"/>
                  <a:pt x="1957570" y="2112693"/>
                  <a:pt x="1948256" y="2146616"/>
                </a:cubicBezTo>
                <a:cubicBezTo>
                  <a:pt x="1943005" y="2109192"/>
                  <a:pt x="1832736" y="2206239"/>
                  <a:pt x="1865582" y="2153738"/>
                </a:cubicBezTo>
                <a:cubicBezTo>
                  <a:pt x="1847376" y="2159567"/>
                  <a:pt x="1826258" y="2147592"/>
                  <a:pt x="1835210" y="2134244"/>
                </a:cubicBezTo>
                <a:cubicBezTo>
                  <a:pt x="1781916" y="2167476"/>
                  <a:pt x="1695112" y="2153556"/>
                  <a:pt x="1632661" y="2173882"/>
                </a:cubicBezTo>
                <a:cubicBezTo>
                  <a:pt x="1594177" y="2150642"/>
                  <a:pt x="1616426" y="2173975"/>
                  <a:pt x="1579590" y="2173680"/>
                </a:cubicBezTo>
                <a:cubicBezTo>
                  <a:pt x="1592812" y="2198112"/>
                  <a:pt x="1533818" y="2165220"/>
                  <a:pt x="1535601" y="2194590"/>
                </a:cubicBezTo>
                <a:cubicBezTo>
                  <a:pt x="1528840" y="2193608"/>
                  <a:pt x="1522236" y="2191728"/>
                  <a:pt x="1515594" y="2189622"/>
                </a:cubicBezTo>
                <a:lnTo>
                  <a:pt x="1512113" y="2188534"/>
                </a:lnTo>
                <a:lnTo>
                  <a:pt x="1498838" y="2189213"/>
                </a:lnTo>
                <a:lnTo>
                  <a:pt x="1494279" y="2183112"/>
                </a:lnTo>
                <a:lnTo>
                  <a:pt x="1473714" y="2179625"/>
                </a:lnTo>
                <a:cubicBezTo>
                  <a:pt x="1466138" y="2179292"/>
                  <a:pt x="1458132" y="2180071"/>
                  <a:pt x="1449503" y="2182633"/>
                </a:cubicBezTo>
                <a:lnTo>
                  <a:pt x="1266687" y="2212688"/>
                </a:lnTo>
                <a:cubicBezTo>
                  <a:pt x="1256792" y="2212722"/>
                  <a:pt x="1247024" y="2217857"/>
                  <a:pt x="1239614" y="2209727"/>
                </a:cubicBezTo>
                <a:cubicBezTo>
                  <a:pt x="1228778" y="2200326"/>
                  <a:pt x="1202276" y="2223497"/>
                  <a:pt x="1202436" y="2209817"/>
                </a:cubicBezTo>
                <a:cubicBezTo>
                  <a:pt x="1183471" y="2225854"/>
                  <a:pt x="1157340" y="2206849"/>
                  <a:pt x="1136097" y="2205112"/>
                </a:cubicBezTo>
                <a:cubicBezTo>
                  <a:pt x="1100396" y="2209415"/>
                  <a:pt x="1013922" y="2231219"/>
                  <a:pt x="988232" y="2235635"/>
                </a:cubicBezTo>
                <a:cubicBezTo>
                  <a:pt x="986445" y="2234079"/>
                  <a:pt x="984332" y="2232722"/>
                  <a:pt x="981959" y="2231607"/>
                </a:cubicBezTo>
                <a:cubicBezTo>
                  <a:pt x="968170" y="2225130"/>
                  <a:pt x="948759" y="2228043"/>
                  <a:pt x="938600" y="2238113"/>
                </a:cubicBezTo>
                <a:cubicBezTo>
                  <a:pt x="888371" y="2272824"/>
                  <a:pt x="837950" y="2280135"/>
                  <a:pt x="791788" y="2293224"/>
                </a:cubicBezTo>
                <a:cubicBezTo>
                  <a:pt x="739035" y="2305159"/>
                  <a:pt x="769009" y="2269676"/>
                  <a:pt x="706914" y="2305046"/>
                </a:cubicBezTo>
                <a:cubicBezTo>
                  <a:pt x="697882" y="2295919"/>
                  <a:pt x="689339" y="2296797"/>
                  <a:pt x="675971" y="2304030"/>
                </a:cubicBezTo>
                <a:cubicBezTo>
                  <a:pt x="650201" y="2309060"/>
                  <a:pt x="647591" y="2282853"/>
                  <a:pt x="624180" y="2302650"/>
                </a:cubicBezTo>
                <a:cubicBezTo>
                  <a:pt x="626400" y="2287987"/>
                  <a:pt x="574045" y="2305175"/>
                  <a:pt x="583453" y="2288788"/>
                </a:cubicBezTo>
                <a:cubicBezTo>
                  <a:pt x="564313" y="2278832"/>
                  <a:pt x="559671" y="2301039"/>
                  <a:pt x="540946" y="2292721"/>
                </a:cubicBezTo>
                <a:cubicBezTo>
                  <a:pt x="521576" y="2293191"/>
                  <a:pt x="554439" y="2305843"/>
                  <a:pt x="533680" y="2310233"/>
                </a:cubicBezTo>
                <a:cubicBezTo>
                  <a:pt x="508069" y="2313043"/>
                  <a:pt x="512638" y="2338541"/>
                  <a:pt x="487366" y="2309053"/>
                </a:cubicBezTo>
                <a:cubicBezTo>
                  <a:pt x="462164" y="2321083"/>
                  <a:pt x="454441" y="2307251"/>
                  <a:pt x="416820" y="2305443"/>
                </a:cubicBezTo>
                <a:cubicBezTo>
                  <a:pt x="403012" y="2315890"/>
                  <a:pt x="390105" y="2313733"/>
                  <a:pt x="376805" y="2307647"/>
                </a:cubicBezTo>
                <a:cubicBezTo>
                  <a:pt x="341751" y="2315035"/>
                  <a:pt x="307408" y="2307897"/>
                  <a:pt x="266777" y="2309012"/>
                </a:cubicBezTo>
                <a:cubicBezTo>
                  <a:pt x="225310" y="2324664"/>
                  <a:pt x="199419" y="2305548"/>
                  <a:pt x="156013" y="2306832"/>
                </a:cubicBezTo>
                <a:cubicBezTo>
                  <a:pt x="117457" y="2333851"/>
                  <a:pt x="122965" y="2279562"/>
                  <a:pt x="87258" y="2285511"/>
                </a:cubicBezTo>
                <a:cubicBezTo>
                  <a:pt x="38977" y="2309189"/>
                  <a:pt x="74043" y="2277969"/>
                  <a:pt x="23798" y="2281822"/>
                </a:cubicBezTo>
                <a:lnTo>
                  <a:pt x="0" y="2285369"/>
                </a:lnTo>
                <a:lnTo>
                  <a:pt x="0" y="0"/>
                </a:lnTo>
                <a:close/>
              </a:path>
            </a:pathLst>
          </a:custGeom>
          <a:solidFill>
            <a:srgbClr val="82766A">
              <a:alpha val="15000"/>
            </a:srgbClr>
          </a:solidFill>
          <a:ln w="12600">
            <a:noFill/>
          </a:ln>
        </p:spPr>
        <p:style>
          <a:lnRef idx="0"/>
          <a:fillRef idx="0"/>
          <a:effectRef idx="0"/>
          <a:fontRef idx="minor"/>
        </p:style>
        <p:txBody>
          <a:bodyPr lIns="90000" tIns="45000" rIns="90000" bIns="45000" anchor="ctr">
            <a:noAutofit/>
          </a:bodyPr>
          <a:p>
            <a:endParaRPr lang="en-US" sz="1800" b="0" u="none" strike="noStrike">
              <a:solidFill>
                <a:schemeClr val="lt2"/>
              </a:solidFill>
              <a:effectLst/>
              <a:uFillTx/>
              <a:latin typeface="Calibri"/>
            </a:endParaRPr>
          </a:p>
        </p:txBody>
      </p:sp>
      <p:sp>
        <p:nvSpPr>
          <p:cNvPr id="139" name="PlaceHolder 1"/>
          <p:cNvSpPr>
            <a:spLocks noGrp="1"/>
          </p:cNvSpPr>
          <p:nvPr>
            <p:ph type="title"/>
          </p:nvPr>
        </p:nvSpPr>
        <p:spPr>
          <a:xfrm>
            <a:off x="723960" y="509760"/>
            <a:ext cx="7648920" cy="742680"/>
          </a:xfrm>
          <a:prstGeom prst="rect">
            <a:avLst/>
          </a:prstGeom>
          <a:noFill/>
          <a:ln w="0">
            <a:noFill/>
          </a:ln>
        </p:spPr>
        <p:txBody>
          <a:bodyPr lIns="91440" tIns="45720" rIns="91440" bIns="45720" anchor="ctr">
            <a:normAutofit fontScale="92500" lnSpcReduction="9999"/>
          </a:bodyPr>
          <a:p>
            <a:pPr indent="0" algn="l" defTabSz="914400">
              <a:lnSpc>
                <a:spcPct val="90000"/>
              </a:lnSpc>
              <a:buNone/>
            </a:pPr>
            <a:r>
              <a:rPr lang="en-US" sz="3600" b="0" u="none" strike="noStrike">
                <a:solidFill>
                  <a:schemeClr val="dk1"/>
                </a:solidFill>
                <a:effectLst/>
                <a:uFillTx/>
                <a:latin typeface="Calibri Light"/>
              </a:rPr>
              <a:t>    </a:t>
            </a:r>
            <a:r>
              <a:rPr lang="en-US" sz="3600" b="1" u="none" strike="noStrike">
                <a:solidFill>
                  <a:schemeClr val="dk1"/>
                </a:solidFill>
                <a:effectLst/>
                <a:uFillTx/>
                <a:latin typeface="Bahnschrift"/>
              </a:rPr>
              <a:t>… tout commence par la démographie </a:t>
            </a:r>
            <a:endParaRPr lang="en-US" sz="3600" b="0" u="none" strike="noStrike">
              <a:solidFill>
                <a:schemeClr val="dk1"/>
              </a:solidFill>
              <a:effectLst/>
              <a:uFillTx/>
              <a:latin typeface="Calibri Light"/>
            </a:endParaRPr>
          </a:p>
        </p:txBody>
      </p:sp>
      <p:pic>
        <p:nvPicPr>
          <p:cNvPr id="140" name="Picture 2" descr="Transition démographique — Wikipédia"/>
          <p:cNvPicPr/>
          <p:nvPr/>
        </p:nvPicPr>
        <p:blipFill>
          <a:blip r:embed="rId1"/>
          <a:stretch/>
        </p:blipFill>
        <p:spPr>
          <a:xfrm>
            <a:off x="2250000" y="2072520"/>
            <a:ext cx="7679880" cy="4127760"/>
          </a:xfrm>
          <a:prstGeom prst="rect">
            <a:avLst/>
          </a:prstGeom>
          <a:noFill/>
          <a:ln w="0">
            <a:noFill/>
          </a:ln>
        </p:spPr>
      </p:pic>
      <p:sp>
        <p:nvSpPr>
          <p:cNvPr id="141" name="Freeform: Shape 4106">
            <a:extLst>
              <a:ext uri="{C183D7F6-B498-43B3-948B-1728B52AA6E4}">
                <adec:decorative xmlns:adec="http://schemas.microsoft.com/office/drawing/2017/decorative" val="1"/>
              </a:ext>
            </a:extLst>
          </p:cNvPr>
          <p:cNvSpPr/>
          <p:nvPr/>
        </p:nvSpPr>
        <p:spPr>
          <a:xfrm>
            <a:off x="5307120" y="6278040"/>
            <a:ext cx="6884640" cy="579600"/>
          </a:xfrm>
          <a:custGeom>
            <a:avLst/>
            <a:gdLst>
              <a:gd name="textAreaLeft" fmla="*/ 0 w 6884640"/>
              <a:gd name="textAreaRight" fmla="*/ 6885000 w 6884640"/>
              <a:gd name="textAreaTop" fmla="*/ 0 h 579600"/>
              <a:gd name="textAreaBottom" fmla="*/ 579960 h 579600"/>
              <a:gd name="GluePoint1X" fmla="*/ 6884912 w 6884912"/>
              <a:gd name="GluePoint1Y" fmla="*/ 0 h 1161397"/>
              <a:gd name="GluePoint2X" fmla="*/ 6884912 w 6884912"/>
              <a:gd name="GluePoint2Y" fmla="*/ 1161397 h 1161397"/>
              <a:gd name="GluePoint3X" fmla="*/ 0 w 6884912"/>
              <a:gd name="GluePoint3Y" fmla="*/ 1161397 h 1161397"/>
              <a:gd name="GluePoint4X" fmla="*/ 27135 w 6884912"/>
              <a:gd name="GluePoint4Y" fmla="*/ 1147460 h 1161397"/>
              <a:gd name="GluePoint5X" fmla="*/ 115388 w 6884912"/>
              <a:gd name="GluePoint5Y" fmla="*/ 1159043 h 1161397"/>
              <a:gd name="GluePoint6X" fmla="*/ 119094 w 6884912"/>
              <a:gd name="GluePoint6Y" fmla="*/ 1148463 h 1161397"/>
              <a:gd name="GluePoint7X" fmla="*/ 171824 w 6884912"/>
              <a:gd name="GluePoint7Y" fmla="*/ 1133224 h 1161397"/>
              <a:gd name="GluePoint8X" fmla="*/ 376455 w 6884912"/>
              <a:gd name="GluePoint8Y" fmla="*/ 1137381 h 1161397"/>
              <a:gd name="GluePoint9X" fmla="*/ 478946 w 6884912"/>
              <a:gd name="GluePoint9Y" fmla="*/ 1106011 h 1161397"/>
              <a:gd name="GluePoint10X" fmla="*/ 512111 w 6884912"/>
              <a:gd name="GluePoint10Y" fmla="*/ 1085599 h 1161397"/>
              <a:gd name="GluePoint11X" fmla="*/ 567875 w 6884912"/>
              <a:gd name="GluePoint11Y" fmla="*/ 1051976 h 1161397"/>
              <a:gd name="GluePoint12X" fmla="*/ 601644 w 6884912"/>
              <a:gd name="GluePoint12Y" fmla="*/ 1003997 h 1161397"/>
              <a:gd name="GluePoint13X" fmla="*/ 651408 w 6884912"/>
              <a:gd name="GluePoint13Y" fmla="*/ 984938 h 1161397"/>
              <a:gd name="GluePoint14X" fmla="*/ 673197 w 6884912"/>
              <a:gd name="GluePoint14Y" fmla="*/ 1010060 h 1161397"/>
              <a:gd name="GluePoint15X" fmla="*/ 723108 w 6884912"/>
              <a:gd name="GluePoint15Y" fmla="*/ 980081 h 1161397"/>
              <a:gd name="GluePoint16X" fmla="*/ 797699 w 6884912"/>
              <a:gd name="GluePoint16Y" fmla="*/ 931362 h 1161397"/>
              <a:gd name="GluePoint17X" fmla="*/ 843359 w 6884912"/>
              <a:gd name="GluePoint17Y" fmla="*/ 910894 h 1161397"/>
              <a:gd name="GluePoint18X" fmla="*/ 965215 w 6884912"/>
              <a:gd name="GluePoint18Y" fmla="*/ 846701 h 1161397"/>
              <a:gd name="GluePoint19X" fmla="*/ 1085080 w 6884912"/>
              <a:gd name="GluePoint19Y" fmla="*/ 776086 h 1161397"/>
              <a:gd name="GluePoint20X" fmla="*/ 1131224 w 6884912"/>
              <a:gd name="GluePoint20Y" fmla="*/ 706160 h 1161397"/>
              <a:gd name="GluePoint21X" fmla="*/ 1138051 w 6884912"/>
              <a:gd name="GluePoint21Y" fmla="*/ 702034 h 1161397"/>
              <a:gd name="GluePoint22X" fmla="*/ 1158800 w 6884912"/>
              <a:gd name="GluePoint22Y" fmla="*/ 700004 h 1161397"/>
              <a:gd name="GluePoint23X" fmla="*/ 1166947 w 6884912"/>
              <a:gd name="GluePoint23Y" fmla="*/ 700762 h 1161397"/>
              <a:gd name="GluePoint24X" fmla="*/ 1178135 w 6884912"/>
              <a:gd name="GluePoint24Y" fmla="*/ 698631 h 1161397"/>
              <a:gd name="GluePoint25X" fmla="*/ 1178301 w 6884912"/>
              <a:gd name="GluePoint25Y" fmla="*/ 698094 h 1161397"/>
              <a:gd name="GluePoint26X" fmla="*/ 1188995 w 6884912"/>
              <a:gd name="GluePoint26Y" fmla="*/ 697048 h 1161397"/>
              <a:gd name="GluePoint27X" fmla="*/ 1242716 w 6884912"/>
              <a:gd name="GluePoint27Y" fmla="*/ 698052 h 1161397"/>
              <a:gd name="GluePoint28X" fmla="*/ 1299977 w 6884912"/>
              <a:gd name="GluePoint28Y" fmla="*/ 639196 h 1161397"/>
              <a:gd name="GluePoint29X" fmla="*/ 1326190 w 6884912"/>
              <a:gd name="GluePoint29Y" fmla="*/ 625955 h 1161397"/>
              <a:gd name="GluePoint30X" fmla="*/ 1339600 w 6884912"/>
              <a:gd name="GluePoint30Y" fmla="*/ 616295 h 1161397"/>
              <a:gd name="GluePoint31X" fmla="*/ 1340054 w 6884912"/>
              <a:gd name="GluePoint31Y" fmla="*/ 614022 h 1161397"/>
              <a:gd name="GluePoint32X" fmla="*/ 1391606 w 6884912"/>
              <a:gd name="GluePoint32Y" fmla="*/ 615229 h 1161397"/>
              <a:gd name="GluePoint33X" fmla="*/ 1397565 w 6884912"/>
              <a:gd name="GluePoint33Y" fmla="*/ 611490 h 1161397"/>
              <a:gd name="GluePoint34X" fmla="*/ 1432302 w 6884912"/>
              <a:gd name="GluePoint34Y" fmla="*/ 617267 h 1161397"/>
              <a:gd name="GluePoint35X" fmla="*/ 1449644 w 6884912"/>
              <a:gd name="GluePoint35Y" fmla="*/ 617591 h 1161397"/>
              <a:gd name="GluePoint36X" fmla="*/ 1455793 w 6884912"/>
              <a:gd name="GluePoint36Y" fmla="*/ 623174 h 1161397"/>
              <a:gd name="GluePoint37X" fmla="*/ 1480758 w 6884912"/>
              <a:gd name="GluePoint37Y" fmla="*/ 620863 h 1161397"/>
              <a:gd name="GluePoint38X" fmla="*/ 1483154 w 6884912"/>
              <a:gd name="GluePoint38Y" fmla="*/ 618527 h 1161397"/>
              <a:gd name="GluePoint39X" fmla="*/ 1505495 w 6884912"/>
              <a:gd name="GluePoint39Y" fmla="*/ 624325 h 1161397"/>
              <a:gd name="GluePoint40X" fmla="*/ 1526340 w 6884912"/>
              <a:gd name="GluePoint40Y" fmla="*/ 638496 h 1161397"/>
              <a:gd name="GluePoint41X" fmla="*/ 1731986 w 6884912"/>
              <a:gd name="GluePoint41Y" fmla="*/ 589682 h 1161397"/>
              <a:gd name="GluePoint42X" fmla="*/ 1927935 w 6884912"/>
              <a:gd name="GluePoint42Y" fmla="*/ 628540 h 1161397"/>
              <a:gd name="GluePoint43X" fmla="*/ 2039075 w 6884912"/>
              <a:gd name="GluePoint43Y" fmla="*/ 599964 h 1161397"/>
              <a:gd name="GluePoint44X" fmla="*/ 2066980 w 6884912"/>
              <a:gd name="GluePoint44Y" fmla="*/ 550413 h 1161397"/>
              <a:gd name="GluePoint45X" fmla="*/ 2352236 w 6884912"/>
              <a:gd name="GluePoint45Y" fmla="*/ 519602 h 1161397"/>
              <a:gd name="GluePoint46X" fmla="*/ 2420791 w 6884912"/>
              <a:gd name="GluePoint46Y" fmla="*/ 492826 h 1161397"/>
              <a:gd name="GluePoint47X" fmla="*/ 2489932 w 6884912"/>
              <a:gd name="GluePoint47Y" fmla="*/ 507864 h 1161397"/>
              <a:gd name="GluePoint48X" fmla="*/ 2512917 w 6884912"/>
              <a:gd name="GluePoint48Y" fmla="*/ 489127 h 1161397"/>
              <a:gd name="GluePoint49X" fmla="*/ 2516783 w 6884912"/>
              <a:gd name="GluePoint49Y" fmla="*/ 485473 h 1161397"/>
              <a:gd name="GluePoint50X" fmla="*/ 2534360 w 6884912"/>
              <a:gd name="GluePoint50Y" fmla="*/ 480064 h 1161397"/>
              <a:gd name="GluePoint51X" fmla="*/ 2536691 w 6884912"/>
              <a:gd name="GluePoint51Y" fmla="*/ 467018 h 1161397"/>
              <a:gd name="GluePoint52X" fmla="*/ 2561265 w 6884912"/>
              <a:gd name="GluePoint52Y" fmla="*/ 450623 h 1161397"/>
              <a:gd name="GluePoint53X" fmla="*/ 2594349 w 6884912"/>
              <a:gd name="GluePoint53Y" fmla="*/ 443884 h 1161397"/>
              <a:gd name="GluePoint54X" fmla="*/ 2754324 w 6884912"/>
              <a:gd name="GluePoint54Y" fmla="*/ 424766 h 1161397"/>
              <a:gd name="GluePoint55X" fmla="*/ 2848470 w 6884912"/>
              <a:gd name="GluePoint55Y" fmla="*/ 405966 h 1161397"/>
              <a:gd name="GluePoint56X" fmla="*/ 2881772 w 6884912"/>
              <a:gd name="GluePoint56Y" fmla="*/ 387260 h 1161397"/>
              <a:gd name="GluePoint57X" fmla="*/ 2929932 w 6884912"/>
              <a:gd name="GluePoint57Y" fmla="*/ 368912 h 1161397"/>
              <a:gd name="GluePoint58X" fmla="*/ 3013020 w 6884912"/>
              <a:gd name="GluePoint58Y" fmla="*/ 327578 h 1161397"/>
              <a:gd name="GluePoint59X" fmla="*/ 3127968 w 6884912"/>
              <a:gd name="GluePoint59Y" fmla="*/ 287613 h 1161397"/>
              <a:gd name="GluePoint60X" fmla="*/ 3222191 w 6884912"/>
              <a:gd name="GluePoint60Y" fmla="*/ 307887 h 1161397"/>
              <a:gd name="GluePoint61X" fmla="*/ 3227953 w 6884912"/>
              <a:gd name="GluePoint61Y" fmla="*/ 297650 h 1161397"/>
              <a:gd name="GluePoint62X" fmla="*/ 3287859 w 6884912"/>
              <a:gd name="GluePoint62Y" fmla="*/ 287558 h 1161397"/>
              <a:gd name="GluePoint63X" fmla="*/ 3510042 w 6884912"/>
              <a:gd name="GluePoint63Y" fmla="*/ 311820 h 1161397"/>
              <a:gd name="GluePoint64X" fmla="*/ 3626773 w 6884912"/>
              <a:gd name="GluePoint64Y" fmla="*/ 290452 h 1161397"/>
              <a:gd name="GluePoint65X" fmla="*/ 3666217 w 6884912"/>
              <a:gd name="GluePoint65Y" fmla="*/ 273255 h 1161397"/>
              <a:gd name="GluePoint66X" fmla="*/ 3732427 w 6884912"/>
              <a:gd name="GluePoint66Y" fmla="*/ 245039 h 1161397"/>
              <a:gd name="GluePoint67X" fmla="*/ 3777022 w 6884912"/>
              <a:gd name="GluePoint67Y" fmla="*/ 200276 h 1161397"/>
              <a:gd name="GluePoint68X" fmla="*/ 3791246 w 6884912"/>
              <a:gd name="GluePoint68Y" fmla="*/ 189996 h 1161397"/>
              <a:gd name="GluePoint69X" fmla="*/ 3819864 w 6884912"/>
              <a:gd name="GluePoint69Y" fmla="*/ 194605 h 1161397"/>
              <a:gd name="GluePoint70X" fmla="*/ 3830398 w 6884912"/>
              <a:gd name="GluePoint70Y" fmla="*/ 188383 h 1161397"/>
              <a:gd name="GluePoint71X" fmla="*/ 3834360 w 6884912"/>
              <a:gd name="GluePoint71Y" fmla="*/ 188992 h 1161397"/>
              <a:gd name="GluePoint72X" fmla="*/ 3843715 w 6884912"/>
              <a:gd name="GluePoint72Y" fmla="*/ 188752 h 1161397"/>
              <a:gd name="GluePoint73X" fmla="*/ 3842609 w 6884912"/>
              <a:gd name="GluePoint73Y" fmla="*/ 197386 h 1161397"/>
              <a:gd name="GluePoint74X" fmla="*/ 3853961 w 6884912"/>
              <a:gd name="GluePoint74Y" fmla="*/ 213380 h 1161397"/>
              <a:gd name="GluePoint75X" fmla="*/ 3907640 w 6884912"/>
              <a:gd name="GluePoint75Y" fmla="*/ 207568 h 1161397"/>
              <a:gd name="GluePoint76X" fmla="*/ 3910449 w 6884912"/>
              <a:gd name="GluePoint76Y" fmla="*/ 197808 h 1161397"/>
              <a:gd name="GluePoint77X" fmla="*/ 3917197 w 6884912"/>
              <a:gd name="GluePoint77Y" fmla="*/ 196121 h 1161397"/>
              <a:gd name="GluePoint78X" fmla="*/ 3922400 w 6884912"/>
              <a:gd name="GluePoint78Y" fmla="*/ 205056 h 1161397"/>
              <a:gd name="GluePoint79X" fmla="*/ 4013061 w 6884912"/>
              <a:gd name="GluePoint79Y" fmla="*/ 224874 h 1161397"/>
              <a:gd name="GluePoint80X" fmla="*/ 4134285 w 6884912"/>
              <a:gd name="GluePoint80Y" fmla="*/ 235592 h 1161397"/>
              <a:gd name="GluePoint81X" fmla="*/ 4220717 w 6884912"/>
              <a:gd name="GluePoint81Y" fmla="*/ 192946 h 1161397"/>
              <a:gd name="GluePoint82X" fmla="*/ 4228802 w 6884912"/>
              <a:gd name="GluePoint82Y" fmla="*/ 201468 h 1161397"/>
              <a:gd name="GluePoint83X" fmla="*/ 4289361 w 6884912"/>
              <a:gd name="GluePoint83Y" fmla="*/ 196642 h 1161397"/>
              <a:gd name="GluePoint84X" fmla="*/ 4498913 w 6884912"/>
              <a:gd name="GluePoint84Y" fmla="*/ 118915 h 1161397"/>
              <a:gd name="GluePoint85X" fmla="*/ 4617330 w 6884912"/>
              <a:gd name="GluePoint85Y" fmla="*/ 111163 h 1161397"/>
              <a:gd name="GluePoint86X" fmla="*/ 4659778 w 6884912"/>
              <a:gd name="GluePoint86Y" fmla="*/ 118219 h 1161397"/>
              <a:gd name="GluePoint87X" fmla="*/ 4730870 w 6884912"/>
              <a:gd name="GluePoint87Y" fmla="*/ 129432 h 1161397"/>
              <a:gd name="GluePoint88X" fmla="*/ 4785037 w 6884912"/>
              <a:gd name="GluePoint88Y" fmla="*/ 161964 h 1161397"/>
              <a:gd name="GluePoint89X" fmla="*/ 4844073 w 6884912"/>
              <a:gd name="GluePoint89Y" fmla="*/ 161768 h 1161397"/>
              <a:gd name="GluePoint90X" fmla="*/ 4856454 w 6884912"/>
              <a:gd name="GluePoint90Y" fmla="*/ 130488 h 1161397"/>
              <a:gd name="GluePoint91X" fmla="*/ 4920038 w 6884912"/>
              <a:gd name="GluePoint91Y" fmla="*/ 140418 h 1161397"/>
              <a:gd name="GluePoint92X" fmla="*/ 5016639 w 6884912"/>
              <a:gd name="GluePoint92Y" fmla="*/ 158905 h 1161397"/>
              <a:gd name="GluePoint93X" fmla="*/ 5072009 w 6884912"/>
              <a:gd name="GluePoint93Y" fmla="*/ 161502 h 1161397"/>
              <a:gd name="GluePoint94X" fmla="*/ 5223626 w 6884912"/>
              <a:gd name="GluePoint94Y" fmla="*/ 177356 h 1161397"/>
              <a:gd name="GluePoint95X" fmla="*/ 5375773 w 6884912"/>
              <a:gd name="GluePoint95Y" fmla="*/ 199913 h 1161397"/>
              <a:gd name="GluePoint96X" fmla="*/ 5467502 w 6884912"/>
              <a:gd name="GluePoint96Y" fmla="*/ 250963 h 1161397"/>
              <a:gd name="GluePoint97X" fmla="*/ 5592395 w 6884912"/>
              <a:gd name="GluePoint97Y" fmla="*/ 265434 h 1161397"/>
              <a:gd name="GluePoint98X" fmla="*/ 5613532 w 6884912"/>
              <a:gd name="GluePoint98Y" fmla="*/ 273379 h 1161397"/>
              <a:gd name="GluePoint99X" fmla="*/ 5642173 w 6884912"/>
              <a:gd name="GluePoint99Y" fmla="*/ 266904 h 1161397"/>
              <a:gd name="GluePoint100X" fmla="*/ 5756910 w 6884912"/>
              <a:gd name="GluePoint100Y" fmla="*/ 239211 h 1161397"/>
              <a:gd name="GluePoint101X" fmla="*/ 5846667 w 6884912"/>
              <a:gd name="GluePoint101Y" fmla="*/ 201786 h 1161397"/>
              <a:gd name="GluePoint102X" fmla="*/ 5960732 w 6884912"/>
              <a:gd name="GluePoint102Y" fmla="*/ 220708 h 1161397"/>
              <a:gd name="GluePoint103X" fmla="*/ 6029542 w 6884912"/>
              <a:gd name="GluePoint103Y" fmla="*/ 210339 h 1161397"/>
              <a:gd name="GluePoint104X" fmla="*/ 6141123 w 6884912"/>
              <a:gd name="GluePoint104Y" fmla="*/ 159923 h 1161397"/>
              <a:gd name="GluePoint105X" fmla="*/ 6290640 w 6884912"/>
              <a:gd name="GluePoint105Y" fmla="*/ 167441 h 1161397"/>
              <a:gd name="GluePoint106X" fmla="*/ 6322806 w 6884912"/>
              <a:gd name="GluePoint106Y" fmla="*/ 213293 h 1161397"/>
              <a:gd name="GluePoint107X" fmla="*/ 6364914 w 6884912"/>
              <a:gd name="GluePoint107Y" fmla="*/ 240140 h 1161397"/>
              <a:gd name="GluePoint108X" fmla="*/ 6380420 w 6884912"/>
              <a:gd name="GluePoint108Y" fmla="*/ 173195 h 1161397"/>
              <a:gd name="GluePoint109X" fmla="*/ 6507891 w 6884912"/>
              <a:gd name="GluePoint109Y" fmla="*/ 118474 h 1161397"/>
              <a:gd name="GluePoint110X" fmla="*/ 6571807 w 6884912"/>
              <a:gd name="GluePoint110Y" fmla="*/ 98636 h 1161397"/>
              <a:gd name="GluePoint111X" fmla="*/ 6671880 w 6884912"/>
              <a:gd name="GluePoint111Y" fmla="*/ 82931 h 1161397"/>
              <a:gd name="GluePoint112X" fmla="*/ 6702266 w 6884912"/>
              <a:gd name="GluePoint112Y" fmla="*/ 75470 h 1161397"/>
              <a:gd name="GluePoint113X" fmla="*/ 6845802 w 6884912"/>
              <a:gd name="GluePoint113Y" fmla="*/ 24496 h 1161397"/>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 ang="0">
                <a:pos x="GluePoint19X" y="GluePoint19Y"/>
              </a:cxn>
              <a:cxn ang="0">
                <a:pos x="GluePoint20X" y="GluePoint20Y"/>
              </a:cxn>
              <a:cxn ang="0">
                <a:pos x="GluePoint21X" y="GluePoint21Y"/>
              </a:cxn>
              <a:cxn ang="0">
                <a:pos x="GluePoint22X" y="GluePoint22Y"/>
              </a:cxn>
              <a:cxn ang="0">
                <a:pos x="GluePoint23X" y="GluePoint23Y"/>
              </a:cxn>
              <a:cxn ang="0">
                <a:pos x="GluePoint24X" y="GluePoint24Y"/>
              </a:cxn>
              <a:cxn ang="0">
                <a:pos x="GluePoint25X" y="GluePoint25Y"/>
              </a:cxn>
              <a:cxn ang="0">
                <a:pos x="GluePoint26X" y="GluePoint26Y"/>
              </a:cxn>
              <a:cxn ang="0">
                <a:pos x="GluePoint27X" y="GluePoint27Y"/>
              </a:cxn>
              <a:cxn ang="0">
                <a:pos x="GluePoint28X" y="GluePoint28Y"/>
              </a:cxn>
              <a:cxn ang="0">
                <a:pos x="GluePoint29X" y="GluePoint29Y"/>
              </a:cxn>
              <a:cxn ang="0">
                <a:pos x="GluePoint30X" y="GluePoint30Y"/>
              </a:cxn>
              <a:cxn ang="0">
                <a:pos x="GluePoint31X" y="GluePoint31Y"/>
              </a:cxn>
              <a:cxn ang="0">
                <a:pos x="GluePoint32X" y="GluePoint32Y"/>
              </a:cxn>
              <a:cxn ang="0">
                <a:pos x="GluePoint33X" y="GluePoint33Y"/>
              </a:cxn>
              <a:cxn ang="0">
                <a:pos x="GluePoint34X" y="GluePoint34Y"/>
              </a:cxn>
              <a:cxn ang="0">
                <a:pos x="GluePoint35X" y="GluePoint35Y"/>
              </a:cxn>
              <a:cxn ang="0">
                <a:pos x="GluePoint36X" y="GluePoint36Y"/>
              </a:cxn>
              <a:cxn ang="0">
                <a:pos x="GluePoint37X" y="GluePoint37Y"/>
              </a:cxn>
              <a:cxn ang="0">
                <a:pos x="GluePoint38X" y="GluePoint38Y"/>
              </a:cxn>
              <a:cxn ang="0">
                <a:pos x="GluePoint39X" y="GluePoint39Y"/>
              </a:cxn>
              <a:cxn ang="0">
                <a:pos x="GluePoint40X" y="GluePoint40Y"/>
              </a:cxn>
              <a:cxn ang="0">
                <a:pos x="GluePoint41X" y="GluePoint41Y"/>
              </a:cxn>
              <a:cxn ang="0">
                <a:pos x="GluePoint42X" y="GluePoint42Y"/>
              </a:cxn>
              <a:cxn ang="0">
                <a:pos x="GluePoint43X" y="GluePoint43Y"/>
              </a:cxn>
              <a:cxn ang="0">
                <a:pos x="GluePoint44X" y="GluePoint44Y"/>
              </a:cxn>
              <a:cxn ang="0">
                <a:pos x="GluePoint45X" y="GluePoint45Y"/>
              </a:cxn>
              <a:cxn ang="0">
                <a:pos x="GluePoint46X" y="GluePoint46Y"/>
              </a:cxn>
              <a:cxn ang="0">
                <a:pos x="GluePoint47X" y="GluePoint47Y"/>
              </a:cxn>
              <a:cxn ang="0">
                <a:pos x="GluePoint48X" y="GluePoint48Y"/>
              </a:cxn>
              <a:cxn ang="0">
                <a:pos x="GluePoint49X" y="GluePoint49Y"/>
              </a:cxn>
              <a:cxn ang="0">
                <a:pos x="GluePoint50X" y="GluePoint50Y"/>
              </a:cxn>
              <a:cxn ang="0">
                <a:pos x="GluePoint51X" y="GluePoint51Y"/>
              </a:cxn>
              <a:cxn ang="0">
                <a:pos x="GluePoint52X" y="GluePoint52Y"/>
              </a:cxn>
              <a:cxn ang="0">
                <a:pos x="GluePoint53X" y="GluePoint53Y"/>
              </a:cxn>
              <a:cxn ang="0">
                <a:pos x="GluePoint54X" y="GluePoint54Y"/>
              </a:cxn>
              <a:cxn ang="0">
                <a:pos x="GluePoint55X" y="GluePoint55Y"/>
              </a:cxn>
              <a:cxn ang="0">
                <a:pos x="GluePoint56X" y="GluePoint56Y"/>
              </a:cxn>
              <a:cxn ang="0">
                <a:pos x="GluePoint57X" y="GluePoint57Y"/>
              </a:cxn>
              <a:cxn ang="0">
                <a:pos x="GluePoint58X" y="GluePoint58Y"/>
              </a:cxn>
              <a:cxn ang="0">
                <a:pos x="GluePoint59X" y="GluePoint59Y"/>
              </a:cxn>
              <a:cxn ang="0">
                <a:pos x="GluePoint60X" y="GluePoint60Y"/>
              </a:cxn>
              <a:cxn ang="0">
                <a:pos x="GluePoint61X" y="GluePoint61Y"/>
              </a:cxn>
              <a:cxn ang="0">
                <a:pos x="GluePoint62X" y="GluePoint62Y"/>
              </a:cxn>
              <a:cxn ang="0">
                <a:pos x="GluePoint63X" y="GluePoint63Y"/>
              </a:cxn>
              <a:cxn ang="0">
                <a:pos x="GluePoint64X" y="GluePoint64Y"/>
              </a:cxn>
              <a:cxn ang="0">
                <a:pos x="GluePoint65X" y="GluePoint65Y"/>
              </a:cxn>
              <a:cxn ang="0">
                <a:pos x="GluePoint66X" y="GluePoint66Y"/>
              </a:cxn>
              <a:cxn ang="0">
                <a:pos x="GluePoint67X" y="GluePoint67Y"/>
              </a:cxn>
              <a:cxn ang="0">
                <a:pos x="GluePoint68X" y="GluePoint68Y"/>
              </a:cxn>
              <a:cxn ang="0">
                <a:pos x="GluePoint69X" y="GluePoint69Y"/>
              </a:cxn>
              <a:cxn ang="0">
                <a:pos x="GluePoint70X" y="GluePoint70Y"/>
              </a:cxn>
              <a:cxn ang="0">
                <a:pos x="GluePoint71X" y="GluePoint71Y"/>
              </a:cxn>
              <a:cxn ang="0">
                <a:pos x="GluePoint72X" y="GluePoint72Y"/>
              </a:cxn>
              <a:cxn ang="0">
                <a:pos x="GluePoint73X" y="GluePoint73Y"/>
              </a:cxn>
              <a:cxn ang="0">
                <a:pos x="GluePoint74X" y="GluePoint74Y"/>
              </a:cxn>
              <a:cxn ang="0">
                <a:pos x="GluePoint75X" y="GluePoint75Y"/>
              </a:cxn>
              <a:cxn ang="0">
                <a:pos x="GluePoint76X" y="GluePoint76Y"/>
              </a:cxn>
              <a:cxn ang="0">
                <a:pos x="GluePoint77X" y="GluePoint77Y"/>
              </a:cxn>
              <a:cxn ang="0">
                <a:pos x="GluePoint78X" y="GluePoint78Y"/>
              </a:cxn>
              <a:cxn ang="0">
                <a:pos x="GluePoint79X" y="GluePoint79Y"/>
              </a:cxn>
              <a:cxn ang="0">
                <a:pos x="GluePoint80X" y="GluePoint80Y"/>
              </a:cxn>
              <a:cxn ang="0">
                <a:pos x="GluePoint81X" y="GluePoint81Y"/>
              </a:cxn>
              <a:cxn ang="0">
                <a:pos x="GluePoint82X" y="GluePoint82Y"/>
              </a:cxn>
              <a:cxn ang="0">
                <a:pos x="GluePoint83X" y="GluePoint83Y"/>
              </a:cxn>
              <a:cxn ang="0">
                <a:pos x="GluePoint84X" y="GluePoint84Y"/>
              </a:cxn>
              <a:cxn ang="0">
                <a:pos x="GluePoint85X" y="GluePoint85Y"/>
              </a:cxn>
              <a:cxn ang="0">
                <a:pos x="GluePoint86X" y="GluePoint86Y"/>
              </a:cxn>
              <a:cxn ang="0">
                <a:pos x="GluePoint87X" y="GluePoint87Y"/>
              </a:cxn>
              <a:cxn ang="0">
                <a:pos x="GluePoint88X" y="GluePoint88Y"/>
              </a:cxn>
              <a:cxn ang="0">
                <a:pos x="GluePoint89X" y="GluePoint89Y"/>
              </a:cxn>
              <a:cxn ang="0">
                <a:pos x="GluePoint90X" y="GluePoint90Y"/>
              </a:cxn>
              <a:cxn ang="0">
                <a:pos x="GluePoint91X" y="GluePoint91Y"/>
              </a:cxn>
              <a:cxn ang="0">
                <a:pos x="GluePoint92X" y="GluePoint92Y"/>
              </a:cxn>
              <a:cxn ang="0">
                <a:pos x="GluePoint93X" y="GluePoint93Y"/>
              </a:cxn>
              <a:cxn ang="0">
                <a:pos x="GluePoint94X" y="GluePoint94Y"/>
              </a:cxn>
              <a:cxn ang="0">
                <a:pos x="GluePoint95X" y="GluePoint95Y"/>
              </a:cxn>
              <a:cxn ang="0">
                <a:pos x="GluePoint96X" y="GluePoint96Y"/>
              </a:cxn>
              <a:cxn ang="0">
                <a:pos x="GluePoint97X" y="GluePoint97Y"/>
              </a:cxn>
              <a:cxn ang="0">
                <a:pos x="GluePoint98X" y="GluePoint98Y"/>
              </a:cxn>
              <a:cxn ang="0">
                <a:pos x="GluePoint99X" y="GluePoint99Y"/>
              </a:cxn>
              <a:cxn ang="0">
                <a:pos x="GluePoint100X" y="GluePoint100Y"/>
              </a:cxn>
              <a:cxn ang="0">
                <a:pos x="GluePoint101X" y="GluePoint101Y"/>
              </a:cxn>
              <a:cxn ang="0">
                <a:pos x="GluePoint102X" y="GluePoint102Y"/>
              </a:cxn>
              <a:cxn ang="0">
                <a:pos x="GluePoint103X" y="GluePoint103Y"/>
              </a:cxn>
              <a:cxn ang="0">
                <a:pos x="GluePoint104X" y="GluePoint104Y"/>
              </a:cxn>
              <a:cxn ang="0">
                <a:pos x="GluePoint105X" y="GluePoint105Y"/>
              </a:cxn>
              <a:cxn ang="0">
                <a:pos x="GluePoint106X" y="GluePoint106Y"/>
              </a:cxn>
              <a:cxn ang="0">
                <a:pos x="GluePoint107X" y="GluePoint107Y"/>
              </a:cxn>
              <a:cxn ang="0">
                <a:pos x="GluePoint108X" y="GluePoint108Y"/>
              </a:cxn>
              <a:cxn ang="0">
                <a:pos x="GluePoint109X" y="GluePoint109Y"/>
              </a:cxn>
              <a:cxn ang="0">
                <a:pos x="GluePoint110X" y="GluePoint110Y"/>
              </a:cxn>
              <a:cxn ang="0">
                <a:pos x="GluePoint111X" y="GluePoint111Y"/>
              </a:cxn>
              <a:cxn ang="0">
                <a:pos x="GluePoint112X" y="GluePoint112Y"/>
              </a:cxn>
              <a:cxn ang="0">
                <a:pos x="GluePoint113X" y="GluePoint113Y"/>
              </a:cxn>
            </a:cxnLst>
            <a:rect l="textAreaLeft" t="textAreaTop" r="textAreaRight" b="textAreaBottom"/>
            <a:pathLst>
              <a:path w="6884912" h="1161397">
                <a:moveTo>
                  <a:pt x="6884912" y="0"/>
                </a:moveTo>
                <a:lnTo>
                  <a:pt x="6884912" y="1161397"/>
                </a:lnTo>
                <a:lnTo>
                  <a:pt x="0" y="1161397"/>
                </a:lnTo>
                <a:lnTo>
                  <a:pt x="27135" y="1147460"/>
                </a:lnTo>
                <a:cubicBezTo>
                  <a:pt x="57431" y="1167048"/>
                  <a:pt x="61886" y="1135904"/>
                  <a:pt x="115388" y="1159043"/>
                </a:cubicBezTo>
                <a:cubicBezTo>
                  <a:pt x="116121" y="1155340"/>
                  <a:pt x="117370" y="1151777"/>
                  <a:pt x="119094" y="1148463"/>
                </a:cubicBezTo>
                <a:cubicBezTo>
                  <a:pt x="129121" y="1129214"/>
                  <a:pt x="152727" y="1122391"/>
                  <a:pt x="171824" y="1133224"/>
                </a:cubicBezTo>
                <a:cubicBezTo>
                  <a:pt x="254344" y="1161369"/>
                  <a:pt x="315458" y="1143220"/>
                  <a:pt x="376455" y="1137381"/>
                </a:cubicBezTo>
                <a:cubicBezTo>
                  <a:pt x="443775" y="1125614"/>
                  <a:pt x="382885" y="1083927"/>
                  <a:pt x="478946" y="1106011"/>
                </a:cubicBezTo>
                <a:cubicBezTo>
                  <a:pt x="481662" y="1085172"/>
                  <a:pt x="491731" y="1081489"/>
                  <a:pt x="512111" y="1085599"/>
                </a:cubicBezTo>
                <a:cubicBezTo>
                  <a:pt x="544368" y="1078502"/>
                  <a:pt x="526559" y="1032754"/>
                  <a:pt x="567875" y="1051976"/>
                </a:cubicBezTo>
                <a:cubicBezTo>
                  <a:pt x="553871" y="1028602"/>
                  <a:pt x="624901" y="1025930"/>
                  <a:pt x="601644" y="1003997"/>
                </a:cubicBezTo>
                <a:cubicBezTo>
                  <a:pt x="614803" y="975652"/>
                  <a:pt x="637415" y="1010272"/>
                  <a:pt x="651408" y="984938"/>
                </a:cubicBezTo>
                <a:cubicBezTo>
                  <a:pt x="673042" y="974024"/>
                  <a:pt x="646948" y="1015207"/>
                  <a:pt x="673197" y="1010060"/>
                </a:cubicBezTo>
                <a:cubicBezTo>
                  <a:pt x="703527" y="999318"/>
                  <a:pt x="718626" y="1045053"/>
                  <a:pt x="723108" y="980081"/>
                </a:cubicBezTo>
                <a:cubicBezTo>
                  <a:pt x="760262" y="985126"/>
                  <a:pt x="757827" y="957145"/>
                  <a:pt x="797699" y="931362"/>
                </a:cubicBezTo>
                <a:cubicBezTo>
                  <a:pt x="821097" y="940623"/>
                  <a:pt x="833565" y="929189"/>
                  <a:pt x="843359" y="910894"/>
                </a:cubicBezTo>
                <a:cubicBezTo>
                  <a:pt x="887668" y="902160"/>
                  <a:pt x="919738" y="869376"/>
                  <a:pt x="965215" y="846701"/>
                </a:cubicBezTo>
                <a:cubicBezTo>
                  <a:pt x="1023081" y="848019"/>
                  <a:pt x="1036422" y="800154"/>
                  <a:pt x="1085080" y="776086"/>
                </a:cubicBezTo>
                <a:cubicBezTo>
                  <a:pt x="1140763" y="795544"/>
                  <a:pt x="1110309" y="730471"/>
                  <a:pt x="1131224" y="706160"/>
                </a:cubicBezTo>
                <a:lnTo>
                  <a:pt x="1138051" y="702034"/>
                </a:lnTo>
                <a:lnTo>
                  <a:pt x="1158800" y="700004"/>
                </a:lnTo>
                <a:lnTo>
                  <a:pt x="1166947" y="700762"/>
                </a:lnTo>
                <a:cubicBezTo>
                  <a:pt x="1172432" y="700717"/>
                  <a:pt x="1175913" y="699961"/>
                  <a:pt x="1178135" y="698631"/>
                </a:cubicBezTo>
                <a:lnTo>
                  <a:pt x="1178301" y="698094"/>
                </a:lnTo>
                <a:lnTo>
                  <a:pt x="1188995" y="697048"/>
                </a:lnTo>
                <a:cubicBezTo>
                  <a:pt x="1207294" y="696390"/>
                  <a:pt x="1225337" y="696802"/>
                  <a:pt x="1242716" y="698052"/>
                </a:cubicBezTo>
                <a:cubicBezTo>
                  <a:pt x="1250387" y="668345"/>
                  <a:pt x="1318259" y="689091"/>
                  <a:pt x="1299977" y="639196"/>
                </a:cubicBezTo>
                <a:cubicBezTo>
                  <a:pt x="1323072" y="639367"/>
                  <a:pt x="1341279" y="658105"/>
                  <a:pt x="1326190" y="625955"/>
                </a:cubicBezTo>
                <a:cubicBezTo>
                  <a:pt x="1333572" y="625050"/>
                  <a:pt x="1337406" y="621362"/>
                  <a:pt x="1339600" y="616295"/>
                </a:cubicBezTo>
                <a:lnTo>
                  <a:pt x="1340054" y="614022"/>
                </a:lnTo>
                <a:lnTo>
                  <a:pt x="1391606" y="615229"/>
                </a:lnTo>
                <a:lnTo>
                  <a:pt x="1397565" y="611490"/>
                </a:lnTo>
                <a:lnTo>
                  <a:pt x="1432302" y="617267"/>
                </a:lnTo>
                <a:lnTo>
                  <a:pt x="1449644" y="617591"/>
                </a:lnTo>
                <a:lnTo>
                  <a:pt x="1455793" y="623174"/>
                </a:lnTo>
                <a:cubicBezTo>
                  <a:pt x="1461744" y="626151"/>
                  <a:pt x="1469373" y="626493"/>
                  <a:pt x="1480758" y="620863"/>
                </a:cubicBezTo>
                <a:lnTo>
                  <a:pt x="1483154" y="618527"/>
                </a:lnTo>
                <a:lnTo>
                  <a:pt x="1505495" y="624325"/>
                </a:lnTo>
                <a:cubicBezTo>
                  <a:pt x="1512992" y="627532"/>
                  <a:pt x="1520025" y="632078"/>
                  <a:pt x="1526340" y="638496"/>
                </a:cubicBezTo>
                <a:cubicBezTo>
                  <a:pt x="1586113" y="586768"/>
                  <a:pt x="1659006" y="610309"/>
                  <a:pt x="1731986" y="589682"/>
                </a:cubicBezTo>
                <a:cubicBezTo>
                  <a:pt x="1750397" y="523106"/>
                  <a:pt x="1896056" y="573257"/>
                  <a:pt x="1927935" y="628540"/>
                </a:cubicBezTo>
                <a:cubicBezTo>
                  <a:pt x="1912854" y="559823"/>
                  <a:pt x="2112261" y="676347"/>
                  <a:pt x="2039075" y="599964"/>
                </a:cubicBezTo>
                <a:cubicBezTo>
                  <a:pt x="2066036" y="601198"/>
                  <a:pt x="2086366" y="569532"/>
                  <a:pt x="2066980" y="550413"/>
                </a:cubicBezTo>
                <a:cubicBezTo>
                  <a:pt x="2155364" y="582582"/>
                  <a:pt x="2259548" y="514786"/>
                  <a:pt x="2352236" y="519602"/>
                </a:cubicBezTo>
                <a:cubicBezTo>
                  <a:pt x="2388450" y="459394"/>
                  <a:pt x="2373298" y="511682"/>
                  <a:pt x="2420791" y="492826"/>
                </a:cubicBezTo>
                <a:cubicBezTo>
                  <a:pt x="2417962" y="542563"/>
                  <a:pt x="2475071" y="455098"/>
                  <a:pt x="2489932" y="507864"/>
                </a:cubicBezTo>
                <a:cubicBezTo>
                  <a:pt x="2498105" y="502761"/>
                  <a:pt x="2505553" y="496153"/>
                  <a:pt x="2512917" y="489127"/>
                </a:cubicBezTo>
                <a:lnTo>
                  <a:pt x="2516783" y="485473"/>
                </a:lnTo>
                <a:lnTo>
                  <a:pt x="2534360" y="480064"/>
                </a:lnTo>
                <a:lnTo>
                  <a:pt x="2536691" y="467018"/>
                </a:lnTo>
                <a:lnTo>
                  <a:pt x="2561265" y="450623"/>
                </a:lnTo>
                <a:cubicBezTo>
                  <a:pt x="2570872" y="446262"/>
                  <a:pt x="2581686" y="443655"/>
                  <a:pt x="2594349" y="443884"/>
                </a:cubicBezTo>
                <a:cubicBezTo>
                  <a:pt x="2640435" y="464638"/>
                  <a:pt x="2696955" y="396361"/>
                  <a:pt x="2754324" y="424766"/>
                </a:cubicBezTo>
                <a:cubicBezTo>
                  <a:pt x="2775130" y="430896"/>
                  <a:pt x="2837731" y="423458"/>
                  <a:pt x="2848470" y="405966"/>
                </a:cubicBezTo>
                <a:cubicBezTo>
                  <a:pt x="2861295" y="401100"/>
                  <a:pt x="2876936" y="405309"/>
                  <a:pt x="2881772" y="387260"/>
                </a:cubicBezTo>
                <a:cubicBezTo>
                  <a:pt x="2890299" y="365261"/>
                  <a:pt x="2938134" y="392997"/>
                  <a:pt x="2929932" y="368912"/>
                </a:cubicBezTo>
                <a:cubicBezTo>
                  <a:pt x="2963844" y="387799"/>
                  <a:pt x="2986550" y="341223"/>
                  <a:pt x="3013020" y="327578"/>
                </a:cubicBezTo>
                <a:cubicBezTo>
                  <a:pt x="3040041" y="346996"/>
                  <a:pt x="3068934" y="299222"/>
                  <a:pt x="3127968" y="287613"/>
                </a:cubicBezTo>
                <a:cubicBezTo>
                  <a:pt x="3157770" y="310215"/>
                  <a:pt x="3167695" y="279445"/>
                  <a:pt x="3222191" y="307887"/>
                </a:cubicBezTo>
                <a:cubicBezTo>
                  <a:pt x="3223593" y="304249"/>
                  <a:pt x="3225533" y="300801"/>
                  <a:pt x="3227953" y="297650"/>
                </a:cubicBezTo>
                <a:cubicBezTo>
                  <a:pt x="3242008" y="279345"/>
                  <a:pt x="3268831" y="274825"/>
                  <a:pt x="3287859" y="287558"/>
                </a:cubicBezTo>
                <a:cubicBezTo>
                  <a:pt x="3373144" y="323866"/>
                  <a:pt x="3442657" y="311681"/>
                  <a:pt x="3510042" y="311820"/>
                </a:cubicBezTo>
                <a:cubicBezTo>
                  <a:pt x="3585274" y="306641"/>
                  <a:pt x="3525753" y="258887"/>
                  <a:pt x="3626773" y="290452"/>
                </a:cubicBezTo>
                <a:cubicBezTo>
                  <a:pt x="3633124" y="269835"/>
                  <a:pt x="3644693" y="267134"/>
                  <a:pt x="3666217" y="273255"/>
                </a:cubicBezTo>
                <a:cubicBezTo>
                  <a:pt x="3702502" y="269310"/>
                  <a:pt x="3690563" y="221720"/>
                  <a:pt x="3732427" y="245039"/>
                </a:cubicBezTo>
                <a:cubicBezTo>
                  <a:pt x="3720985" y="220241"/>
                  <a:pt x="3798776" y="224539"/>
                  <a:pt x="3777022" y="200276"/>
                </a:cubicBezTo>
                <a:cubicBezTo>
                  <a:pt x="3781759" y="193499"/>
                  <a:pt x="3786499" y="190723"/>
                  <a:pt x="3791246" y="189996"/>
                </a:cubicBezTo>
                <a:cubicBezTo>
                  <a:pt x="3800740" y="188542"/>
                  <a:pt x="3810265" y="195284"/>
                  <a:pt x="3819864" y="194605"/>
                </a:cubicBezTo>
                <a:lnTo>
                  <a:pt x="3830398" y="188383"/>
                </a:lnTo>
                <a:lnTo>
                  <a:pt x="3834360" y="188992"/>
                </a:lnTo>
                <a:lnTo>
                  <a:pt x="3843715" y="188752"/>
                </a:lnTo>
                <a:lnTo>
                  <a:pt x="3842609" y="197386"/>
                </a:lnTo>
                <a:cubicBezTo>
                  <a:pt x="3840673" y="205638"/>
                  <a:pt x="3839248" y="214671"/>
                  <a:pt x="3853961" y="213380"/>
                </a:cubicBezTo>
                <a:cubicBezTo>
                  <a:pt x="3884396" y="206569"/>
                  <a:pt x="3895082" y="241941"/>
                  <a:pt x="3907640" y="207568"/>
                </a:cubicBezTo>
                <a:lnTo>
                  <a:pt x="3910449" y="197808"/>
                </a:lnTo>
                <a:lnTo>
                  <a:pt x="3917197" y="196121"/>
                </a:lnTo>
                <a:cubicBezTo>
                  <a:pt x="3920833" y="196372"/>
                  <a:pt x="3922919" y="198717"/>
                  <a:pt x="3922400" y="205056"/>
                </a:cubicBezTo>
                <a:cubicBezTo>
                  <a:pt x="3950680" y="178467"/>
                  <a:pt x="3984062" y="218098"/>
                  <a:pt x="4013061" y="224874"/>
                </a:cubicBezTo>
                <a:cubicBezTo>
                  <a:pt x="4034530" y="199451"/>
                  <a:pt x="4074202" y="238734"/>
                  <a:pt x="4134285" y="235592"/>
                </a:cubicBezTo>
                <a:cubicBezTo>
                  <a:pt x="4157674" y="206403"/>
                  <a:pt x="4174806" y="233822"/>
                  <a:pt x="4220717" y="192946"/>
                </a:cubicBezTo>
                <a:cubicBezTo>
                  <a:pt x="4222964" y="196132"/>
                  <a:pt x="4225687" y="199002"/>
                  <a:pt x="4228802" y="201468"/>
                </a:cubicBezTo>
                <a:cubicBezTo>
                  <a:pt x="4246898" y="215792"/>
                  <a:pt x="4274013" y="213632"/>
                  <a:pt x="4289361" y="196642"/>
                </a:cubicBezTo>
                <a:cubicBezTo>
                  <a:pt x="4363212" y="140627"/>
                  <a:pt x="4433598" y="135488"/>
                  <a:pt x="4498913" y="118915"/>
                </a:cubicBezTo>
                <a:cubicBezTo>
                  <a:pt x="4573135" y="105586"/>
                  <a:pt x="4527062" y="166416"/>
                  <a:pt x="4617330" y="111163"/>
                </a:cubicBezTo>
                <a:cubicBezTo>
                  <a:pt x="4628518" y="129608"/>
                  <a:pt x="4640397" y="129405"/>
                  <a:pt x="4659778" y="118219"/>
                </a:cubicBezTo>
                <a:cubicBezTo>
                  <a:pt x="4695929" y="113193"/>
                  <a:pt x="4695958" y="162259"/>
                  <a:pt x="4730870" y="129432"/>
                </a:cubicBezTo>
                <a:cubicBezTo>
                  <a:pt x="4725822" y="156271"/>
                  <a:pt x="4800214" y="133127"/>
                  <a:pt x="4785037" y="161964"/>
                </a:cubicBezTo>
                <a:cubicBezTo>
                  <a:pt x="4810025" y="183633"/>
                  <a:pt x="4819434" y="143205"/>
                  <a:pt x="4844073" y="161768"/>
                </a:cubicBezTo>
                <a:cubicBezTo>
                  <a:pt x="4870797" y="164132"/>
                  <a:pt x="4827288" y="135164"/>
                  <a:pt x="4856454" y="130488"/>
                </a:cubicBezTo>
                <a:cubicBezTo>
                  <a:pt x="4892086" y="129553"/>
                  <a:pt x="4889263" y="81477"/>
                  <a:pt x="4920038" y="140418"/>
                </a:cubicBezTo>
                <a:cubicBezTo>
                  <a:pt x="4956358" y="122308"/>
                  <a:pt x="4965108" y="149263"/>
                  <a:pt x="5016639" y="158905"/>
                </a:cubicBezTo>
                <a:cubicBezTo>
                  <a:pt x="5037063" y="141828"/>
                  <a:pt x="5054534" y="147986"/>
                  <a:pt x="5072009" y="161502"/>
                </a:cubicBezTo>
                <a:cubicBezTo>
                  <a:pt x="5121260" y="153653"/>
                  <a:pt x="5167555" y="172635"/>
                  <a:pt x="5223626" y="177356"/>
                </a:cubicBezTo>
                <a:cubicBezTo>
                  <a:pt x="5282824" y="155243"/>
                  <a:pt x="5315859" y="195041"/>
                  <a:pt x="5375773" y="199913"/>
                </a:cubicBezTo>
                <a:cubicBezTo>
                  <a:pt x="5432511" y="156218"/>
                  <a:pt x="5417550" y="256036"/>
                  <a:pt x="5467502" y="250963"/>
                </a:cubicBezTo>
                <a:cubicBezTo>
                  <a:pt x="5547124" y="209975"/>
                  <a:pt x="5467171" y="283839"/>
                  <a:pt x="5592395" y="265434"/>
                </a:cubicBezTo>
                <a:cubicBezTo>
                  <a:pt x="5599201" y="258867"/>
                  <a:pt x="5614752" y="264706"/>
                  <a:pt x="5613532" y="273379"/>
                </a:cubicBezTo>
                <a:cubicBezTo>
                  <a:pt x="5621390" y="270408"/>
                  <a:pt x="5639720" y="253173"/>
                  <a:pt x="5642173" y="266904"/>
                </a:cubicBezTo>
                <a:cubicBezTo>
                  <a:pt x="5682296" y="267049"/>
                  <a:pt x="5721812" y="257513"/>
                  <a:pt x="5756910" y="239211"/>
                </a:cubicBezTo>
                <a:cubicBezTo>
                  <a:pt x="5834998" y="260050"/>
                  <a:pt x="5790596" y="197229"/>
                  <a:pt x="5846667" y="201786"/>
                </a:cubicBezTo>
                <a:cubicBezTo>
                  <a:pt x="5892444" y="227312"/>
                  <a:pt x="5908324" y="204527"/>
                  <a:pt x="5960732" y="220708"/>
                </a:cubicBezTo>
                <a:cubicBezTo>
                  <a:pt x="5977124" y="175349"/>
                  <a:pt x="6009640" y="223654"/>
                  <a:pt x="6029542" y="210339"/>
                </a:cubicBezTo>
                <a:cubicBezTo>
                  <a:pt x="6063108" y="261420"/>
                  <a:pt x="6107411" y="160034"/>
                  <a:pt x="6141123" y="159923"/>
                </a:cubicBezTo>
                <a:cubicBezTo>
                  <a:pt x="6198068" y="167749"/>
                  <a:pt x="6260628" y="219715"/>
                  <a:pt x="6290640" y="167441"/>
                </a:cubicBezTo>
                <a:cubicBezTo>
                  <a:pt x="6295193" y="188689"/>
                  <a:pt x="6290494" y="217816"/>
                  <a:pt x="6322806" y="213293"/>
                </a:cubicBezTo>
                <a:cubicBezTo>
                  <a:pt x="6335911" y="223881"/>
                  <a:pt x="6338726" y="256581"/>
                  <a:pt x="6364914" y="240140"/>
                </a:cubicBezTo>
                <a:cubicBezTo>
                  <a:pt x="6331888" y="211628"/>
                  <a:pt x="6385856" y="207033"/>
                  <a:pt x="6380420" y="173195"/>
                </a:cubicBezTo>
                <a:cubicBezTo>
                  <a:pt x="6420580" y="151473"/>
                  <a:pt x="6513519" y="179296"/>
                  <a:pt x="6507891" y="118474"/>
                </a:cubicBezTo>
                <a:cubicBezTo>
                  <a:pt x="6519398" y="82452"/>
                  <a:pt x="6571830" y="137398"/>
                  <a:pt x="6571807" y="98636"/>
                </a:cubicBezTo>
                <a:cubicBezTo>
                  <a:pt x="6594702" y="123421"/>
                  <a:pt x="6634676" y="82071"/>
                  <a:pt x="6671880" y="82931"/>
                </a:cubicBezTo>
                <a:cubicBezTo>
                  <a:pt x="6678855" y="65407"/>
                  <a:pt x="6687415" y="66196"/>
                  <a:pt x="6702266" y="75470"/>
                </a:cubicBezTo>
                <a:cubicBezTo>
                  <a:pt x="6747004" y="78450"/>
                  <a:pt x="6798307" y="53072"/>
                  <a:pt x="6845802" y="24496"/>
                </a:cubicBezTo>
                <a:close/>
              </a:path>
            </a:pathLst>
          </a:custGeom>
          <a:solidFill>
            <a:srgbClr val="82766A">
              <a:alpha val="15000"/>
            </a:srgbClr>
          </a:solidFill>
          <a:ln w="12600">
            <a:noFill/>
          </a:ln>
        </p:spPr>
        <p:style>
          <a:lnRef idx="0"/>
          <a:fillRef idx="0"/>
          <a:effectRef idx="0"/>
          <a:fontRef idx="minor"/>
        </p:style>
        <p:txBody>
          <a:bodyPr lIns="90000" tIns="45000" rIns="90000" bIns="45000" anchor="ctr">
            <a:noAutofit/>
          </a:bodyPr>
          <a:p>
            <a:endParaRPr lang="en-US" sz="1800" b="0" u="none" strike="noStrike">
              <a:solidFill>
                <a:schemeClr val="lt1"/>
              </a:solidFill>
              <a:effectLst/>
              <a:uFillTx/>
              <a:latin typeface="Calibri"/>
            </a:endParaRPr>
          </a:p>
        </p:txBody>
      </p:sp>
      <p:sp>
        <p:nvSpPr>
          <p:cNvPr id="142" name="PlaceHolder 2"/>
          <p:cNvSpPr>
            <a:spLocks noGrp="1"/>
          </p:cNvSpPr>
          <p:nvPr>
            <p:ph type="ftr" idx="42"/>
          </p:nvPr>
        </p:nvSpPr>
        <p:spPr>
          <a:xfrm>
            <a:off x="4038480" y="6356520"/>
            <a:ext cx="4114440" cy="364680"/>
          </a:xfrm>
          <a:prstGeom prst="rect">
            <a:avLst/>
          </a:prstGeom>
          <a:noFill/>
          <a:ln w="0">
            <a:noFill/>
          </a:ln>
        </p:spPr>
        <p:txBody>
          <a:bodyPr lIns="91440" tIns="45720" rIns="91440" bIns="45720" anchor="ctr">
            <a:normAutofit/>
          </a:bodyPr>
          <a:lstStyle>
            <a:lvl1pPr indent="0" algn="ctr" defTabSz="914400">
              <a:lnSpc>
                <a:spcPct val="100000"/>
              </a:lnSpc>
              <a:spcAft>
                <a:spcPts val="601"/>
              </a:spcAft>
              <a:buNone/>
              <a:defRPr lang="en-US" sz="900" b="0" u="none" strike="noStrike">
                <a:solidFill>
                  <a:schemeClr val="dk1">
                    <a:tint val="75000"/>
                  </a:schemeClr>
                </a:solidFill>
                <a:effectLst/>
                <a:uFillTx/>
                <a:latin typeface="Calibri"/>
              </a:defRPr>
            </a:lvl1pPr>
          </a:lstStyle>
          <a:p>
            <a:pPr indent="0" algn="ctr" defTabSz="914400">
              <a:lnSpc>
                <a:spcPct val="100000"/>
              </a:lnSpc>
              <a:spcAft>
                <a:spcPts val="601"/>
              </a:spcAft>
              <a:buNone/>
            </a:pPr>
            <a:r>
              <a:rPr lang="en-US" sz="900" b="0" u="none" strike="noStrike">
                <a:solidFill>
                  <a:schemeClr val="dk1">
                    <a:tint val="75000"/>
                  </a:schemeClr>
                </a:solidFill>
                <a:effectLst/>
                <a:uFillTx/>
                <a:latin typeface="Calibri"/>
              </a:rPr>
              <a:t>la financiarisation de l'immobilier Paris la Défense Bernard Roth 31 mars 2023</a:t>
            </a:r>
            <a:endParaRPr lang="fr-FR" sz="900" b="0" u="none" strike="noStrike">
              <a:solidFill>
                <a:srgbClr val="000000"/>
              </a:solidFill>
              <a:effectLst/>
              <a:uFillTx/>
              <a:latin typeface="Times New Roman"/>
            </a:endParaRPr>
          </a:p>
        </p:txBody>
      </p:sp>
      <p:sp>
        <p:nvSpPr>
          <p:cNvPr id="143" name="PlaceHolder 3"/>
          <p:cNvSpPr>
            <a:spLocks noGrp="1"/>
          </p:cNvSpPr>
          <p:nvPr>
            <p:ph type="sldNum" idx="43"/>
          </p:nvPr>
        </p:nvSpPr>
        <p:spPr>
          <a:xfrm>
            <a:off x="8610480" y="6356520"/>
            <a:ext cx="2742840" cy="364680"/>
          </a:xfrm>
          <a:prstGeom prst="rect">
            <a:avLst/>
          </a:prstGeom>
          <a:noFill/>
          <a:ln w="0">
            <a:noFill/>
          </a:ln>
        </p:spPr>
        <p:txBody>
          <a:bodyPr lIns="91440" tIns="45720" rIns="91440" bIns="45720" anchor="ctr">
            <a:normAutofit/>
          </a:bodyPr>
          <a:lstStyle>
            <a:lvl1pPr indent="0" algn="r" defTabSz="914400">
              <a:lnSpc>
                <a:spcPct val="100000"/>
              </a:lnSpc>
              <a:spcAft>
                <a:spcPts val="601"/>
              </a:spcAft>
              <a:buNone/>
              <a:defRPr lang="en-US" sz="1000" b="0" u="none" strike="noStrike">
                <a:solidFill>
                  <a:schemeClr val="dk1">
                    <a:tint val="75000"/>
                  </a:schemeClr>
                </a:solidFill>
                <a:effectLst/>
                <a:uFillTx/>
                <a:latin typeface="Calibri"/>
              </a:defRPr>
            </a:lvl1pPr>
          </a:lstStyle>
          <a:p>
            <a:pPr indent="0" algn="r" defTabSz="914400">
              <a:lnSpc>
                <a:spcPct val="100000"/>
              </a:lnSpc>
              <a:spcAft>
                <a:spcPts val="601"/>
              </a:spcAft>
              <a:buNone/>
            </a:pPr>
            <a:fld id="{7AEC4B32-877F-4B0C-95B3-6A2AEFEBD6C3}" type="slidenum">
              <a:rPr lang="en-US" sz="1000" b="0" u="none" strike="noStrike">
                <a:solidFill>
                  <a:schemeClr val="dk1">
                    <a:tint val="75000"/>
                  </a:schemeClr>
                </a:solidFill>
                <a:effectLst/>
                <a:uFillTx/>
                <a:latin typeface="Calibri"/>
              </a:rPr>
              <a:t>&lt;numéro&gt;</a:t>
            </a:fld>
            <a:endParaRPr lang="fr-FR" sz="10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4" name="PlaceHolder 1"/>
          <p:cNvSpPr>
            <a:spLocks noGrp="1"/>
          </p:cNvSpPr>
          <p:nvPr>
            <p:ph type="title"/>
          </p:nvPr>
        </p:nvSpPr>
        <p:spPr>
          <a:xfrm>
            <a:off x="838080" y="0"/>
            <a:ext cx="10515240" cy="1115640"/>
          </a:xfrm>
          <a:prstGeom prst="rect">
            <a:avLst/>
          </a:prstGeom>
          <a:noFill/>
          <a:ln w="0">
            <a:noFill/>
          </a:ln>
        </p:spPr>
        <p:txBody>
          <a:bodyPr lIns="91440" tIns="45720" rIns="91440" bIns="45720" anchor="ctr">
            <a:normAutofit fontScale="85000" lnSpcReduction="9999"/>
          </a:bodyPr>
          <a:p>
            <a:pPr indent="0" algn="ctr" defTabSz="914400">
              <a:lnSpc>
                <a:spcPct val="90000"/>
              </a:lnSpc>
              <a:buNone/>
            </a:pPr>
            <a:r>
              <a:rPr lang="fr-FR" sz="4400" b="0" u="none" strike="noStrike">
                <a:solidFill>
                  <a:schemeClr val="dk1"/>
                </a:solidFill>
                <a:effectLst/>
                <a:uFillTx/>
                <a:latin typeface="Calibri Light"/>
              </a:rPr>
              <a:t> </a:t>
            </a:r>
            <a:br>
              <a:rPr sz="4400"/>
            </a:br>
            <a:endParaRPr lang="en-US" sz="4400" b="0" u="none" strike="noStrike">
              <a:solidFill>
                <a:schemeClr val="dk1"/>
              </a:solidFill>
              <a:effectLst/>
              <a:uFillTx/>
              <a:latin typeface="Calibri Light"/>
            </a:endParaRPr>
          </a:p>
        </p:txBody>
      </p:sp>
      <p:pic>
        <p:nvPicPr>
          <p:cNvPr id="145" name="Picture 4" descr="Graphique: Comment l'espérance de vie a évolué dans le monde | Statista"/>
          <p:cNvPicPr/>
          <p:nvPr/>
        </p:nvPicPr>
        <p:blipFill>
          <a:blip r:embed="rId1"/>
          <a:stretch/>
        </p:blipFill>
        <p:spPr>
          <a:xfrm>
            <a:off x="3336840" y="558000"/>
            <a:ext cx="5517720" cy="551772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7CD1DADD-9B18-4292-AB0B-1AA23F300531}" type="slidenum">
              <a:t>15</a:t>
            </a:fld>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6" name="PlaceHolder 1"/>
          <p:cNvSpPr>
            <a:spLocks noGrp="1"/>
          </p:cNvSpPr>
          <p:nvPr>
            <p:ph type="title"/>
          </p:nvPr>
        </p:nvSpPr>
        <p:spPr>
          <a:xfrm>
            <a:off x="838080" y="-123840"/>
            <a:ext cx="10515240" cy="1053360"/>
          </a:xfrm>
          <a:prstGeom prst="rect">
            <a:avLst/>
          </a:prstGeom>
          <a:noFill/>
          <a:ln w="0">
            <a:noFill/>
          </a:ln>
        </p:spPr>
        <p:txBody>
          <a:bodyPr lIns="91440" tIns="45720" rIns="91440" bIns="45720" anchor="ctr">
            <a:normAutofit/>
          </a:bodyPr>
          <a:p>
            <a:pPr indent="0" algn="ctr" defTabSz="914400">
              <a:lnSpc>
                <a:spcPct val="90000"/>
              </a:lnSpc>
              <a:buNone/>
            </a:pPr>
            <a:r>
              <a:rPr lang="fr-FR" sz="3600" b="0" u="none" strike="noStrike">
                <a:solidFill>
                  <a:schemeClr val="lt1"/>
                </a:solidFill>
                <a:effectLst/>
                <a:uFillTx/>
                <a:latin typeface="Bahnschrift"/>
              </a:rPr>
              <a:t>Allongement de la durée de la vie</a:t>
            </a:r>
            <a:endParaRPr lang="en-US" sz="3600" b="0" u="none" strike="noStrike">
              <a:solidFill>
                <a:schemeClr val="dk1"/>
              </a:solidFill>
              <a:effectLst/>
              <a:uFillTx/>
              <a:latin typeface="Calibri Light"/>
            </a:endParaRPr>
          </a:p>
        </p:txBody>
      </p:sp>
      <p:pic>
        <p:nvPicPr>
          <p:cNvPr id="147" name="Espace réservé du contenu 4"/>
          <p:cNvPicPr/>
          <p:nvPr/>
        </p:nvPicPr>
        <p:blipFill>
          <a:blip r:embed="rId1"/>
          <a:stretch/>
        </p:blipFill>
        <p:spPr>
          <a:xfrm>
            <a:off x="1903320" y="929880"/>
            <a:ext cx="8385120" cy="518940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8FC8C213-D7BE-416D-B00D-C9ED665EEB67}" type="slidenum">
              <a:t>16</a:t>
            </a:fld>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8" name="PlaceHolder 1"/>
          <p:cNvSpPr>
            <a:spLocks noGrp="1"/>
          </p:cNvSpPr>
          <p:nvPr>
            <p:ph type="title"/>
          </p:nvPr>
        </p:nvSpPr>
        <p:spPr>
          <a:xfrm>
            <a:off x="838080" y="365040"/>
            <a:ext cx="10515240" cy="960480"/>
          </a:xfrm>
          <a:prstGeom prst="rect">
            <a:avLst/>
          </a:prstGeom>
          <a:noFill/>
          <a:ln w="0">
            <a:noFill/>
          </a:ln>
        </p:spPr>
        <p:txBody>
          <a:bodyPr lIns="91440" tIns="45720" rIns="91440" bIns="45720" anchor="ctr">
            <a:normAutofit/>
          </a:bodyPr>
          <a:p>
            <a:pPr indent="0" algn="ctr" defTabSz="914400">
              <a:lnSpc>
                <a:spcPct val="90000"/>
              </a:lnSpc>
              <a:buNone/>
            </a:pPr>
            <a:r>
              <a:rPr lang="fr-FR" sz="4000" b="0" u="none" strike="noStrike">
                <a:solidFill>
                  <a:schemeClr val="lt1"/>
                </a:solidFill>
                <a:effectLst/>
                <a:uFillTx/>
                <a:latin typeface="Bahnschrift"/>
              </a:rPr>
              <a:t>Le PIB mondial </a:t>
            </a:r>
            <a:r>
              <a:rPr lang="fr-FR" sz="2400" b="0" u="none" strike="noStrike">
                <a:solidFill>
                  <a:schemeClr val="lt1"/>
                </a:solidFill>
                <a:effectLst/>
                <a:uFillTx/>
                <a:latin typeface="Bahnschrift"/>
              </a:rPr>
              <a:t>( millions de $ )</a:t>
            </a:r>
            <a:r>
              <a:rPr lang="fr-FR" sz="3200" b="0" u="none" strike="noStrike">
                <a:solidFill>
                  <a:schemeClr val="lt1"/>
                </a:solidFill>
                <a:effectLst/>
                <a:uFillTx/>
                <a:latin typeface="Bahnschrift"/>
              </a:rPr>
              <a:t>1820-2001</a:t>
            </a:r>
            <a:endParaRPr lang="en-US" sz="3200" b="0" u="none" strike="noStrike">
              <a:solidFill>
                <a:schemeClr val="dk1"/>
              </a:solidFill>
              <a:effectLst/>
              <a:uFillTx/>
              <a:latin typeface="Calibri Light"/>
            </a:endParaRPr>
          </a:p>
        </p:txBody>
      </p:sp>
      <p:pic>
        <p:nvPicPr>
          <p:cNvPr id="149" name="Picture 6"/>
          <p:cNvPicPr/>
          <p:nvPr/>
        </p:nvPicPr>
        <p:blipFill>
          <a:blip r:embed="rId1"/>
          <a:stretch/>
        </p:blipFill>
        <p:spPr>
          <a:xfrm>
            <a:off x="2926080" y="1690560"/>
            <a:ext cx="6339600" cy="452664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1F9CBB8A-F76B-469E-B795-2A48EB568611}" type="slidenum">
              <a:t>17</a:t>
            </a:fld>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0" name="PlaceHolder 1"/>
          <p:cNvSpPr>
            <a:spLocks noGrp="1"/>
          </p:cNvSpPr>
          <p:nvPr>
            <p:ph type="title"/>
          </p:nvPr>
        </p:nvSpPr>
        <p:spPr>
          <a:xfrm>
            <a:off x="838080" y="0"/>
            <a:ext cx="10515240" cy="1115640"/>
          </a:xfrm>
          <a:prstGeom prst="rect">
            <a:avLst/>
          </a:prstGeom>
          <a:noFill/>
          <a:ln w="0">
            <a:noFill/>
          </a:ln>
        </p:spPr>
        <p:txBody>
          <a:bodyPr lIns="91440" tIns="45720" rIns="91440" bIns="45720" anchor="ctr">
            <a:normAutofit/>
          </a:bodyPr>
          <a:p>
            <a:pPr indent="0" algn="ctr" defTabSz="914400">
              <a:lnSpc>
                <a:spcPct val="90000"/>
              </a:lnSpc>
              <a:buNone/>
            </a:pPr>
            <a:r>
              <a:rPr lang="fr-FR" sz="4000" b="0" u="none" strike="noStrike">
                <a:solidFill>
                  <a:schemeClr val="lt1"/>
                </a:solidFill>
                <a:effectLst/>
                <a:uFillTx/>
                <a:latin typeface="Bahnschrift"/>
              </a:rPr>
              <a:t>Elévation du niveau de vie</a:t>
            </a:r>
            <a:endParaRPr lang="en-US" sz="4000" b="0" u="none" strike="noStrike">
              <a:solidFill>
                <a:schemeClr val="dk1"/>
              </a:solidFill>
              <a:effectLst/>
              <a:uFillTx/>
              <a:latin typeface="Calibri Light"/>
            </a:endParaRPr>
          </a:p>
        </p:txBody>
      </p:sp>
      <p:pic>
        <p:nvPicPr>
          <p:cNvPr id="151" name="Picture 4" descr="Les évolutions du niveau de vie moyen au fil des générations Secrétariat  général du Conseil d'orientation des retraites"/>
          <p:cNvPicPr/>
          <p:nvPr/>
        </p:nvPicPr>
        <p:blipFill>
          <a:blip r:embed="rId1"/>
          <a:stretch/>
        </p:blipFill>
        <p:spPr>
          <a:xfrm>
            <a:off x="2701800" y="1180800"/>
            <a:ext cx="6787800" cy="511056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50DFA9D3-16CE-46E8-B74D-E7CEE3F9719D}" type="slidenum">
              <a:t>18</a:t>
            </a:fld>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52" name="Picture 2" descr="Faut-il mieux épargner ou investir pour devenir riche ? - TSSLP"/>
          <p:cNvPicPr/>
          <p:nvPr/>
        </p:nvPicPr>
        <p:blipFill>
          <a:blip r:embed="rId1"/>
          <a:stretch/>
        </p:blipFill>
        <p:spPr>
          <a:xfrm>
            <a:off x="1560240" y="0"/>
            <a:ext cx="9070920" cy="6857640"/>
          </a:xfrm>
          <a:prstGeom prst="rect">
            <a:avLst/>
          </a:prstGeom>
          <a:noFill/>
          <a:ln w="0">
            <a:noFill/>
          </a:ln>
        </p:spPr>
      </p:pic>
      <p:sp>
        <p:nvSpPr>
          <p:cNvPr id="2" name="PlaceHolder 1"/>
          <p:cNvSpPr>
            <a:spLocks noGrp="1"/>
          </p:cNvSpPr>
          <p:nvPr>
            <p:ph type="ftr" idx="11"/>
          </p:nvPr>
        </p:nvSpPr>
        <p:spPr/>
        <p:txBody>
          <a:bodyPr/>
          <a:p>
            <a:r>
              <a:t>la financiarisation de l'immobilier Paris la Défense Bernard Roth 31 mars 2023</a:t>
            </a:r>
          </a:p>
        </p:txBody>
      </p:sp>
      <p:sp>
        <p:nvSpPr>
          <p:cNvPr id="3" name="PlaceHolder 2"/>
          <p:cNvSpPr>
            <a:spLocks noGrp="1"/>
          </p:cNvSpPr>
          <p:nvPr>
            <p:ph type="sldNum" idx="12"/>
          </p:nvPr>
        </p:nvSpPr>
        <p:spPr/>
        <p:txBody>
          <a:bodyPr/>
          <a:p>
            <a:fld id="{A6130B10-C4D8-45AF-B1BD-8055370C5B1E}" type="slidenum">
              <a:t>19</a:t>
            </a:fld>
          </a:p>
        </p:txBody>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53" name="Picture 2" descr="Comprendre les états financiers en 4 étapes - Acomba"/>
          <p:cNvPicPr/>
          <p:nvPr/>
        </p:nvPicPr>
        <p:blipFill>
          <a:blip r:embed="rId1"/>
          <a:stretch/>
        </p:blipFill>
        <p:spPr>
          <a:xfrm>
            <a:off x="42840" y="0"/>
            <a:ext cx="12191760" cy="6380280"/>
          </a:xfrm>
          <a:prstGeom prst="rect">
            <a:avLst/>
          </a:prstGeom>
          <a:noFill/>
          <a:ln w="0">
            <a:noFill/>
          </a:ln>
        </p:spPr>
      </p:pic>
      <p:pic>
        <p:nvPicPr>
          <p:cNvPr id="154" name="Image 6"/>
          <p:cNvPicPr/>
          <p:nvPr/>
        </p:nvPicPr>
        <p:blipFill>
          <a:blip r:embed="rId2"/>
          <a:stretch/>
        </p:blipFill>
        <p:spPr>
          <a:xfrm>
            <a:off x="4746240" y="5257440"/>
            <a:ext cx="6813720" cy="1007280"/>
          </a:xfrm>
          <a:prstGeom prst="rect">
            <a:avLst/>
          </a:prstGeom>
          <a:noFill/>
          <a:ln w="0">
            <a:noFill/>
          </a:ln>
        </p:spPr>
      </p:pic>
      <p:sp>
        <p:nvSpPr>
          <p:cNvPr id="2" name="PlaceHolder 1"/>
          <p:cNvSpPr>
            <a:spLocks noGrp="1"/>
          </p:cNvSpPr>
          <p:nvPr>
            <p:ph type="ftr" idx="11"/>
          </p:nvPr>
        </p:nvSpPr>
        <p:spPr/>
        <p:txBody>
          <a:bodyPr/>
          <a:p>
            <a:r>
              <a:t>la financiarisation de l'immobilier Paris la Défense Bernard Roth 31 mars 2023</a:t>
            </a:r>
          </a:p>
        </p:txBody>
      </p:sp>
      <p:sp>
        <p:nvSpPr>
          <p:cNvPr id="3" name="PlaceHolder 2"/>
          <p:cNvSpPr>
            <a:spLocks noGrp="1"/>
          </p:cNvSpPr>
          <p:nvPr>
            <p:ph type="sldNum" idx="12"/>
          </p:nvPr>
        </p:nvSpPr>
        <p:spPr/>
        <p:txBody>
          <a:bodyPr/>
          <a:p>
            <a:fld id="{B0C8F027-2AC0-41FB-9C0B-E0980EC99EA8}" type="slidenum">
              <a:t>20</a:t>
            </a:fld>
          </a:p>
        </p:txBody>
      </p:sp>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55" name="Picture 2"/>
          <p:cNvPicPr/>
          <p:nvPr/>
        </p:nvPicPr>
        <p:blipFill>
          <a:blip r:embed="rId1"/>
          <a:stretch/>
        </p:blipFill>
        <p:spPr>
          <a:xfrm>
            <a:off x="162720" y="83160"/>
            <a:ext cx="11886840" cy="6207120"/>
          </a:xfrm>
          <a:prstGeom prst="rect">
            <a:avLst/>
          </a:prstGeom>
          <a:noFill/>
          <a:ln w="0">
            <a:noFill/>
          </a:ln>
        </p:spPr>
      </p:pic>
      <p:sp>
        <p:nvSpPr>
          <p:cNvPr id="156" name="ZoneTexte 8"/>
          <p:cNvSpPr/>
          <p:nvPr/>
        </p:nvSpPr>
        <p:spPr>
          <a:xfrm>
            <a:off x="142200" y="83160"/>
            <a:ext cx="11211480" cy="5781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r>
              <a:rPr lang="fr-FR" sz="3200" b="1" u="none" strike="noStrike">
                <a:solidFill>
                  <a:srgbClr val="3333FF"/>
                </a:solidFill>
                <a:effectLst/>
                <a:uFillTx/>
                <a:latin typeface="Bahnschrift"/>
              </a:rPr>
              <a:t>1.a. Ce que la financiarisation change pour l’économie</a:t>
            </a:r>
            <a:endParaRPr lang="fr-FR" sz="3200" b="0" u="none" strike="noStrike">
              <a:solidFill>
                <a:srgbClr val="FFFFFF"/>
              </a:solidFill>
              <a:effectLst/>
              <a:uFillTx/>
              <a:latin typeface="Arial"/>
            </a:endParaRPr>
          </a:p>
        </p:txBody>
      </p:sp>
      <p:sp>
        <p:nvSpPr>
          <p:cNvPr id="2" name="PlaceHolder 1"/>
          <p:cNvSpPr>
            <a:spLocks noGrp="1"/>
          </p:cNvSpPr>
          <p:nvPr>
            <p:ph type="ftr" idx="11"/>
          </p:nvPr>
        </p:nvSpPr>
        <p:spPr/>
        <p:txBody>
          <a:bodyPr/>
          <a:p>
            <a:r>
              <a:t>la financiarisation de l'immobilier Paris la Défense Bernard Roth 31 mars 2023</a:t>
            </a:r>
          </a:p>
        </p:txBody>
      </p:sp>
      <p:sp>
        <p:nvSpPr>
          <p:cNvPr id="3" name="PlaceHolder 2"/>
          <p:cNvSpPr>
            <a:spLocks noGrp="1"/>
          </p:cNvSpPr>
          <p:nvPr>
            <p:ph type="sldNum" idx="12"/>
          </p:nvPr>
        </p:nvSpPr>
        <p:spPr/>
        <p:txBody>
          <a:bodyPr/>
          <a:p>
            <a:fld id="{9490FE1D-F733-4E4F-95F7-8A608CFC03B6}" type="slidenum">
              <a:t>21</a:t>
            </a:fld>
          </a:p>
        </p:txBody>
      </p:sp>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7" name="PlaceHolder 1"/>
          <p:cNvSpPr>
            <a:spLocks noGrp="1"/>
          </p:cNvSpPr>
          <p:nvPr>
            <p:ph/>
          </p:nvPr>
        </p:nvSpPr>
        <p:spPr>
          <a:xfrm>
            <a:off x="838080" y="1617480"/>
            <a:ext cx="10515240" cy="4350960"/>
          </a:xfrm>
          <a:prstGeom prst="rect">
            <a:avLst/>
          </a:prstGeom>
          <a:noFill/>
          <a:ln w="0">
            <a:noFill/>
          </a:ln>
        </p:spPr>
        <p:txBody>
          <a:bodyPr lIns="91440" tIns="45720" rIns="91440" bIns="45720" anchor="t">
            <a:normAutofit lnSpcReduction="9999"/>
          </a:bodyPr>
          <a:p>
            <a:pPr indent="0" algn="l" defTabSz="914400">
              <a:lnSpc>
                <a:spcPct val="90000"/>
              </a:lnSpc>
              <a:spcBef>
                <a:spcPts val="1001"/>
              </a:spcBef>
              <a:buNone/>
              <a:tabLst>
                <a:tab pos="0" algn="l"/>
              </a:tabLst>
            </a:pPr>
            <a:r>
              <a:rPr lang="fr-FR" sz="2800" b="0" u="none" strike="noStrike">
                <a:solidFill>
                  <a:schemeClr val="lt1"/>
                </a:solidFill>
                <a:effectLst/>
                <a:uFillTx/>
                <a:latin typeface="Bahnschrift"/>
              </a:rPr>
              <a:t>3 grandes familles d’acteurs économiques</a:t>
            </a:r>
            <a:endParaRPr lang="en-US" sz="28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tabLst>
                <a:tab pos="0" algn="l"/>
              </a:tabLst>
            </a:pPr>
            <a:r>
              <a:rPr lang="fr-FR" sz="2800" b="0" u="none" strike="noStrike">
                <a:solidFill>
                  <a:schemeClr val="lt1"/>
                </a:solidFill>
                <a:effectLst/>
                <a:uFillTx/>
                <a:latin typeface="Bahnschrift"/>
              </a:rPr>
              <a:t>Production</a:t>
            </a:r>
            <a:endParaRPr lang="en-US" sz="28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tabLst>
                <a:tab pos="0" algn="l"/>
              </a:tabLst>
            </a:pPr>
            <a:r>
              <a:rPr lang="fr-FR" sz="2800" b="0" u="none" strike="noStrike">
                <a:solidFill>
                  <a:schemeClr val="lt1"/>
                </a:solidFill>
                <a:effectLst/>
                <a:uFillTx/>
                <a:latin typeface="Bahnschrift"/>
              </a:rPr>
              <a:t>Distribution</a:t>
            </a:r>
            <a:endParaRPr lang="en-US" sz="28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tabLst>
                <a:tab pos="0" algn="l"/>
              </a:tabLst>
            </a:pPr>
            <a:r>
              <a:rPr lang="fr-FR" sz="2800" b="0" u="none" strike="noStrike">
                <a:solidFill>
                  <a:schemeClr val="lt1"/>
                </a:solidFill>
                <a:effectLst/>
                <a:uFillTx/>
                <a:latin typeface="Bahnschrift"/>
              </a:rPr>
              <a:t>Consommation</a:t>
            </a:r>
            <a:endParaRPr lang="en-US" sz="2800" b="0" u="none" strike="noStrike">
              <a:solidFill>
                <a:schemeClr val="dk1"/>
              </a:solidFill>
              <a:effectLst/>
              <a:uFillTx/>
              <a:latin typeface="Calibri"/>
            </a:endParaRPr>
          </a:p>
          <a:p>
            <a:pPr indent="0" algn="l" defTabSz="914400">
              <a:lnSpc>
                <a:spcPct val="90000"/>
              </a:lnSpc>
              <a:spcBef>
                <a:spcPts val="1001"/>
              </a:spcBef>
              <a:buNone/>
              <a:tabLst>
                <a:tab pos="0" algn="l"/>
              </a:tabLst>
            </a:pPr>
            <a:endParaRPr lang="en-US" sz="2800" b="0" u="none" strike="noStrike">
              <a:solidFill>
                <a:schemeClr val="dk1"/>
              </a:solidFill>
              <a:effectLst/>
              <a:uFillTx/>
              <a:latin typeface="Calibri"/>
            </a:endParaRPr>
          </a:p>
          <a:p>
            <a:pPr indent="0" algn="l" defTabSz="914400">
              <a:lnSpc>
                <a:spcPct val="90000"/>
              </a:lnSpc>
              <a:spcBef>
                <a:spcPts val="1001"/>
              </a:spcBef>
              <a:buNone/>
              <a:tabLst>
                <a:tab pos="0" algn="l"/>
              </a:tabLst>
            </a:pPr>
            <a:r>
              <a:rPr lang="fr-FR" sz="2800" b="0" u="none" strike="noStrike">
                <a:solidFill>
                  <a:schemeClr val="lt1"/>
                </a:solidFill>
                <a:effectLst/>
                <a:uFillTx/>
                <a:latin typeface="Bahnschrift"/>
              </a:rPr>
              <a:t>La finance = l’huile dans le moteur ( thermique )</a:t>
            </a:r>
            <a:endParaRPr lang="en-US" sz="28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tabLst>
                <a:tab pos="0" algn="l"/>
              </a:tabLst>
            </a:pPr>
            <a:r>
              <a:rPr lang="fr-FR" sz="2800" b="0" u="none" strike="noStrike">
                <a:solidFill>
                  <a:schemeClr val="lt1"/>
                </a:solidFill>
                <a:effectLst/>
                <a:uFillTx/>
                <a:latin typeface="Bahnschrift"/>
              </a:rPr>
              <a:t>Capitaux</a:t>
            </a:r>
            <a:endParaRPr lang="en-US" sz="28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tabLst>
                <a:tab pos="0" algn="l"/>
              </a:tabLst>
            </a:pPr>
            <a:r>
              <a:rPr lang="fr-FR" sz="2800" b="0" u="none" strike="noStrike">
                <a:solidFill>
                  <a:schemeClr val="lt1"/>
                </a:solidFill>
                <a:effectLst/>
                <a:uFillTx/>
                <a:latin typeface="Bahnschrift"/>
              </a:rPr>
              <a:t>Crédits</a:t>
            </a:r>
            <a:endParaRPr lang="en-US" sz="28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tabLst>
                <a:tab pos="0" algn="l"/>
              </a:tabLst>
            </a:pPr>
            <a:r>
              <a:rPr lang="fr-FR" sz="2800" b="0" u="none" strike="noStrike">
                <a:solidFill>
                  <a:schemeClr val="lt1"/>
                </a:solidFill>
                <a:effectLst/>
                <a:uFillTx/>
                <a:latin typeface="Bahnschrift"/>
              </a:rPr>
              <a:t>Epargne</a:t>
            </a:r>
            <a:endParaRPr lang="en-US" sz="2800" b="0" u="none" strike="noStrike">
              <a:solidFill>
                <a:schemeClr val="dk1"/>
              </a:solidFill>
              <a:effectLst/>
              <a:uFillTx/>
              <a:latin typeface="Calibri"/>
            </a:endParaRPr>
          </a:p>
          <a:p>
            <a:pPr indent="0" algn="l" defTabSz="914400">
              <a:lnSpc>
                <a:spcPct val="90000"/>
              </a:lnSpc>
              <a:spcBef>
                <a:spcPts val="1001"/>
              </a:spcBef>
              <a:buNone/>
              <a:tabLst>
                <a:tab pos="0" algn="l"/>
              </a:tabLst>
            </a:pPr>
            <a:endParaRPr lang="en-US" sz="2800" b="0" u="none" strike="noStrike">
              <a:solidFill>
                <a:schemeClr val="dk1"/>
              </a:solidFill>
              <a:effectLst/>
              <a:uFillTx/>
              <a:latin typeface="Calibri"/>
            </a:endParaRPr>
          </a:p>
          <a:p>
            <a:pPr indent="0" algn="l" defTabSz="914400">
              <a:lnSpc>
                <a:spcPct val="90000"/>
              </a:lnSpc>
              <a:spcBef>
                <a:spcPts val="1001"/>
              </a:spcBef>
              <a:buNone/>
              <a:tabLst>
                <a:tab pos="0" algn="l"/>
              </a:tabLst>
            </a:pPr>
            <a:endParaRPr lang="en-US" sz="2800" b="0" u="none" strike="noStrike">
              <a:solidFill>
                <a:schemeClr val="dk1"/>
              </a:solidFill>
              <a:effectLst/>
              <a:uFillTx/>
              <a:latin typeface="Calibri"/>
            </a:endParaRPr>
          </a:p>
        </p:txBody>
      </p:sp>
      <p:sp>
        <p:nvSpPr>
          <p:cNvPr id="158" name="PlaceHolder 2"/>
          <p:cNvSpPr>
            <a:spLocks noGrp="1"/>
          </p:cNvSpPr>
          <p:nvPr>
            <p:ph type="title"/>
          </p:nvPr>
        </p:nvSpPr>
        <p:spPr>
          <a:xfrm>
            <a:off x="838080" y="350280"/>
            <a:ext cx="10515240" cy="1325160"/>
          </a:xfrm>
          <a:prstGeom prst="rect">
            <a:avLst/>
          </a:prstGeom>
          <a:noFill/>
          <a:ln w="0">
            <a:noFill/>
          </a:ln>
        </p:spPr>
        <p:txBody>
          <a:bodyPr lIns="91440" tIns="45720" rIns="91440" bIns="45720" anchor="ctr">
            <a:normAutofit/>
          </a:bodyPr>
          <a:p>
            <a:pPr indent="0" algn="ctr" defTabSz="914400">
              <a:lnSpc>
                <a:spcPct val="90000"/>
              </a:lnSpc>
              <a:buNone/>
            </a:pPr>
            <a:r>
              <a:rPr lang="fr-FR" sz="4000" b="1" u="none" strike="noStrike">
                <a:solidFill>
                  <a:schemeClr val="lt1"/>
                </a:solidFill>
                <a:effectLst/>
                <a:uFillTx/>
                <a:latin typeface="Bahnschrift"/>
              </a:rPr>
              <a:t>Le schéma traditionnel</a:t>
            </a:r>
            <a:endParaRPr lang="en-US" sz="4000" b="0" u="none" strike="noStrike">
              <a:solidFill>
                <a:schemeClr val="dk1"/>
              </a:solidFill>
              <a:effectLst/>
              <a:uFillTx/>
              <a:latin typeface="Calibri Light"/>
            </a:endParaRPr>
          </a:p>
        </p:txBody>
      </p:sp>
      <p:sp>
        <p:nvSpPr>
          <p:cNvPr id="4" name="PlaceHolder 3"/>
          <p:cNvSpPr>
            <a:spLocks noGrp="1"/>
          </p:cNvSpPr>
          <p:nvPr>
            <p:ph type="ftr" idx="11"/>
          </p:nvPr>
        </p:nvSpPr>
        <p:spPr/>
        <p:txBody>
          <a:bodyPr/>
          <a:p>
            <a:r>
              <a:t>la financiarisation de l'immobilier Paris la Défense Bernard Roth 31 mars 2023</a:t>
            </a:r>
          </a:p>
        </p:txBody>
      </p:sp>
      <p:sp>
        <p:nvSpPr>
          <p:cNvPr id="5" name="PlaceHolder 4"/>
          <p:cNvSpPr>
            <a:spLocks noGrp="1"/>
          </p:cNvSpPr>
          <p:nvPr>
            <p:ph type="sldNum" idx="12"/>
          </p:nvPr>
        </p:nvSpPr>
        <p:spPr/>
        <p:txBody>
          <a:bodyPr/>
          <a:p>
            <a:fld id="{48F2B737-FDF1-4857-BCA8-36F04BEE7273}" type="slidenum">
              <a:t>22</a:t>
            </a:fld>
          </a:p>
        </p:txBody>
      </p:sp>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9" name="PlaceHolder 1"/>
          <p:cNvSpPr>
            <a:spLocks noGrp="1"/>
          </p:cNvSpPr>
          <p:nvPr>
            <p:ph type="title"/>
          </p:nvPr>
        </p:nvSpPr>
        <p:spPr>
          <a:xfrm>
            <a:off x="838080" y="136440"/>
            <a:ext cx="10515240" cy="1603800"/>
          </a:xfrm>
          <a:prstGeom prst="rect">
            <a:avLst/>
          </a:prstGeom>
          <a:noFill/>
          <a:ln w="0">
            <a:noFill/>
          </a:ln>
        </p:spPr>
        <p:txBody>
          <a:bodyPr lIns="91440" tIns="45720" rIns="91440" bIns="45720" anchor="ctr">
            <a:normAutofit/>
          </a:bodyPr>
          <a:p>
            <a:pPr indent="0" algn="l" defTabSz="914400">
              <a:lnSpc>
                <a:spcPct val="90000"/>
              </a:lnSpc>
              <a:buNone/>
            </a:pPr>
            <a:endParaRPr lang="en-US" sz="4400" b="0" u="none" strike="noStrike">
              <a:solidFill>
                <a:schemeClr val="dk1"/>
              </a:solidFill>
              <a:effectLst/>
              <a:uFillTx/>
              <a:latin typeface="Calibri Light"/>
            </a:endParaRPr>
          </a:p>
        </p:txBody>
      </p:sp>
      <p:pic>
        <p:nvPicPr>
          <p:cNvPr id="160" name="Picture 2" descr="Tesla au Mexique: le retour des usines près des Etats-Unis dope la ..."/>
          <p:cNvPicPr/>
          <p:nvPr/>
        </p:nvPicPr>
        <p:blipFill>
          <a:blip r:embed="rId1"/>
          <a:stretch/>
        </p:blipFill>
        <p:spPr>
          <a:xfrm>
            <a:off x="172440" y="91800"/>
            <a:ext cx="2820600" cy="1398240"/>
          </a:xfrm>
          <a:prstGeom prst="rect">
            <a:avLst/>
          </a:prstGeom>
          <a:noFill/>
          <a:ln w="0">
            <a:noFill/>
          </a:ln>
        </p:spPr>
      </p:pic>
      <p:pic>
        <p:nvPicPr>
          <p:cNvPr id="161" name="Picture 4" descr="JLMB n° 2017/12 - Droit de la distribution commerciale — Avocat ..."/>
          <p:cNvPicPr/>
          <p:nvPr/>
        </p:nvPicPr>
        <p:blipFill>
          <a:blip r:embed="rId2"/>
          <a:stretch/>
        </p:blipFill>
        <p:spPr>
          <a:xfrm>
            <a:off x="172440" y="1877400"/>
            <a:ext cx="2790720" cy="2193120"/>
          </a:xfrm>
          <a:prstGeom prst="rect">
            <a:avLst/>
          </a:prstGeom>
          <a:noFill/>
          <a:ln w="0">
            <a:noFill/>
          </a:ln>
        </p:spPr>
      </p:pic>
      <p:pic>
        <p:nvPicPr>
          <p:cNvPr id="162" name="Picture 8" descr="HCP: Hausse de 0,1% de l'Indice des prix à la consommation en mars ..."/>
          <p:cNvPicPr/>
          <p:nvPr/>
        </p:nvPicPr>
        <p:blipFill>
          <a:blip r:embed="rId3"/>
          <a:stretch/>
        </p:blipFill>
        <p:spPr>
          <a:xfrm>
            <a:off x="172440" y="4457880"/>
            <a:ext cx="2757960" cy="1378800"/>
          </a:xfrm>
          <a:prstGeom prst="rect">
            <a:avLst/>
          </a:prstGeom>
          <a:noFill/>
          <a:ln w="0">
            <a:noFill/>
          </a:ln>
        </p:spPr>
      </p:pic>
      <p:pic>
        <p:nvPicPr>
          <p:cNvPr id="163" name="Picture 10" descr="L'impact des lois de finances de 2013 sur les logements"/>
          <p:cNvPicPr/>
          <p:nvPr/>
        </p:nvPicPr>
        <p:blipFill>
          <a:blip r:embed="rId4"/>
          <a:stretch/>
        </p:blipFill>
        <p:spPr>
          <a:xfrm>
            <a:off x="3127320" y="-17640"/>
            <a:ext cx="9064080" cy="5100480"/>
          </a:xfrm>
          <a:prstGeom prst="rect">
            <a:avLst/>
          </a:prstGeom>
          <a:noFill/>
          <a:ln w="0">
            <a:noFill/>
          </a:ln>
        </p:spPr>
      </p:pic>
      <p:sp>
        <p:nvSpPr>
          <p:cNvPr id="164" name="ZoneTexte 7"/>
          <p:cNvSpPr/>
          <p:nvPr/>
        </p:nvSpPr>
        <p:spPr>
          <a:xfrm>
            <a:off x="2993400" y="5226480"/>
            <a:ext cx="9198000" cy="5173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r>
              <a:rPr lang="fr-FR" sz="2800" b="1" u="none" strike="noStrike">
                <a:solidFill>
                  <a:srgbClr val="3333FF"/>
                </a:solidFill>
                <a:effectLst/>
                <a:uFillTx/>
                <a:latin typeface="Calibri"/>
              </a:rPr>
              <a:t>1.b Naissance d’un 4° acteur économique dans les années 80 </a:t>
            </a:r>
            <a:endParaRPr lang="fr-FR" sz="2800" b="0" u="none" strike="noStrike">
              <a:solidFill>
                <a:srgbClr val="FFFFFF"/>
              </a:solidFill>
              <a:effectLst/>
              <a:uFillTx/>
              <a:latin typeface="Arial"/>
            </a:endParaRPr>
          </a:p>
        </p:txBody>
      </p:sp>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421EDD0C-815E-4770-8429-FAF60DF963C2}" type="slidenum">
              <a:t>23</a:t>
            </a:fld>
          </a:p>
        </p:txBody>
      </p:sp>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E7E6E6"/>
        </a:solidFill>
      </p:bgPr>
    </p:bg>
    <p:spTree>
      <p:nvGrpSpPr>
        <p:cNvPr id="1" name=""/>
        <p:cNvGrpSpPr/>
        <p:nvPr/>
      </p:nvGrpSpPr>
      <p:grpSpPr>
        <a:xfrm>
          <a:off x="0" y="0"/>
          <a:ext cx="0" cy="0"/>
          <a:chOff x="0" y="0"/>
          <a:chExt cx="0" cy="0"/>
        </a:xfrm>
      </p:grpSpPr>
      <p:sp>
        <p:nvSpPr>
          <p:cNvPr id="165" name="PlaceHolder 1"/>
          <p:cNvSpPr>
            <a:spLocks noGrp="1"/>
          </p:cNvSpPr>
          <p:nvPr>
            <p:ph type="title"/>
          </p:nvPr>
        </p:nvSpPr>
        <p:spPr>
          <a:xfrm>
            <a:off x="838080" y="136440"/>
            <a:ext cx="10515240" cy="914760"/>
          </a:xfrm>
          <a:prstGeom prst="rect">
            <a:avLst/>
          </a:prstGeom>
          <a:noFill/>
          <a:ln w="0">
            <a:noFill/>
          </a:ln>
        </p:spPr>
        <p:txBody>
          <a:bodyPr lIns="91440" tIns="45720" rIns="91440" bIns="45720" anchor="ctr">
            <a:normAutofit/>
          </a:bodyPr>
          <a:p>
            <a:pPr indent="0" algn="ctr" defTabSz="914400">
              <a:lnSpc>
                <a:spcPct val="90000"/>
              </a:lnSpc>
              <a:buNone/>
            </a:pPr>
            <a:r>
              <a:rPr lang="fr-FR" sz="4400" b="1" u="none" strike="noStrike">
                <a:solidFill>
                  <a:schemeClr val="dk1"/>
                </a:solidFill>
                <a:effectLst/>
                <a:uFillTx/>
                <a:latin typeface="Calibri"/>
                <a:ea typeface="Calibri"/>
              </a:rPr>
              <a:t>1.b. naissance d’un nouvel acteur </a:t>
            </a:r>
            <a:endParaRPr lang="en-US" sz="4400" b="0" u="none" strike="noStrike">
              <a:solidFill>
                <a:schemeClr val="dk1"/>
              </a:solidFill>
              <a:effectLst/>
              <a:uFillTx/>
              <a:latin typeface="Calibri Light"/>
            </a:endParaRPr>
          </a:p>
        </p:txBody>
      </p:sp>
      <p:pic>
        <p:nvPicPr>
          <p:cNvPr id="166" name="Espace réservé du contenu 7"/>
          <p:cNvPicPr/>
          <p:nvPr/>
        </p:nvPicPr>
        <p:blipFill>
          <a:blip r:embed="rId1"/>
          <a:stretch/>
        </p:blipFill>
        <p:spPr>
          <a:xfrm>
            <a:off x="254880" y="1051560"/>
            <a:ext cx="5725080" cy="5119920"/>
          </a:xfrm>
          <a:prstGeom prst="rect">
            <a:avLst/>
          </a:prstGeom>
          <a:noFill/>
          <a:ln w="0">
            <a:noFill/>
          </a:ln>
        </p:spPr>
      </p:pic>
      <p:pic>
        <p:nvPicPr>
          <p:cNvPr id="167" name="Picture 6" descr="Investissement immobilier nuage de mots la main concept sur fond blanc  Photo Stock - Alamy"/>
          <p:cNvPicPr/>
          <p:nvPr/>
        </p:nvPicPr>
        <p:blipFill>
          <a:blip r:embed="rId2"/>
          <a:stretch/>
        </p:blipFill>
        <p:spPr>
          <a:xfrm>
            <a:off x="6095880" y="1405440"/>
            <a:ext cx="5643360" cy="435132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DD8F8DFB-F230-4145-A52F-079FD4971486}" type="slidenum">
              <a:t>24</a:t>
            </a:fld>
          </a:p>
        </p:txBody>
      </p:sp>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8" name="PlaceHolder 1"/>
          <p:cNvSpPr>
            <a:spLocks noGrp="1"/>
          </p:cNvSpPr>
          <p:nvPr>
            <p:ph type="title"/>
          </p:nvPr>
        </p:nvSpPr>
        <p:spPr>
          <a:xfrm>
            <a:off x="561960" y="219600"/>
            <a:ext cx="10515240" cy="694440"/>
          </a:xfrm>
          <a:prstGeom prst="rect">
            <a:avLst/>
          </a:prstGeom>
          <a:noFill/>
          <a:ln w="0">
            <a:noFill/>
          </a:ln>
        </p:spPr>
        <p:txBody>
          <a:bodyPr lIns="91440" tIns="45720" rIns="91440" bIns="45720" anchor="ctr">
            <a:noAutofit/>
          </a:bodyPr>
          <a:p>
            <a:pPr indent="0" algn="ctr" defTabSz="914400">
              <a:lnSpc>
                <a:spcPct val="90000"/>
              </a:lnSpc>
              <a:buNone/>
            </a:pPr>
            <a:r>
              <a:rPr lang="fr-FR" sz="3200" b="1" u="none" strike="noStrike">
                <a:solidFill>
                  <a:schemeClr val="lt1"/>
                </a:solidFill>
                <a:effectLst/>
                <a:uFillTx/>
                <a:latin typeface="Bahnschrift"/>
              </a:rPr>
              <a:t>1c l’apparition d’un nouveau métier L’asset management</a:t>
            </a:r>
            <a:endParaRPr lang="en-US" sz="3200" b="0" u="none" strike="noStrike">
              <a:solidFill>
                <a:schemeClr val="dk1"/>
              </a:solidFill>
              <a:effectLst/>
              <a:uFillTx/>
              <a:latin typeface="Calibri Light"/>
            </a:endParaRPr>
          </a:p>
        </p:txBody>
      </p:sp>
      <p:sp>
        <p:nvSpPr>
          <p:cNvPr id="169" name="PlaceHolder 2"/>
          <p:cNvSpPr>
            <a:spLocks noGrp="1"/>
          </p:cNvSpPr>
          <p:nvPr>
            <p:ph/>
          </p:nvPr>
        </p:nvSpPr>
        <p:spPr>
          <a:xfrm>
            <a:off x="838080" y="1107720"/>
            <a:ext cx="10515240" cy="4835520"/>
          </a:xfrm>
          <a:prstGeom prst="rect">
            <a:avLst/>
          </a:prstGeom>
          <a:noFill/>
          <a:ln w="0">
            <a:noFill/>
          </a:ln>
        </p:spPr>
        <p:txBody>
          <a:bodyPr lIns="91440" tIns="45720" rIns="91440" bIns="45720" anchor="t">
            <a:normAutofit fontScale="85000" lnSpcReduction="19999"/>
          </a:bodyPr>
          <a:p>
            <a:pPr marL="228600" indent="-228600" algn="l" defTabSz="914400">
              <a:lnSpc>
                <a:spcPct val="90000"/>
              </a:lnSpc>
              <a:spcBef>
                <a:spcPts val="1001"/>
              </a:spcBef>
              <a:buClr>
                <a:srgbClr val="FFFFFF"/>
              </a:buClr>
              <a:buFont typeface="Arial"/>
              <a:buChar char="•"/>
            </a:pPr>
            <a:r>
              <a:rPr lang="fr-FR" sz="2800" b="0" u="none" strike="noStrike">
                <a:solidFill>
                  <a:schemeClr val="lt1"/>
                </a:solidFill>
                <a:effectLst/>
                <a:uFillTx/>
                <a:latin typeface="Bahnschrift"/>
              </a:rPr>
              <a:t>Gestion d’actifs = allocation d’actifs = prééminence des logiques financières, telles que : </a:t>
            </a:r>
            <a:endParaRPr lang="en-US" sz="28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pPr>
            <a:r>
              <a:rPr lang="fr-FR" sz="2800" b="0" u="none" strike="noStrike">
                <a:solidFill>
                  <a:schemeClr val="lt1"/>
                </a:solidFill>
                <a:effectLst/>
                <a:uFillTx/>
                <a:latin typeface="Bahnschrift"/>
              </a:rPr>
              <a:t>Un peu moins de sécurité implique de meilleurs rendements</a:t>
            </a:r>
            <a:endParaRPr lang="en-US" sz="28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pPr>
            <a:r>
              <a:rPr lang="fr-FR" sz="2800" b="0" u="none" strike="noStrike">
                <a:solidFill>
                  <a:schemeClr val="lt1"/>
                </a:solidFill>
                <a:effectLst/>
                <a:uFillTx/>
                <a:latin typeface="Bahnschrift"/>
              </a:rPr>
              <a:t>La liquidité est un critère important / la </a:t>
            </a:r>
            <a:r>
              <a:rPr lang="fr-FR" sz="2800" b="0" i="1" u="none" strike="noStrike">
                <a:solidFill>
                  <a:schemeClr val="lt1"/>
                </a:solidFill>
                <a:effectLst/>
                <a:uFillTx/>
                <a:latin typeface="Bahnschrift"/>
              </a:rPr>
              <a:t>duration</a:t>
            </a:r>
            <a:r>
              <a:rPr lang="fr-FR" sz="2800" b="0" u="none" strike="noStrike">
                <a:solidFill>
                  <a:schemeClr val="lt1"/>
                </a:solidFill>
                <a:effectLst/>
                <a:uFillTx/>
                <a:latin typeface="Bahnschrift"/>
              </a:rPr>
              <a:t> ou la </a:t>
            </a:r>
            <a:r>
              <a:rPr lang="fr-FR" sz="2800" b="0" i="1" u="none" strike="noStrike">
                <a:solidFill>
                  <a:schemeClr val="lt1"/>
                </a:solidFill>
                <a:effectLst/>
                <a:uFillTx/>
                <a:latin typeface="Bahnschrift"/>
              </a:rPr>
              <a:t>maturité</a:t>
            </a:r>
            <a:endParaRPr lang="en-US" sz="28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pPr>
            <a:r>
              <a:rPr lang="fr-FR" sz="2800" b="0" u="none" strike="noStrike">
                <a:solidFill>
                  <a:schemeClr val="lt1"/>
                </a:solidFill>
                <a:effectLst/>
                <a:uFillTx/>
                <a:latin typeface="Bahnschrift"/>
              </a:rPr>
              <a:t>Le court terme est l’horizon de référence </a:t>
            </a:r>
            <a:endParaRPr lang="en-US" sz="28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pPr>
            <a:r>
              <a:rPr lang="fr-FR" sz="2800" b="0" u="none" strike="noStrike">
                <a:solidFill>
                  <a:schemeClr val="lt1"/>
                </a:solidFill>
                <a:effectLst/>
                <a:uFillTx/>
                <a:latin typeface="Bahnschrift"/>
              </a:rPr>
              <a:t>Toute décision ( investir/désinvestir, fonds propres/dette..) repose sur :</a:t>
            </a:r>
            <a:endParaRPr lang="en-US" sz="2800" b="0" u="none" strike="noStrike">
              <a:solidFill>
                <a:schemeClr val="dk1"/>
              </a:solidFill>
              <a:effectLst/>
              <a:uFillTx/>
              <a:latin typeface="Calibri"/>
            </a:endParaRPr>
          </a:p>
          <a:p>
            <a:pPr marL="360000" indent="-228600" algn="l" defTabSz="914400">
              <a:lnSpc>
                <a:spcPct val="90000"/>
              </a:lnSpc>
              <a:spcBef>
                <a:spcPts val="1001"/>
              </a:spcBef>
              <a:buClr>
                <a:srgbClr val="FFFFFF"/>
              </a:buClr>
              <a:buFont typeface="Arial"/>
              <a:buChar char="-"/>
            </a:pPr>
            <a:r>
              <a:rPr lang="fr-FR" sz="2600" b="0" u="none" strike="noStrike">
                <a:solidFill>
                  <a:schemeClr val="lt1"/>
                </a:solidFill>
                <a:effectLst/>
                <a:uFillTx/>
                <a:latin typeface="Bahnschrift"/>
              </a:rPr>
              <a:t>une vision </a:t>
            </a:r>
            <a:endParaRPr lang="en-US" sz="2600" b="0" u="none" strike="noStrike">
              <a:solidFill>
                <a:schemeClr val="dk1"/>
              </a:solidFill>
              <a:effectLst/>
              <a:uFillTx/>
              <a:latin typeface="Calibri"/>
            </a:endParaRPr>
          </a:p>
          <a:p>
            <a:pPr marL="360000" indent="-228600" algn="l" defTabSz="914400">
              <a:lnSpc>
                <a:spcPct val="90000"/>
              </a:lnSpc>
              <a:spcBef>
                <a:spcPts val="1001"/>
              </a:spcBef>
              <a:buClr>
                <a:srgbClr val="FFFFFF"/>
              </a:buClr>
              <a:buFont typeface="Arial"/>
              <a:buChar char="-"/>
            </a:pPr>
            <a:r>
              <a:rPr lang="fr-FR" sz="2600" b="0" u="none" strike="noStrike">
                <a:solidFill>
                  <a:schemeClr val="lt1"/>
                </a:solidFill>
                <a:effectLst/>
                <a:uFillTx/>
                <a:latin typeface="Bahnschrift"/>
              </a:rPr>
              <a:t>et sur une échéance financière</a:t>
            </a:r>
            <a:endParaRPr lang="en-US" sz="26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pPr>
            <a:r>
              <a:rPr lang="fr-FR" sz="2800" b="0" u="none" strike="noStrike">
                <a:solidFill>
                  <a:schemeClr val="lt1"/>
                </a:solidFill>
                <a:effectLst/>
                <a:uFillTx/>
                <a:latin typeface="Bahnschrift"/>
              </a:rPr>
              <a:t>Toute décision doit être mesurable, au moins par comparaison :</a:t>
            </a:r>
            <a:endParaRPr lang="en-US" sz="2800" b="0" u="none" strike="noStrike">
              <a:solidFill>
                <a:schemeClr val="dk1"/>
              </a:solidFill>
              <a:effectLst/>
              <a:uFillTx/>
              <a:latin typeface="Calibri"/>
            </a:endParaRPr>
          </a:p>
          <a:p>
            <a:pPr marL="360000" indent="-228600" algn="l" defTabSz="914400">
              <a:lnSpc>
                <a:spcPct val="90000"/>
              </a:lnSpc>
              <a:spcBef>
                <a:spcPts val="1199"/>
              </a:spcBef>
              <a:buClr>
                <a:srgbClr val="FFFFFF"/>
              </a:buClr>
              <a:buFont typeface="Arial"/>
              <a:buChar char="-"/>
            </a:pPr>
            <a:r>
              <a:rPr lang="fr-FR" sz="2400" b="0" u="none" strike="noStrike">
                <a:solidFill>
                  <a:schemeClr val="lt1"/>
                </a:solidFill>
                <a:effectLst/>
                <a:uFillTx/>
                <a:latin typeface="Bahnschrift"/>
              </a:rPr>
              <a:t>-entre décisions possibles ( travaux ou non )</a:t>
            </a:r>
            <a:endParaRPr lang="en-US" sz="2400" b="0" u="none" strike="noStrike">
              <a:solidFill>
                <a:schemeClr val="dk1"/>
              </a:solidFill>
              <a:effectLst/>
              <a:uFillTx/>
              <a:latin typeface="Calibri"/>
            </a:endParaRPr>
          </a:p>
          <a:p>
            <a:pPr marL="131400" indent="0" algn="l" defTabSz="914400">
              <a:lnSpc>
                <a:spcPct val="90000"/>
              </a:lnSpc>
              <a:spcBef>
                <a:spcPts val="1199"/>
              </a:spcBef>
              <a:buNone/>
              <a:tabLst>
                <a:tab pos="0" algn="l"/>
              </a:tabLst>
            </a:pPr>
            <a:r>
              <a:rPr lang="fr-FR" sz="2400" b="0" u="none" strike="noStrike">
                <a:solidFill>
                  <a:schemeClr val="lt1"/>
                </a:solidFill>
                <a:effectLst/>
                <a:uFillTx/>
                <a:latin typeface="Bahnschrift"/>
              </a:rPr>
              <a:t>-  Actif ( entre immeubles )</a:t>
            </a:r>
            <a:endParaRPr lang="en-US" sz="2400" b="0" u="none" strike="noStrike">
              <a:solidFill>
                <a:schemeClr val="dk1"/>
              </a:solidFill>
              <a:effectLst/>
              <a:uFillTx/>
              <a:latin typeface="Calibri"/>
            </a:endParaRPr>
          </a:p>
          <a:p>
            <a:pPr marL="360000" indent="-228600" algn="l" defTabSz="914400">
              <a:lnSpc>
                <a:spcPct val="90000"/>
              </a:lnSpc>
              <a:spcBef>
                <a:spcPts val="1199"/>
              </a:spcBef>
              <a:buClr>
                <a:srgbClr val="FFFFFF"/>
              </a:buClr>
              <a:buFont typeface="Arial"/>
              <a:buChar char="-"/>
              <a:tabLst>
                <a:tab pos="0" algn="l"/>
              </a:tabLst>
            </a:pPr>
            <a:r>
              <a:rPr lang="fr-FR" sz="2400" b="0" u="none" strike="noStrike">
                <a:solidFill>
                  <a:schemeClr val="lt1"/>
                </a:solidFill>
                <a:effectLst/>
                <a:uFillTx/>
                <a:latin typeface="Bahnschrift"/>
              </a:rPr>
              <a:t>Catégorie d’actifs ( résidentiel, tertiaire, logistique, hôtellerie….)</a:t>
            </a:r>
            <a:endParaRPr lang="en-US" sz="2400" b="0" u="none" strike="noStrike">
              <a:solidFill>
                <a:schemeClr val="dk1"/>
              </a:solidFill>
              <a:effectLst/>
              <a:uFillTx/>
              <a:latin typeface="Calibri"/>
            </a:endParaRPr>
          </a:p>
          <a:p>
            <a:pPr marL="360000" indent="-228600" algn="l" defTabSz="914400">
              <a:lnSpc>
                <a:spcPct val="90000"/>
              </a:lnSpc>
              <a:spcBef>
                <a:spcPts val="1199"/>
              </a:spcBef>
              <a:buClr>
                <a:srgbClr val="FFFFFF"/>
              </a:buClr>
              <a:buFont typeface="Arial"/>
              <a:buChar char="-"/>
              <a:tabLst>
                <a:tab pos="0" algn="l"/>
              </a:tabLst>
            </a:pPr>
            <a:r>
              <a:rPr lang="fr-FR" sz="2400" b="0" u="none" strike="noStrike">
                <a:solidFill>
                  <a:schemeClr val="lt1"/>
                </a:solidFill>
                <a:effectLst/>
                <a:uFillTx/>
                <a:latin typeface="Bahnschrift"/>
              </a:rPr>
              <a:t>Classe d’actifs  (actions, obligations, indices, immobilier )</a:t>
            </a:r>
            <a:endParaRPr lang="en-US" sz="2400" b="0" u="none" strike="noStrike">
              <a:solidFill>
                <a:schemeClr val="dk1"/>
              </a:solidFill>
              <a:effectLst/>
              <a:uFillTx/>
              <a:latin typeface="Calibri"/>
            </a:endParaRPr>
          </a:p>
          <a:p>
            <a:pPr indent="0" algn="l" defTabSz="914400">
              <a:lnSpc>
                <a:spcPct val="90000"/>
              </a:lnSpc>
              <a:spcBef>
                <a:spcPts val="1199"/>
              </a:spcBef>
              <a:buNone/>
              <a:tabLst>
                <a:tab pos="0" algn="l"/>
              </a:tabLst>
            </a:pPr>
            <a:endParaRPr lang="en-US" sz="2400" b="0" u="none" strike="noStrike">
              <a:solidFill>
                <a:schemeClr val="dk1"/>
              </a:solidFill>
              <a:effectLst/>
              <a:uFillTx/>
              <a:latin typeface="Calibri"/>
            </a:endParaRPr>
          </a:p>
          <a:p>
            <a:pPr marL="131400" indent="0" algn="l" defTabSz="914400">
              <a:lnSpc>
                <a:spcPct val="90000"/>
              </a:lnSpc>
              <a:spcBef>
                <a:spcPts val="1199"/>
              </a:spcBef>
              <a:buNone/>
              <a:tabLst>
                <a:tab pos="0" algn="l"/>
              </a:tabLst>
            </a:pPr>
            <a:endParaRPr lang="en-US" sz="2400" b="0" u="none" strike="noStrike">
              <a:solidFill>
                <a:schemeClr val="dk1"/>
              </a:solidFill>
              <a:effectLst/>
              <a:uFillTx/>
              <a:latin typeface="Calibri"/>
            </a:endParaRPr>
          </a:p>
          <a:p>
            <a:pPr indent="0" algn="l" defTabSz="914400">
              <a:lnSpc>
                <a:spcPct val="90000"/>
              </a:lnSpc>
              <a:spcBef>
                <a:spcPts val="1001"/>
              </a:spcBef>
              <a:buNone/>
              <a:tabLst>
                <a:tab pos="0" algn="l"/>
              </a:tabLst>
            </a:pPr>
            <a:endParaRPr lang="en-US" sz="2800" b="0" u="none" strike="noStrike">
              <a:solidFill>
                <a:schemeClr val="dk1"/>
              </a:solidFill>
              <a:effectLst/>
              <a:uFillTx/>
              <a:latin typeface="Calibri"/>
            </a:endParaRPr>
          </a:p>
          <a:p>
            <a:pPr indent="0" algn="l" defTabSz="914400">
              <a:lnSpc>
                <a:spcPct val="90000"/>
              </a:lnSpc>
              <a:spcBef>
                <a:spcPts val="1001"/>
              </a:spcBef>
              <a:buNone/>
              <a:tabLst>
                <a:tab pos="0" algn="l"/>
              </a:tabLst>
            </a:pPr>
            <a:endParaRPr lang="en-US" sz="2800" b="0" u="none" strike="noStrike">
              <a:solidFill>
                <a:schemeClr val="dk1"/>
              </a:solidFill>
              <a:effectLst/>
              <a:uFillTx/>
              <a:latin typeface="Calibri"/>
            </a:endParaRPr>
          </a:p>
        </p:txBody>
      </p:sp>
      <p:sp>
        <p:nvSpPr>
          <p:cNvPr id="4" name="PlaceHolder 3"/>
          <p:cNvSpPr>
            <a:spLocks noGrp="1"/>
          </p:cNvSpPr>
          <p:nvPr>
            <p:ph type="ftr" idx="11"/>
          </p:nvPr>
        </p:nvSpPr>
        <p:spPr/>
        <p:txBody>
          <a:bodyPr/>
          <a:p>
            <a:r>
              <a:t>la financiarisation de l'immobilier Paris la Défense Bernard Roth 31 mars 2023</a:t>
            </a:r>
          </a:p>
        </p:txBody>
      </p:sp>
      <p:sp>
        <p:nvSpPr>
          <p:cNvPr id="5" name="PlaceHolder 4"/>
          <p:cNvSpPr>
            <a:spLocks noGrp="1"/>
          </p:cNvSpPr>
          <p:nvPr>
            <p:ph type="sldNum" idx="12"/>
          </p:nvPr>
        </p:nvSpPr>
        <p:spPr/>
        <p:txBody>
          <a:bodyPr/>
          <a:p>
            <a:fld id="{9BF9DD79-C9BF-4922-8703-3877F4D933C9}" type="slidenum">
              <a:t>25</a:t>
            </a:fld>
          </a:p>
        </p:txBody>
      </p:sp>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0000"/>
        </a:solidFill>
      </p:bgPr>
    </p:bg>
    <p:spTree>
      <p:nvGrpSpPr>
        <p:cNvPr id="1" name=""/>
        <p:cNvGrpSpPr/>
        <p:nvPr/>
      </p:nvGrpSpPr>
      <p:grpSpPr>
        <a:xfrm>
          <a:off x="0" y="0"/>
          <a:ext cx="0" cy="0"/>
          <a:chOff x="0" y="0"/>
          <a:chExt cx="0" cy="0"/>
        </a:xfrm>
      </p:grpSpPr>
      <p:sp>
        <p:nvSpPr>
          <p:cNvPr id="170" name="PlaceHolder 1"/>
          <p:cNvSpPr>
            <a:spLocks noGrp="1"/>
          </p:cNvSpPr>
          <p:nvPr>
            <p:ph type="title"/>
          </p:nvPr>
        </p:nvSpPr>
        <p:spPr>
          <a:xfrm>
            <a:off x="2523600" y="168840"/>
            <a:ext cx="9115920" cy="1325160"/>
          </a:xfrm>
          <a:prstGeom prst="rect">
            <a:avLst/>
          </a:prstGeom>
          <a:noFill/>
          <a:ln w="0">
            <a:noFill/>
          </a:ln>
        </p:spPr>
        <p:txBody>
          <a:bodyPr lIns="91440" tIns="45720" rIns="91440" bIns="45720" anchor="ctr">
            <a:normAutofit/>
          </a:bodyPr>
          <a:p>
            <a:pPr indent="0" algn="ctr" defTabSz="914400">
              <a:lnSpc>
                <a:spcPct val="90000"/>
              </a:lnSpc>
              <a:buNone/>
            </a:pPr>
            <a:r>
              <a:rPr lang="fr-FR" sz="3200" b="1" u="none" strike="noStrike">
                <a:solidFill>
                  <a:schemeClr val="dk1"/>
                </a:solidFill>
                <a:effectLst/>
                <a:uFillTx/>
                <a:latin typeface="Calibri Light"/>
              </a:rPr>
              <a:t> : </a:t>
            </a:r>
            <a:r>
              <a:rPr lang="fr-FR" sz="3600" b="1" u="none" strike="noStrike">
                <a:solidFill>
                  <a:schemeClr val="lt1"/>
                </a:solidFill>
                <a:effectLst/>
                <a:uFillTx/>
                <a:latin typeface="Bahnschrift"/>
              </a:rPr>
              <a:t>le nouveau visage de la finance   </a:t>
            </a:r>
            <a:endParaRPr lang="en-US" sz="3600" b="0" u="none" strike="noStrike">
              <a:solidFill>
                <a:schemeClr val="dk1"/>
              </a:solidFill>
              <a:effectLst/>
              <a:uFillTx/>
              <a:latin typeface="Calibri Light"/>
            </a:endParaRPr>
          </a:p>
        </p:txBody>
      </p:sp>
      <p:sp>
        <p:nvSpPr>
          <p:cNvPr id="171" name="PlaceHolder 2"/>
          <p:cNvSpPr>
            <a:spLocks noGrp="1"/>
          </p:cNvSpPr>
          <p:nvPr>
            <p:ph/>
          </p:nvPr>
        </p:nvSpPr>
        <p:spPr>
          <a:xfrm>
            <a:off x="226800" y="1760760"/>
            <a:ext cx="5961600" cy="4482360"/>
          </a:xfrm>
          <a:prstGeom prst="rect">
            <a:avLst/>
          </a:prstGeom>
          <a:noFill/>
          <a:ln w="0">
            <a:noFill/>
          </a:ln>
        </p:spPr>
        <p:txBody>
          <a:bodyPr lIns="91440" tIns="45720" rIns="91440" bIns="45720" anchor="t">
            <a:normAutofit/>
          </a:bodyPr>
          <a:p>
            <a:pPr indent="0" algn="l" defTabSz="914400">
              <a:lnSpc>
                <a:spcPct val="90000"/>
              </a:lnSpc>
              <a:buNone/>
              <a:tabLst>
                <a:tab pos="0" algn="l"/>
              </a:tabLst>
            </a:pPr>
            <a:r>
              <a:rPr lang="fr-FR" sz="2400" b="1" u="none" strike="noStrike">
                <a:solidFill>
                  <a:schemeClr val="lt1"/>
                </a:solidFill>
                <a:effectLst/>
                <a:uFillTx/>
                <a:latin typeface="Bahnschrift"/>
              </a:rPr>
              <a:t>LE CAPITALISME POUR COMPTE DE TIERS, </a:t>
            </a:r>
            <a:endParaRPr lang="en-US" sz="2400" b="0" u="none" strike="noStrike">
              <a:solidFill>
                <a:schemeClr val="dk1"/>
              </a:solidFill>
              <a:effectLst/>
              <a:uFillTx/>
              <a:latin typeface="Calibri"/>
            </a:endParaRPr>
          </a:p>
          <a:p>
            <a:pPr indent="0" algn="l" defTabSz="914400">
              <a:lnSpc>
                <a:spcPct val="90000"/>
              </a:lnSpc>
              <a:buNone/>
              <a:tabLst>
                <a:tab pos="0" algn="l"/>
              </a:tabLst>
            </a:pPr>
            <a:r>
              <a:rPr lang="fr-FR" sz="2000" b="1" u="none" strike="noStrike">
                <a:solidFill>
                  <a:schemeClr val="lt1"/>
                </a:solidFill>
                <a:effectLst/>
                <a:uFillTx/>
                <a:latin typeface="Bahnschrift"/>
              </a:rPr>
              <a:t>des « actionnaires professionnels » par délégation :</a:t>
            </a:r>
            <a:endParaRPr lang="en-US" sz="20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tabLst>
                <a:tab pos="0" algn="l"/>
              </a:tabLst>
            </a:pPr>
            <a:r>
              <a:rPr lang="fr-FR" sz="2400" b="0" u="none" strike="noStrike">
                <a:solidFill>
                  <a:schemeClr val="lt1"/>
                </a:solidFill>
                <a:effectLst/>
                <a:uFillTx/>
                <a:latin typeface="Bahnschrift"/>
              </a:rPr>
              <a:t>L’invention d’une monoculture financière</a:t>
            </a:r>
            <a:endParaRPr lang="en-US" sz="24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tabLst>
                <a:tab pos="0" algn="l"/>
              </a:tabLst>
            </a:pPr>
            <a:r>
              <a:rPr lang="fr-FR" sz="2400" b="0" u="none" strike="noStrike">
                <a:solidFill>
                  <a:schemeClr val="lt1"/>
                </a:solidFill>
                <a:effectLst/>
                <a:uFillTx/>
                <a:latin typeface="Bahnschrift"/>
              </a:rPr>
              <a:t>Objectif = rendement/sécurité</a:t>
            </a:r>
            <a:endParaRPr lang="en-US" sz="24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tabLst>
                <a:tab pos="0" algn="l"/>
              </a:tabLst>
            </a:pPr>
            <a:r>
              <a:rPr lang="fr-FR" sz="2400" b="0" u="none" strike="noStrike">
                <a:solidFill>
                  <a:schemeClr val="lt1"/>
                </a:solidFill>
                <a:effectLst/>
                <a:uFillTx/>
                <a:latin typeface="Bahnschrift"/>
              </a:rPr>
              <a:t>Professionnalisme et responsabilité : la décision explicable</a:t>
            </a:r>
            <a:endParaRPr lang="en-US" sz="24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tabLst>
                <a:tab pos="0" algn="l"/>
              </a:tabLst>
            </a:pPr>
            <a:r>
              <a:rPr lang="fr-FR" sz="2400" b="0" u="none" strike="noStrike">
                <a:solidFill>
                  <a:schemeClr val="lt1"/>
                </a:solidFill>
                <a:effectLst/>
                <a:uFillTx/>
                <a:latin typeface="Bahnschrift"/>
              </a:rPr>
              <a:t>Au royaume du benchmarking</a:t>
            </a:r>
            <a:endParaRPr lang="en-US" sz="24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tabLst>
                <a:tab pos="0" algn="l"/>
              </a:tabLst>
            </a:pPr>
            <a:r>
              <a:rPr lang="fr-FR" sz="2400" b="0" u="none" strike="noStrike">
                <a:solidFill>
                  <a:schemeClr val="lt1"/>
                </a:solidFill>
                <a:effectLst/>
                <a:uFillTx/>
                <a:latin typeface="Bahnschrift"/>
              </a:rPr>
              <a:t>Le rétrécissement de l’horizon</a:t>
            </a:r>
            <a:endParaRPr lang="en-US" sz="24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tabLst>
                <a:tab pos="0" algn="l"/>
              </a:tabLst>
            </a:pPr>
            <a:r>
              <a:rPr lang="fr-FR" sz="2400" b="0" u="none" strike="noStrike">
                <a:solidFill>
                  <a:schemeClr val="lt1"/>
                </a:solidFill>
                <a:effectLst/>
                <a:uFillTx/>
                <a:latin typeface="Bahnschrift"/>
              </a:rPr>
              <a:t>Les surprises de l’économie réelle</a:t>
            </a:r>
            <a:endParaRPr lang="en-US" sz="2400" b="0" u="none" strike="noStrike">
              <a:solidFill>
                <a:schemeClr val="dk1"/>
              </a:solidFill>
              <a:effectLst/>
              <a:uFillTx/>
              <a:latin typeface="Calibri"/>
            </a:endParaRPr>
          </a:p>
          <a:p>
            <a:pPr indent="0" algn="l" defTabSz="914400">
              <a:lnSpc>
                <a:spcPct val="90000"/>
              </a:lnSpc>
              <a:spcBef>
                <a:spcPts val="1001"/>
              </a:spcBef>
              <a:buNone/>
              <a:tabLst>
                <a:tab pos="0" algn="l"/>
              </a:tabLst>
            </a:pPr>
            <a:endParaRPr lang="en-US" sz="2800" b="0" u="none" strike="noStrike">
              <a:solidFill>
                <a:schemeClr val="dk1"/>
              </a:solidFill>
              <a:effectLst/>
              <a:uFillTx/>
              <a:latin typeface="Calibri"/>
            </a:endParaRPr>
          </a:p>
        </p:txBody>
      </p:sp>
      <p:pic>
        <p:nvPicPr>
          <p:cNvPr id="172" name="Picture 2" descr="WARNING! Fake RealTokens being offered on swap.cat | RealT"/>
          <p:cNvPicPr/>
          <p:nvPr/>
        </p:nvPicPr>
        <p:blipFill>
          <a:blip r:embed="rId1"/>
          <a:stretch/>
        </p:blipFill>
        <p:spPr>
          <a:xfrm>
            <a:off x="1674720" y="380520"/>
            <a:ext cx="2028960" cy="901440"/>
          </a:xfrm>
          <a:prstGeom prst="rect">
            <a:avLst/>
          </a:prstGeom>
          <a:noFill/>
          <a:ln w="0">
            <a:noFill/>
          </a:ln>
        </p:spPr>
      </p:pic>
      <p:pic>
        <p:nvPicPr>
          <p:cNvPr id="173" name="Picture 2" descr="Comment investir dans un fonds d'allocation d'actifs ? - 20/02/2020 à 08:43  - Boursorama"/>
          <p:cNvPicPr/>
          <p:nvPr/>
        </p:nvPicPr>
        <p:blipFill>
          <a:blip r:embed="rId2"/>
          <a:stretch/>
        </p:blipFill>
        <p:spPr>
          <a:xfrm>
            <a:off x="6674040" y="2591640"/>
            <a:ext cx="4500000" cy="2820240"/>
          </a:xfrm>
          <a:prstGeom prst="rect">
            <a:avLst/>
          </a:prstGeom>
          <a:noFill/>
          <a:ln w="0">
            <a:noFill/>
          </a:ln>
        </p:spPr>
      </p:pic>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4" name="PlaceHolder 1"/>
          <p:cNvSpPr>
            <a:spLocks noGrp="1"/>
          </p:cNvSpPr>
          <p:nvPr>
            <p:ph type="title"/>
          </p:nvPr>
        </p:nvSpPr>
        <p:spPr>
          <a:xfrm>
            <a:off x="2981520" y="1460160"/>
            <a:ext cx="6228360" cy="2811600"/>
          </a:xfrm>
          <a:prstGeom prst="rect">
            <a:avLst/>
          </a:prstGeom>
          <a:noFill/>
          <a:ln w="0">
            <a:noFill/>
          </a:ln>
        </p:spPr>
        <p:txBody>
          <a:bodyPr lIns="91440" tIns="45720" rIns="91440" bIns="45720" anchor="ctr">
            <a:normAutofit/>
          </a:bodyPr>
          <a:p>
            <a:pPr indent="0" algn="ctr" defTabSz="914400">
              <a:lnSpc>
                <a:spcPct val="90000"/>
              </a:lnSpc>
              <a:buNone/>
            </a:pPr>
            <a:r>
              <a:rPr lang="fr-FR" sz="4800" b="1" u="none" strike="noStrike">
                <a:solidFill>
                  <a:schemeClr val="lt1"/>
                </a:solidFill>
                <a:effectLst/>
                <a:uFillTx/>
                <a:latin typeface="Bahnschrift"/>
                <a:ea typeface="Calibri"/>
              </a:rPr>
              <a:t>2) l’immobilier français </a:t>
            </a:r>
            <a:br>
              <a:rPr sz="4800"/>
            </a:br>
            <a:r>
              <a:rPr lang="fr-FR" sz="4800" b="1" u="none" strike="noStrike">
                <a:solidFill>
                  <a:schemeClr val="lt1"/>
                </a:solidFill>
                <a:effectLst/>
                <a:uFillTx/>
                <a:latin typeface="Bahnschrift"/>
                <a:ea typeface="Calibri"/>
              </a:rPr>
              <a:t>s’est financiarisé </a:t>
            </a:r>
            <a:br>
              <a:rPr sz="4800"/>
            </a:br>
            <a:r>
              <a:rPr lang="fr-FR" sz="3200" b="1" u="none" strike="noStrike">
                <a:solidFill>
                  <a:schemeClr val="lt1"/>
                </a:solidFill>
                <a:effectLst/>
                <a:uFillTx/>
                <a:latin typeface="Bahnschrift"/>
                <a:ea typeface="Calibri"/>
              </a:rPr>
              <a:t>à partir des années 90</a:t>
            </a:r>
            <a:endParaRPr lang="en-US" sz="3200" b="0" u="none" strike="noStrike">
              <a:solidFill>
                <a:schemeClr val="dk1"/>
              </a:solidFill>
              <a:effectLst/>
              <a:uFillTx/>
              <a:latin typeface="Calibri Light"/>
            </a:endParaRPr>
          </a:p>
        </p:txBody>
      </p:sp>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77335741-2EDC-445C-9B53-4222A58103F6}" type="slidenum">
              <a:t>27</a:t>
            </a:fld>
          </a:p>
        </p:txBody>
      </p:sp>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5" name="PlaceHolder 1"/>
          <p:cNvSpPr>
            <a:spLocks noGrp="1"/>
          </p:cNvSpPr>
          <p:nvPr>
            <p:ph type="title"/>
          </p:nvPr>
        </p:nvSpPr>
        <p:spPr>
          <a:xfrm>
            <a:off x="3132000" y="-11880"/>
            <a:ext cx="5638320" cy="1141200"/>
          </a:xfrm>
          <a:prstGeom prst="rect">
            <a:avLst/>
          </a:prstGeom>
          <a:noFill/>
          <a:ln w="0">
            <a:noFill/>
          </a:ln>
        </p:spPr>
        <p:txBody>
          <a:bodyPr lIns="91440" tIns="45720" rIns="91440" bIns="45720" anchor="ctr">
            <a:noAutofit/>
          </a:bodyPr>
          <a:p>
            <a:pPr indent="0" algn="l" defTabSz="914400">
              <a:lnSpc>
                <a:spcPct val="90000"/>
              </a:lnSpc>
              <a:buNone/>
            </a:pPr>
            <a:r>
              <a:rPr lang="fr-FR" sz="4400" b="1" u="none" strike="noStrike">
                <a:solidFill>
                  <a:schemeClr val="dk1"/>
                </a:solidFill>
                <a:effectLst/>
                <a:uFillTx/>
                <a:latin typeface="Calibri"/>
              </a:rPr>
              <a:t>2.a Que s’est-il passé ?</a:t>
            </a:r>
            <a:endParaRPr lang="en-US" sz="4400" b="0" u="none" strike="noStrike">
              <a:solidFill>
                <a:schemeClr val="dk1"/>
              </a:solidFill>
              <a:effectLst/>
              <a:uFillTx/>
              <a:latin typeface="Calibri Light"/>
            </a:endParaRPr>
          </a:p>
        </p:txBody>
      </p:sp>
      <p:pic>
        <p:nvPicPr>
          <p:cNvPr id="176" name="Picture 2"/>
          <p:cNvPicPr/>
          <p:nvPr/>
        </p:nvPicPr>
        <p:blipFill>
          <a:blip r:embed="rId1"/>
          <a:stretch/>
        </p:blipFill>
        <p:spPr>
          <a:xfrm>
            <a:off x="1006200" y="1296720"/>
            <a:ext cx="3370680" cy="4725720"/>
          </a:xfrm>
          <a:prstGeom prst="rect">
            <a:avLst/>
          </a:prstGeom>
          <a:noFill/>
          <a:ln w="0">
            <a:noFill/>
          </a:ln>
        </p:spPr>
      </p:pic>
      <p:pic>
        <p:nvPicPr>
          <p:cNvPr id="177" name="Picture 2" descr="Ingrid Nappi-Choulet co-organise une conférence sur le modèle singapourien"/>
          <p:cNvPicPr/>
          <p:nvPr/>
        </p:nvPicPr>
        <p:blipFill>
          <a:blip r:embed="rId2"/>
          <a:srcRect l="28175" t="6092" r="5747" b="8037"/>
          <a:stretch/>
        </p:blipFill>
        <p:spPr>
          <a:xfrm>
            <a:off x="5951520" y="1296720"/>
            <a:ext cx="3463200" cy="2996280"/>
          </a:xfrm>
          <a:prstGeom prst="rect">
            <a:avLst/>
          </a:prstGeom>
          <a:noFill/>
          <a:ln w="0">
            <a:noFill/>
          </a:ln>
        </p:spPr>
      </p:pic>
      <p:sp>
        <p:nvSpPr>
          <p:cNvPr id="178" name="ZoneTexte 8"/>
          <p:cNvSpPr/>
          <p:nvPr/>
        </p:nvSpPr>
        <p:spPr>
          <a:xfrm>
            <a:off x="5029200" y="4884120"/>
            <a:ext cx="6248160" cy="112644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tabLst>
                <a:tab pos="0" algn="l"/>
              </a:tabLst>
            </a:pPr>
            <a:r>
              <a:rPr lang="fr-FR" sz="1800" b="0" u="none" strike="noStrike">
                <a:solidFill>
                  <a:schemeClr val="lt1"/>
                </a:solidFill>
                <a:effectLst/>
                <a:uFillTx/>
                <a:latin typeface="Bahnschrift"/>
              </a:rPr>
              <a:t>In : la financiarisation du marché immobilier français : de la crise des années 1990 à la crise des subprimes de 2008</a:t>
            </a:r>
            <a:endParaRPr lang="fr-FR" sz="1800" b="0" u="none" strike="noStrike">
              <a:solidFill>
                <a:srgbClr val="FFFFFF"/>
              </a:solidFill>
              <a:effectLst/>
              <a:uFillTx/>
              <a:latin typeface="Arial"/>
            </a:endParaRPr>
          </a:p>
          <a:p>
            <a:pPr defTabSz="457200">
              <a:lnSpc>
                <a:spcPct val="100000"/>
              </a:lnSpc>
              <a:tabLst>
                <a:tab pos="0" algn="l"/>
              </a:tabLst>
            </a:pPr>
            <a:r>
              <a:rPr lang="fr-FR" sz="1600" b="0" u="none" strike="noStrike">
                <a:solidFill>
                  <a:schemeClr val="lt1"/>
                </a:solidFill>
                <a:effectLst/>
                <a:uFillTx/>
                <a:latin typeface="Bahnschrift"/>
              </a:rPr>
              <a:t>Professeur Ingrid Nappi</a:t>
            </a:r>
            <a:endParaRPr lang="fr-FR" sz="1600" b="0" u="none" strike="noStrike">
              <a:solidFill>
                <a:srgbClr val="FFFFFF"/>
              </a:solidFill>
              <a:effectLst/>
              <a:uFillTx/>
              <a:latin typeface="Arial"/>
            </a:endParaRPr>
          </a:p>
          <a:p>
            <a:pPr defTabSz="457200">
              <a:lnSpc>
                <a:spcPct val="100000"/>
              </a:lnSpc>
              <a:tabLst>
                <a:tab pos="0" algn="l"/>
              </a:tabLst>
            </a:pPr>
            <a:r>
              <a:rPr lang="fr-FR" sz="1600" b="0" u="none" strike="noStrike">
                <a:solidFill>
                  <a:schemeClr val="lt1"/>
                </a:solidFill>
                <a:effectLst/>
                <a:uFillTx/>
                <a:latin typeface="Bahnschrift"/>
              </a:rPr>
              <a:t>Dans </a:t>
            </a:r>
            <a:r>
              <a:rPr lang="fr-FR" sz="1600" b="0" u="none" strike="noStrike">
                <a:solidFill>
                  <a:schemeClr val="lt1"/>
                </a:solidFill>
                <a:effectLst/>
                <a:uFillTx/>
                <a:latin typeface="Bahnschrift"/>
                <a:hlinkClick r:id="rId3"/>
              </a:rPr>
              <a:t>Revue d'économie financière</a:t>
            </a:r>
            <a:r>
              <a:rPr lang="fr-FR" sz="1600" b="0" u="none" strike="noStrike">
                <a:solidFill>
                  <a:schemeClr val="lt1"/>
                </a:solidFill>
                <a:effectLst/>
                <a:uFillTx/>
                <a:latin typeface="Bahnschrift"/>
              </a:rPr>
              <a:t> </a:t>
            </a:r>
            <a:r>
              <a:rPr lang="fr-FR" sz="1600" b="0" u="none" strike="noStrike">
                <a:solidFill>
                  <a:schemeClr val="lt1"/>
                </a:solidFill>
                <a:effectLst/>
                <a:uFillTx/>
                <a:latin typeface="Bahnschrift"/>
                <a:hlinkClick r:id="rId4"/>
              </a:rPr>
              <a:t>2013/2 (N° 110)</a:t>
            </a:r>
            <a:endParaRPr lang="fr-FR" sz="1600" b="0" u="none" strike="noStrike">
              <a:solidFill>
                <a:srgbClr val="FFFFFF"/>
              </a:solidFill>
              <a:effectLst/>
              <a:uFillTx/>
              <a:latin typeface="Arial"/>
            </a:endParaRPr>
          </a:p>
        </p:txBody>
      </p:sp>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7B5D6821-4CD3-47DF-B480-3977F6CA71D0}" type="slidenum">
              <a:t>28</a:t>
            </a:fld>
          </a:p>
        </p:txBody>
      </p:sp>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9" name="PlaceHolder 1"/>
          <p:cNvSpPr>
            <a:spLocks noGrp="1"/>
          </p:cNvSpPr>
          <p:nvPr>
            <p:ph/>
          </p:nvPr>
        </p:nvSpPr>
        <p:spPr>
          <a:xfrm>
            <a:off x="1156680" y="1005840"/>
            <a:ext cx="7292880" cy="3989160"/>
          </a:xfrm>
          <a:prstGeom prst="rect">
            <a:avLst/>
          </a:prstGeom>
          <a:noFill/>
          <a:ln w="0">
            <a:noFill/>
          </a:ln>
        </p:spPr>
        <p:txBody>
          <a:bodyPr lIns="91440" tIns="45720" rIns="91440" bIns="45720" anchor="t">
            <a:normAutofit fontScale="70000" lnSpcReduction="19999"/>
          </a:bodyPr>
          <a:p>
            <a:pPr indent="0" algn="just" defTabSz="914400">
              <a:lnSpc>
                <a:spcPct val="90000"/>
              </a:lnSpc>
              <a:buNone/>
              <a:tabLst>
                <a:tab pos="0" algn="l"/>
              </a:tabLst>
            </a:pPr>
            <a:endParaRPr lang="en-US" sz="3600" b="0" u="none" strike="noStrike">
              <a:solidFill>
                <a:schemeClr val="dk1"/>
              </a:solidFill>
              <a:effectLst/>
              <a:uFillTx/>
              <a:latin typeface="Calibri"/>
            </a:endParaRPr>
          </a:p>
          <a:p>
            <a:pPr indent="0" algn="just" defTabSz="914400">
              <a:lnSpc>
                <a:spcPct val="90000"/>
              </a:lnSpc>
              <a:buNone/>
              <a:tabLst>
                <a:tab pos="0" algn="l"/>
              </a:tabLst>
            </a:pPr>
            <a:endParaRPr lang="en-US" sz="3600" b="0" u="none" strike="noStrike">
              <a:solidFill>
                <a:schemeClr val="dk1"/>
              </a:solidFill>
              <a:effectLst/>
              <a:uFillTx/>
              <a:latin typeface="Calibri"/>
            </a:endParaRPr>
          </a:p>
          <a:p>
            <a:pPr indent="0" algn="l" defTabSz="914400">
              <a:lnSpc>
                <a:spcPct val="90000"/>
              </a:lnSpc>
              <a:buNone/>
              <a:tabLst>
                <a:tab pos="0" algn="l"/>
              </a:tabLst>
            </a:pPr>
            <a:r>
              <a:rPr lang="fr-FR" sz="7300" b="0" i="1" u="none" strike="noStrike">
                <a:solidFill>
                  <a:schemeClr val="lt1"/>
                </a:solidFill>
                <a:effectLst/>
                <a:uFillTx/>
                <a:latin typeface="Bahnschrift"/>
              </a:rPr>
              <a:t>«…transposition au secteur immobilier… </a:t>
            </a:r>
            <a:endParaRPr lang="en-US" sz="7300" b="0" u="none" strike="noStrike">
              <a:solidFill>
                <a:schemeClr val="dk1"/>
              </a:solidFill>
              <a:effectLst/>
              <a:uFillTx/>
              <a:latin typeface="Calibri"/>
            </a:endParaRPr>
          </a:p>
          <a:p>
            <a:pPr indent="0" algn="just" defTabSz="914400">
              <a:lnSpc>
                <a:spcPct val="90000"/>
              </a:lnSpc>
              <a:buNone/>
              <a:tabLst>
                <a:tab pos="0" algn="l"/>
              </a:tabLst>
            </a:pPr>
            <a:r>
              <a:rPr lang="fr-FR" sz="7300" b="0" i="1" u="none" strike="noStrike">
                <a:solidFill>
                  <a:schemeClr val="lt1"/>
                </a:solidFill>
                <a:effectLst/>
                <a:uFillTx/>
                <a:latin typeface="Bahnschrift"/>
              </a:rPr>
              <a:t>de la </a:t>
            </a:r>
            <a:r>
              <a:rPr lang="fr-FR" sz="7300" b="1" i="1" u="none" strike="noStrike">
                <a:solidFill>
                  <a:schemeClr val="lt1"/>
                </a:solidFill>
                <a:effectLst/>
                <a:uFillTx/>
                <a:latin typeface="Bahnschrift"/>
              </a:rPr>
              <a:t>mondialisation des capitaux </a:t>
            </a:r>
            <a:endParaRPr lang="en-US" sz="7300" b="0" u="none" strike="noStrike">
              <a:solidFill>
                <a:schemeClr val="dk1"/>
              </a:solidFill>
              <a:effectLst/>
              <a:uFillTx/>
              <a:latin typeface="Calibri"/>
            </a:endParaRPr>
          </a:p>
          <a:p>
            <a:pPr indent="0" algn="just" defTabSz="914400">
              <a:lnSpc>
                <a:spcPct val="90000"/>
              </a:lnSpc>
              <a:buNone/>
              <a:tabLst>
                <a:tab pos="0" algn="l"/>
              </a:tabLst>
            </a:pPr>
            <a:r>
              <a:rPr lang="fr-FR" sz="7300" b="0" i="1" u="none" strike="noStrike">
                <a:solidFill>
                  <a:schemeClr val="lt1"/>
                </a:solidFill>
                <a:effectLst/>
                <a:uFillTx/>
                <a:latin typeface="Bahnschrift"/>
              </a:rPr>
              <a:t>et des</a:t>
            </a:r>
            <a:r>
              <a:rPr lang="fr-FR" sz="7300" b="1" i="1" u="none" strike="noStrike">
                <a:solidFill>
                  <a:schemeClr val="lt1"/>
                </a:solidFill>
                <a:effectLst/>
                <a:uFillTx/>
                <a:latin typeface="Bahnschrift"/>
              </a:rPr>
              <a:t> investisseurs</a:t>
            </a:r>
            <a:r>
              <a:rPr lang="fr-FR" sz="7300" b="0" i="1" u="none" strike="noStrike">
                <a:solidFill>
                  <a:schemeClr val="lt1"/>
                </a:solidFill>
                <a:effectLst/>
                <a:uFillTx/>
                <a:latin typeface="Bahnschrift"/>
              </a:rPr>
              <a:t> ….</a:t>
            </a:r>
            <a:endParaRPr lang="en-US" sz="7300" b="0" u="none" strike="noStrike">
              <a:solidFill>
                <a:schemeClr val="dk1"/>
              </a:solidFill>
              <a:effectLst/>
              <a:uFillTx/>
              <a:latin typeface="Calibri"/>
            </a:endParaRPr>
          </a:p>
          <a:p>
            <a:pPr indent="0" algn="just" defTabSz="914400">
              <a:lnSpc>
                <a:spcPct val="90000"/>
              </a:lnSpc>
              <a:buNone/>
              <a:tabLst>
                <a:tab pos="0" algn="l"/>
              </a:tabLst>
            </a:pPr>
            <a:endParaRPr lang="en-US" sz="2800" b="0" u="none" strike="noStrike">
              <a:solidFill>
                <a:schemeClr val="dk1"/>
              </a:solidFill>
              <a:effectLst/>
              <a:uFillTx/>
              <a:latin typeface="Calibri"/>
            </a:endParaRPr>
          </a:p>
          <a:p>
            <a:pPr indent="0" algn="just" defTabSz="914400">
              <a:lnSpc>
                <a:spcPct val="90000"/>
              </a:lnSpc>
              <a:buNone/>
              <a:tabLst>
                <a:tab pos="0" algn="l"/>
              </a:tabLst>
            </a:pPr>
            <a:endParaRPr lang="en-US" sz="2800" b="0" u="none" strike="noStrike">
              <a:solidFill>
                <a:schemeClr val="dk1"/>
              </a:solidFill>
              <a:effectLst/>
              <a:uFillTx/>
              <a:latin typeface="Calibri"/>
            </a:endParaRPr>
          </a:p>
          <a:p>
            <a:pPr indent="0" algn="just" defTabSz="914400">
              <a:lnSpc>
                <a:spcPct val="90000"/>
              </a:lnSpc>
              <a:buNone/>
              <a:tabLst>
                <a:tab pos="0" algn="l"/>
              </a:tabLst>
            </a:pPr>
            <a:endParaRPr lang="en-US" sz="2800" b="0" u="none" strike="noStrike">
              <a:solidFill>
                <a:schemeClr val="dk1"/>
              </a:solidFill>
              <a:effectLst/>
              <a:uFillTx/>
              <a:latin typeface="Calibri"/>
            </a:endParaRPr>
          </a:p>
          <a:p>
            <a:pPr indent="0" algn="just" defTabSz="914400">
              <a:lnSpc>
                <a:spcPct val="90000"/>
              </a:lnSpc>
              <a:buNone/>
              <a:tabLst>
                <a:tab pos="0" algn="l"/>
              </a:tabLst>
            </a:pPr>
            <a:endParaRPr lang="en-US" sz="2800" b="0" u="none" strike="noStrike">
              <a:solidFill>
                <a:schemeClr val="dk1"/>
              </a:solidFill>
              <a:effectLst/>
              <a:uFillTx/>
              <a:latin typeface="Calibri"/>
            </a:endParaRPr>
          </a:p>
          <a:p>
            <a:pPr indent="0" algn="just" defTabSz="914400">
              <a:lnSpc>
                <a:spcPct val="90000"/>
              </a:lnSpc>
              <a:buNone/>
              <a:tabLst>
                <a:tab pos="0" algn="l"/>
              </a:tabLst>
            </a:pPr>
            <a:endParaRPr lang="en-US" sz="2800" b="0" u="none" strike="noStrike">
              <a:solidFill>
                <a:schemeClr val="dk1"/>
              </a:solidFill>
              <a:effectLst/>
              <a:uFillTx/>
              <a:latin typeface="Calibri"/>
            </a:endParaRPr>
          </a:p>
          <a:p>
            <a:pPr indent="0" algn="just" defTabSz="914400">
              <a:lnSpc>
                <a:spcPct val="90000"/>
              </a:lnSpc>
              <a:buNone/>
              <a:tabLst>
                <a:tab pos="0" algn="l"/>
              </a:tabLst>
            </a:pPr>
            <a:endParaRPr lang="en-US" sz="2800" b="0" u="none" strike="noStrike">
              <a:solidFill>
                <a:schemeClr val="dk1"/>
              </a:solidFill>
              <a:effectLst/>
              <a:uFillTx/>
              <a:latin typeface="Calibri"/>
            </a:endParaRPr>
          </a:p>
          <a:p>
            <a:pPr indent="0" algn="just" defTabSz="914400">
              <a:lnSpc>
                <a:spcPct val="90000"/>
              </a:lnSpc>
              <a:buNone/>
              <a:tabLst>
                <a:tab pos="0" algn="l"/>
              </a:tabLst>
            </a:pPr>
            <a:endParaRPr lang="en-US" sz="2800" b="0" u="none" strike="noStrike">
              <a:solidFill>
                <a:schemeClr val="dk1"/>
              </a:solidFill>
              <a:effectLst/>
              <a:uFillTx/>
              <a:latin typeface="Calibri"/>
            </a:endParaRPr>
          </a:p>
          <a:p>
            <a:pPr indent="0" algn="just" defTabSz="914400">
              <a:lnSpc>
                <a:spcPct val="90000"/>
              </a:lnSpc>
              <a:buNone/>
              <a:tabLst>
                <a:tab pos="0" algn="l"/>
              </a:tabLst>
            </a:pPr>
            <a:endParaRPr lang="en-US" sz="2800" b="0" u="none" strike="noStrike">
              <a:solidFill>
                <a:schemeClr val="dk1"/>
              </a:solidFill>
              <a:effectLst/>
              <a:uFillTx/>
              <a:latin typeface="Calibri"/>
            </a:endParaRPr>
          </a:p>
          <a:p>
            <a:pPr indent="0" algn="l" defTabSz="914400">
              <a:lnSpc>
                <a:spcPct val="90000"/>
              </a:lnSpc>
              <a:spcBef>
                <a:spcPts val="1001"/>
              </a:spcBef>
              <a:buNone/>
              <a:tabLst>
                <a:tab pos="0" algn="l"/>
              </a:tabLst>
            </a:pPr>
            <a:endParaRPr lang="en-US" sz="2800" b="0" u="none" strike="noStrike">
              <a:solidFill>
                <a:schemeClr val="dk1"/>
              </a:solidFill>
              <a:effectLst/>
              <a:uFillTx/>
              <a:latin typeface="Calibri"/>
            </a:endParaRPr>
          </a:p>
          <a:p>
            <a:pPr indent="0" algn="l" defTabSz="914400">
              <a:lnSpc>
                <a:spcPct val="90000"/>
              </a:lnSpc>
              <a:spcBef>
                <a:spcPts val="1001"/>
              </a:spcBef>
              <a:buNone/>
              <a:tabLst>
                <a:tab pos="0" algn="l"/>
              </a:tabLst>
            </a:pPr>
            <a:endParaRPr lang="en-US" sz="2800" b="0" u="none" strike="noStrike">
              <a:solidFill>
                <a:schemeClr val="dk1"/>
              </a:solidFill>
              <a:effectLst/>
              <a:uFillTx/>
              <a:latin typeface="Calibri"/>
            </a:endParaRPr>
          </a:p>
        </p:txBody>
      </p:sp>
      <p:pic>
        <p:nvPicPr>
          <p:cNvPr id="180" name="Picture 2" descr="Ingrid Nappi-Choulet co-organise une conférence sur le modèle singapourien"/>
          <p:cNvPicPr/>
          <p:nvPr/>
        </p:nvPicPr>
        <p:blipFill>
          <a:blip r:embed="rId1"/>
          <a:srcRect l="28175" t="6092" r="5747" b="8037"/>
          <a:stretch/>
        </p:blipFill>
        <p:spPr>
          <a:xfrm>
            <a:off x="9050040" y="4229280"/>
            <a:ext cx="2069280" cy="1790640"/>
          </a:xfrm>
          <a:prstGeom prst="rect">
            <a:avLst/>
          </a:prstGeom>
          <a:noFill/>
          <a:ln w="0">
            <a:noFill/>
          </a:ln>
        </p:spPr>
      </p:pic>
      <p:pic>
        <p:nvPicPr>
          <p:cNvPr id="181" name="Picture 2"/>
          <p:cNvPicPr/>
          <p:nvPr/>
        </p:nvPicPr>
        <p:blipFill>
          <a:blip r:embed="rId2"/>
          <a:stretch/>
        </p:blipFill>
        <p:spPr>
          <a:xfrm>
            <a:off x="9001080" y="853920"/>
            <a:ext cx="2167920" cy="303912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CAB17EE5-F259-4908-A897-FA4F3A3F2976}" type="slidenum">
              <a:t>29</a:t>
            </a:fld>
          </a:p>
        </p:txBody>
      </p:sp>
    </p:spTree>
  </p:cSld>
  <mc:AlternateContent>
    <mc:Choice Requires="p14">
      <p:transition spd="slow" p14:dur="2000"/>
    </mc:Choice>
    <mc:Fallback>
      <p:transition spd="slow"/>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2" name="PlaceHolder 1"/>
          <p:cNvSpPr>
            <a:spLocks noGrp="1"/>
          </p:cNvSpPr>
          <p:nvPr>
            <p:ph/>
          </p:nvPr>
        </p:nvSpPr>
        <p:spPr>
          <a:xfrm>
            <a:off x="4294080" y="1361880"/>
            <a:ext cx="4959720" cy="3683880"/>
          </a:xfrm>
          <a:prstGeom prst="rect">
            <a:avLst/>
          </a:prstGeom>
          <a:noFill/>
          <a:ln w="0">
            <a:noFill/>
          </a:ln>
        </p:spPr>
        <p:txBody>
          <a:bodyPr lIns="91440" tIns="45720" rIns="91440" bIns="45720" anchor="t">
            <a:noAutofit/>
          </a:bodyPr>
          <a:p>
            <a:pPr indent="0" algn="l" defTabSz="914400">
              <a:lnSpc>
                <a:spcPct val="90000"/>
              </a:lnSpc>
              <a:spcBef>
                <a:spcPts val="1001"/>
              </a:spcBef>
              <a:buNone/>
              <a:tabLst>
                <a:tab pos="0" algn="l"/>
              </a:tabLst>
            </a:pPr>
            <a:r>
              <a:rPr lang="fr-FR" sz="4800" b="0" i="1" u="none" strike="noStrike">
                <a:solidFill>
                  <a:schemeClr val="lt1"/>
                </a:solidFill>
                <a:effectLst/>
                <a:uFillTx/>
                <a:latin typeface="Alegreya"/>
              </a:rPr>
              <a:t>…développement de </a:t>
            </a:r>
            <a:r>
              <a:rPr lang="fr-FR" sz="4800" b="1" i="1" u="none" strike="noStrike">
                <a:solidFill>
                  <a:schemeClr val="lt1"/>
                </a:solidFill>
                <a:effectLst/>
                <a:uFillTx/>
                <a:latin typeface="Alegreya"/>
              </a:rPr>
              <a:t>nouvelles approches financières </a:t>
            </a:r>
            <a:r>
              <a:rPr lang="fr-FR" sz="4800" b="0" i="1" u="none" strike="noStrike">
                <a:solidFill>
                  <a:schemeClr val="lt1"/>
                </a:solidFill>
                <a:effectLst/>
                <a:uFillTx/>
                <a:latin typeface="Alegreya"/>
              </a:rPr>
              <a:t>dans la gestion des actifs</a:t>
            </a:r>
            <a:r>
              <a:rPr lang="fr-FR" sz="3200" b="0" i="1" u="none" strike="noStrike">
                <a:solidFill>
                  <a:schemeClr val="lt1"/>
                </a:solidFill>
                <a:effectLst/>
                <a:uFillTx/>
                <a:latin typeface="Alegreya"/>
              </a:rPr>
              <a:t>. </a:t>
            </a:r>
            <a:endParaRPr lang="en-US" sz="3200" b="0" u="none" strike="noStrike">
              <a:solidFill>
                <a:schemeClr val="dk1"/>
              </a:solidFill>
              <a:effectLst/>
              <a:uFillTx/>
              <a:latin typeface="Calibri"/>
            </a:endParaRPr>
          </a:p>
          <a:p>
            <a:pPr indent="0" algn="l" defTabSz="914400">
              <a:lnSpc>
                <a:spcPct val="90000"/>
              </a:lnSpc>
              <a:spcBef>
                <a:spcPts val="1001"/>
              </a:spcBef>
              <a:buNone/>
              <a:tabLst>
                <a:tab pos="0" algn="l"/>
              </a:tabLst>
            </a:pPr>
            <a:endParaRPr lang="en-US" sz="2800" b="0" u="none" strike="noStrike">
              <a:solidFill>
                <a:schemeClr val="dk1"/>
              </a:solidFill>
              <a:effectLst/>
              <a:uFillTx/>
              <a:latin typeface="Calibri"/>
            </a:endParaRPr>
          </a:p>
        </p:txBody>
      </p:sp>
      <p:pic>
        <p:nvPicPr>
          <p:cNvPr id="183" name="Picture 2"/>
          <p:cNvPicPr/>
          <p:nvPr/>
        </p:nvPicPr>
        <p:blipFill>
          <a:blip r:embed="rId1"/>
          <a:stretch/>
        </p:blipFill>
        <p:spPr>
          <a:xfrm>
            <a:off x="9515880" y="1509480"/>
            <a:ext cx="2167920" cy="3039120"/>
          </a:xfrm>
          <a:prstGeom prst="rect">
            <a:avLst/>
          </a:prstGeom>
          <a:noFill/>
          <a:ln w="0">
            <a:noFill/>
          </a:ln>
        </p:spPr>
      </p:pic>
      <p:pic>
        <p:nvPicPr>
          <p:cNvPr id="184" name="Picture 2" descr="Ingrid Nappi-Choulet co-organise une conférence sur le modèle singapourien"/>
          <p:cNvPicPr/>
          <p:nvPr/>
        </p:nvPicPr>
        <p:blipFill>
          <a:blip r:embed="rId2"/>
          <a:srcRect l="28175" t="6092" r="5747" b="8037"/>
          <a:stretch/>
        </p:blipFill>
        <p:spPr>
          <a:xfrm>
            <a:off x="262440" y="1531080"/>
            <a:ext cx="3386880" cy="293040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7048DCD9-2A49-41DE-A796-EB9BD4EA061F}" type="slidenum">
              <a:t>30</a:t>
            </a:fld>
          </a:p>
        </p:txBody>
      </p:sp>
    </p:spTree>
  </p:cSld>
  <mc:AlternateContent>
    <mc:Choice Requires="p14">
      <p:transition spd="slow" p14:dur="2000"/>
    </mc:Choice>
    <mc:Fallback>
      <p:transition spd="slow"/>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5" name="PlaceHolder 1"/>
          <p:cNvSpPr>
            <a:spLocks noGrp="1"/>
          </p:cNvSpPr>
          <p:nvPr>
            <p:ph/>
          </p:nvPr>
        </p:nvSpPr>
        <p:spPr>
          <a:xfrm>
            <a:off x="5477760" y="530640"/>
            <a:ext cx="5342040" cy="5645880"/>
          </a:xfrm>
          <a:prstGeom prst="rect">
            <a:avLst/>
          </a:prstGeom>
          <a:noFill/>
          <a:ln w="0">
            <a:noFill/>
          </a:ln>
        </p:spPr>
        <p:txBody>
          <a:bodyPr lIns="91440" tIns="45720" rIns="91440" bIns="45720" anchor="t">
            <a:normAutofit/>
          </a:bodyPr>
          <a:p>
            <a:pPr indent="0" algn="l" defTabSz="914400">
              <a:lnSpc>
                <a:spcPct val="90000"/>
              </a:lnSpc>
              <a:spcBef>
                <a:spcPts val="1001"/>
              </a:spcBef>
              <a:buNone/>
              <a:tabLst>
                <a:tab pos="0" algn="l"/>
              </a:tabLst>
            </a:pPr>
            <a:endParaRPr lang="en-US" sz="3600" b="0" u="none" strike="noStrike">
              <a:solidFill>
                <a:schemeClr val="dk1"/>
              </a:solidFill>
              <a:effectLst/>
              <a:uFillTx/>
              <a:latin typeface="Calibri"/>
            </a:endParaRPr>
          </a:p>
          <a:p>
            <a:pPr indent="0" algn="l" defTabSz="914400">
              <a:lnSpc>
                <a:spcPct val="90000"/>
              </a:lnSpc>
              <a:spcBef>
                <a:spcPts val="1001"/>
              </a:spcBef>
              <a:buNone/>
              <a:tabLst>
                <a:tab pos="0" algn="l"/>
              </a:tabLst>
            </a:pPr>
            <a:endParaRPr lang="en-US" sz="3600" b="0" u="none" strike="noStrike">
              <a:solidFill>
                <a:schemeClr val="dk1"/>
              </a:solidFill>
              <a:effectLst/>
              <a:uFillTx/>
              <a:latin typeface="Calibri"/>
            </a:endParaRPr>
          </a:p>
          <a:p>
            <a:pPr indent="0" algn="l" defTabSz="914400">
              <a:lnSpc>
                <a:spcPct val="90000"/>
              </a:lnSpc>
              <a:spcBef>
                <a:spcPts val="1001"/>
              </a:spcBef>
              <a:buNone/>
              <a:tabLst>
                <a:tab pos="0" algn="l"/>
              </a:tabLst>
            </a:pPr>
            <a:r>
              <a:rPr lang="fr-FR" sz="3600" b="0" i="1" u="none" strike="noStrike">
                <a:solidFill>
                  <a:schemeClr val="lt1"/>
                </a:solidFill>
                <a:effectLst/>
                <a:uFillTx/>
                <a:latin typeface="Alegreya"/>
              </a:rPr>
              <a:t>Le marché immobilier …devient, notamment pour les </a:t>
            </a:r>
            <a:r>
              <a:rPr lang="fr-FR" sz="3600" b="1" i="1" u="none" strike="noStrike">
                <a:solidFill>
                  <a:schemeClr val="lt1"/>
                </a:solidFill>
                <a:effectLst/>
                <a:uFillTx/>
                <a:latin typeface="Alegreya"/>
              </a:rPr>
              <a:t>immeubles de bureaux et de commerces  primes</a:t>
            </a:r>
            <a:r>
              <a:rPr lang="fr-FR" sz="3600" b="0" i="1" u="none" strike="noStrike">
                <a:solidFill>
                  <a:schemeClr val="lt1"/>
                </a:solidFill>
                <a:effectLst/>
                <a:uFillTx/>
                <a:latin typeface="Alegreya"/>
              </a:rPr>
              <a:t>, un </a:t>
            </a:r>
            <a:r>
              <a:rPr lang="fr-FR" sz="3600" b="1" i="1" u="none" strike="noStrike">
                <a:solidFill>
                  <a:schemeClr val="lt1"/>
                </a:solidFill>
                <a:effectLst/>
                <a:uFillTx/>
                <a:latin typeface="Alegreya"/>
              </a:rPr>
              <a:t>marché globalisé et mondial</a:t>
            </a:r>
            <a:r>
              <a:rPr lang="fr-FR" sz="3600" b="0" i="1" u="none" strike="noStrike">
                <a:solidFill>
                  <a:schemeClr val="lt1"/>
                </a:solidFill>
                <a:effectLst/>
                <a:uFillTx/>
                <a:latin typeface="Alegreya"/>
              </a:rPr>
              <a:t>, </a:t>
            </a:r>
            <a:endParaRPr lang="en-US" sz="3600" b="0" u="none" strike="noStrike">
              <a:solidFill>
                <a:schemeClr val="dk1"/>
              </a:solidFill>
              <a:effectLst/>
              <a:uFillTx/>
              <a:latin typeface="Calibri"/>
            </a:endParaRPr>
          </a:p>
          <a:p>
            <a:pPr indent="0" algn="l" defTabSz="914400">
              <a:lnSpc>
                <a:spcPct val="90000"/>
              </a:lnSpc>
              <a:spcBef>
                <a:spcPts val="1001"/>
              </a:spcBef>
              <a:buNone/>
              <a:tabLst>
                <a:tab pos="0" algn="l"/>
              </a:tabLst>
            </a:pPr>
            <a:endParaRPr lang="en-US" sz="2800" b="0" u="none" strike="noStrike">
              <a:solidFill>
                <a:schemeClr val="dk1"/>
              </a:solidFill>
              <a:effectLst/>
              <a:uFillTx/>
              <a:latin typeface="Calibri"/>
            </a:endParaRPr>
          </a:p>
        </p:txBody>
      </p:sp>
      <p:pic>
        <p:nvPicPr>
          <p:cNvPr id="186" name="Picture 2"/>
          <p:cNvPicPr/>
          <p:nvPr/>
        </p:nvPicPr>
        <p:blipFill>
          <a:blip r:embed="rId1"/>
          <a:stretch/>
        </p:blipFill>
        <p:spPr>
          <a:xfrm>
            <a:off x="1715040" y="2878560"/>
            <a:ext cx="2167920" cy="3039120"/>
          </a:xfrm>
          <a:prstGeom prst="rect">
            <a:avLst/>
          </a:prstGeom>
          <a:noFill/>
          <a:ln w="0">
            <a:noFill/>
          </a:ln>
        </p:spPr>
      </p:pic>
      <p:pic>
        <p:nvPicPr>
          <p:cNvPr id="187" name="Picture 2" descr="Ingrid Nappi-Choulet co-organise une conférence sur le modèle singapourien"/>
          <p:cNvPicPr/>
          <p:nvPr/>
        </p:nvPicPr>
        <p:blipFill>
          <a:blip r:embed="rId2"/>
          <a:srcRect l="28175" t="6092" r="5747" b="8037"/>
          <a:stretch/>
        </p:blipFill>
        <p:spPr>
          <a:xfrm>
            <a:off x="1764360" y="530640"/>
            <a:ext cx="2069280" cy="179064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54DE47CF-A4DE-4414-B8FA-B6B46F63082C}" type="slidenum">
              <a:t>31</a:t>
            </a:fld>
          </a:p>
        </p:txBody>
      </p:sp>
    </p:spTree>
  </p:cSld>
  <mc:AlternateContent>
    <mc:Choice Requires="p14">
      <p:transition spd="slow" p14:dur="2000"/>
    </mc:Choice>
    <mc:Fallback>
      <p:transition spd="slow"/>
    </mc:Fallback>
  </mc:AlternateContent>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8" name="PlaceHolder 1"/>
          <p:cNvSpPr>
            <a:spLocks noGrp="1"/>
          </p:cNvSpPr>
          <p:nvPr>
            <p:ph type="title"/>
          </p:nvPr>
        </p:nvSpPr>
        <p:spPr>
          <a:xfrm>
            <a:off x="728280" y="1228680"/>
            <a:ext cx="10515240" cy="1325160"/>
          </a:xfrm>
          <a:prstGeom prst="rect">
            <a:avLst/>
          </a:prstGeom>
          <a:noFill/>
          <a:ln w="0">
            <a:noFill/>
          </a:ln>
        </p:spPr>
        <p:txBody>
          <a:bodyPr lIns="91440" tIns="45720" rIns="91440" bIns="45720" anchor="ctr">
            <a:normAutofit fontScale="77500" lnSpcReduction="19999"/>
          </a:bodyPr>
          <a:p>
            <a:pPr indent="0" algn="l" defTabSz="914400">
              <a:lnSpc>
                <a:spcPct val="90000"/>
              </a:lnSpc>
              <a:buNone/>
            </a:pPr>
            <a:r>
              <a:rPr lang="fr-FR" sz="4000" b="0" i="1" u="none" strike="noStrike">
                <a:solidFill>
                  <a:schemeClr val="lt1"/>
                </a:solidFill>
                <a:effectLst/>
                <a:uFillTx/>
                <a:latin typeface="Bahnschrift"/>
              </a:rPr>
              <a:t>….l’immeuble et son quartier sont analysés comme des  </a:t>
            </a:r>
            <a:r>
              <a:rPr lang="fr-FR" sz="4000" b="1" i="1" u="none" strike="noStrike">
                <a:solidFill>
                  <a:schemeClr val="lt1"/>
                </a:solidFill>
                <a:effectLst/>
                <a:uFillTx/>
                <a:latin typeface="Bahnschrift"/>
              </a:rPr>
              <a:t>actifs financiers</a:t>
            </a:r>
            <a:r>
              <a:rPr lang="fr-FR" sz="4000" b="0" u="none" strike="noStrike">
                <a:solidFill>
                  <a:schemeClr val="lt1"/>
                </a:solidFill>
                <a:effectLst/>
                <a:uFillTx/>
                <a:latin typeface="Bahnschrift"/>
              </a:rPr>
              <a:t>…. »</a:t>
            </a:r>
            <a:br>
              <a:rPr sz="4400"/>
            </a:br>
            <a:endParaRPr lang="en-US" sz="4000" b="0" u="none" strike="noStrike">
              <a:solidFill>
                <a:schemeClr val="dk1"/>
              </a:solidFill>
              <a:effectLst/>
              <a:uFillTx/>
              <a:latin typeface="Calibri Light"/>
            </a:endParaRPr>
          </a:p>
        </p:txBody>
      </p:sp>
      <p:pic>
        <p:nvPicPr>
          <p:cNvPr id="189" name="Picture 2"/>
          <p:cNvPicPr/>
          <p:nvPr/>
        </p:nvPicPr>
        <p:blipFill>
          <a:blip r:embed="rId1"/>
          <a:stretch/>
        </p:blipFill>
        <p:spPr>
          <a:xfrm>
            <a:off x="4038480" y="2982960"/>
            <a:ext cx="1552680" cy="2176920"/>
          </a:xfrm>
          <a:prstGeom prst="rect">
            <a:avLst/>
          </a:prstGeom>
          <a:noFill/>
          <a:ln w="0">
            <a:noFill/>
          </a:ln>
        </p:spPr>
      </p:pic>
      <p:pic>
        <p:nvPicPr>
          <p:cNvPr id="190" name="Picture 2" descr="Ingrid Nappi-Choulet co-organise une conférence sur le modèle singapourien"/>
          <p:cNvPicPr/>
          <p:nvPr/>
        </p:nvPicPr>
        <p:blipFill>
          <a:blip r:embed="rId2"/>
          <a:srcRect l="28175" t="6092" r="5747" b="8037"/>
          <a:stretch/>
        </p:blipFill>
        <p:spPr>
          <a:xfrm>
            <a:off x="5591520" y="2982960"/>
            <a:ext cx="2462760" cy="213084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60848B1D-78F0-4AFA-A1FC-D499DB5320E0}" type="slidenum">
              <a:t>32</a:t>
            </a:fld>
          </a:p>
        </p:txBody>
      </p:sp>
    </p:spTree>
  </p:cSld>
  <mc:AlternateContent>
    <mc:Choice Requires="p14">
      <p:transition spd="slow" p14:dur="2000"/>
    </mc:Choice>
    <mc:Fallback>
      <p:transition spd="slow"/>
    </mc:Fallback>
  </mc:AlternateContent>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1" name="PlaceHolder 1"/>
          <p:cNvSpPr>
            <a:spLocks noGrp="1"/>
          </p:cNvSpPr>
          <p:nvPr>
            <p:ph type="title"/>
          </p:nvPr>
        </p:nvSpPr>
        <p:spPr>
          <a:xfrm>
            <a:off x="838080" y="136440"/>
            <a:ext cx="10515240" cy="960480"/>
          </a:xfrm>
          <a:prstGeom prst="rect">
            <a:avLst/>
          </a:prstGeom>
          <a:noFill/>
          <a:ln w="0">
            <a:noFill/>
          </a:ln>
        </p:spPr>
        <p:txBody>
          <a:bodyPr lIns="91440" tIns="45720" rIns="91440" bIns="45720" anchor="ctr">
            <a:noAutofit/>
          </a:bodyPr>
          <a:p>
            <a:pPr indent="0" algn="ctr" defTabSz="914400">
              <a:lnSpc>
                <a:spcPct val="90000"/>
              </a:lnSpc>
              <a:buNone/>
            </a:pPr>
            <a:r>
              <a:rPr lang="fr-FR" sz="3600" b="1" u="none" strike="noStrike">
                <a:solidFill>
                  <a:schemeClr val="lt1"/>
                </a:solidFill>
                <a:effectLst/>
                <a:uFillTx/>
                <a:latin typeface="Bahnschrift"/>
              </a:rPr>
              <a:t>le logiciel de l’immobilier </a:t>
            </a:r>
            <a:r>
              <a:rPr lang="fr-FR" sz="1000" b="0" u="none" strike="noStrike">
                <a:solidFill>
                  <a:schemeClr val="lt1"/>
                </a:solidFill>
                <a:effectLst/>
                <a:uFillTx/>
                <a:latin typeface="Bahnschrift"/>
              </a:rPr>
              <a:t>2007</a:t>
            </a:r>
            <a:endParaRPr lang="en-US" sz="1000" b="0" u="none" strike="noStrike">
              <a:solidFill>
                <a:schemeClr val="dk1"/>
              </a:solidFill>
              <a:effectLst/>
              <a:uFillTx/>
              <a:latin typeface="Calibri Light"/>
            </a:endParaRPr>
          </a:p>
        </p:txBody>
      </p:sp>
      <p:pic>
        <p:nvPicPr>
          <p:cNvPr id="192" name="Espace réservé du contenu 4"/>
          <p:cNvPicPr/>
          <p:nvPr/>
        </p:nvPicPr>
        <p:blipFill>
          <a:blip r:embed="rId1"/>
          <a:stretch/>
        </p:blipFill>
        <p:spPr>
          <a:xfrm>
            <a:off x="1995120" y="1097280"/>
            <a:ext cx="8418600" cy="496440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3D58615A-FBC5-49DE-893D-8584F9D763E0}" type="slidenum">
              <a:t>33</a:t>
            </a:fld>
          </a:p>
        </p:txBody>
      </p:sp>
    </p:spTree>
  </p:cSld>
  <mc:AlternateContent>
    <mc:Choice Requires="p14">
      <p:transition spd="slow" p14:dur="2000"/>
    </mc:Choice>
    <mc:Fallback>
      <p:transition spd="slow"/>
    </mc:Fallback>
  </mc:AlternateContent>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3" name="PlaceHolder 1"/>
          <p:cNvSpPr>
            <a:spLocks noGrp="1"/>
          </p:cNvSpPr>
          <p:nvPr>
            <p:ph type="title"/>
          </p:nvPr>
        </p:nvSpPr>
        <p:spPr>
          <a:xfrm>
            <a:off x="838080" y="170280"/>
            <a:ext cx="10515240" cy="531000"/>
          </a:xfrm>
          <a:prstGeom prst="rect">
            <a:avLst/>
          </a:prstGeom>
          <a:noFill/>
          <a:ln w="0">
            <a:noFill/>
          </a:ln>
        </p:spPr>
        <p:txBody>
          <a:bodyPr lIns="91440" tIns="45720" rIns="91440" bIns="45720" anchor="ctr">
            <a:noAutofit/>
          </a:bodyPr>
          <a:p>
            <a:pPr indent="0" algn="ctr" defTabSz="914400">
              <a:lnSpc>
                <a:spcPct val="90000"/>
              </a:lnSpc>
              <a:buNone/>
            </a:pPr>
            <a:r>
              <a:rPr lang="fr-FR" sz="3600" b="1" u="none" strike="noStrike">
                <a:solidFill>
                  <a:schemeClr val="lt1"/>
                </a:solidFill>
                <a:effectLst/>
                <a:uFillTx/>
                <a:latin typeface="Bahnschrift"/>
              </a:rPr>
              <a:t>Le logiciel du financier</a:t>
            </a:r>
            <a:endParaRPr lang="en-US" sz="3600" b="0" u="none" strike="noStrike">
              <a:solidFill>
                <a:schemeClr val="dk1"/>
              </a:solidFill>
              <a:effectLst/>
              <a:uFillTx/>
              <a:latin typeface="Calibri Light"/>
            </a:endParaRPr>
          </a:p>
        </p:txBody>
      </p:sp>
      <p:pic>
        <p:nvPicPr>
          <p:cNvPr id="194" name="Espace réservé du contenu 4"/>
          <p:cNvPicPr/>
          <p:nvPr/>
        </p:nvPicPr>
        <p:blipFill>
          <a:blip r:embed="rId1"/>
          <a:stretch/>
        </p:blipFill>
        <p:spPr>
          <a:xfrm>
            <a:off x="1368000" y="780480"/>
            <a:ext cx="9681480" cy="557568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E51BE505-71A3-4349-9357-2E344F226CAA}" type="slidenum">
              <a:t>34</a:t>
            </a:fld>
          </a:p>
        </p:txBody>
      </p:sp>
    </p:spTree>
  </p:cSld>
  <mc:AlternateContent>
    <mc:Choice Requires="p14">
      <p:transition spd="slow" p14:dur="2000"/>
    </mc:Choice>
    <mc:Fallback>
      <p:transition spd="slow"/>
    </mc:Fallback>
  </mc:AlternateContent>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5" name="PlaceHolder 1"/>
          <p:cNvSpPr>
            <a:spLocks noGrp="1"/>
          </p:cNvSpPr>
          <p:nvPr>
            <p:ph type="title"/>
          </p:nvPr>
        </p:nvSpPr>
        <p:spPr>
          <a:xfrm>
            <a:off x="838080" y="467280"/>
            <a:ext cx="10515240" cy="930600"/>
          </a:xfrm>
          <a:prstGeom prst="rect">
            <a:avLst/>
          </a:prstGeom>
          <a:noFill/>
          <a:ln w="0">
            <a:noFill/>
          </a:ln>
        </p:spPr>
        <p:txBody>
          <a:bodyPr lIns="91440" tIns="45720" rIns="91440" bIns="45720" anchor="ctr">
            <a:normAutofit/>
          </a:bodyPr>
          <a:p>
            <a:pPr indent="0" algn="ctr" defTabSz="914400">
              <a:lnSpc>
                <a:spcPct val="90000"/>
              </a:lnSpc>
              <a:buNone/>
            </a:pPr>
            <a:r>
              <a:rPr lang="fr-FR" sz="4400" b="1" u="none" strike="noStrike">
                <a:solidFill>
                  <a:schemeClr val="dk1"/>
                </a:solidFill>
                <a:effectLst/>
                <a:uFillTx/>
                <a:latin typeface="Calibri"/>
              </a:rPr>
              <a:t>2.b. l’allocation d’actifs</a:t>
            </a:r>
            <a:endParaRPr lang="en-US" sz="4400" b="0" u="none" strike="noStrike">
              <a:solidFill>
                <a:schemeClr val="dk1"/>
              </a:solidFill>
              <a:effectLst/>
              <a:uFillTx/>
              <a:latin typeface="Calibri Light"/>
            </a:endParaRPr>
          </a:p>
        </p:txBody>
      </p:sp>
      <p:pic>
        <p:nvPicPr>
          <p:cNvPr id="196" name="Espace réservé du contenu 4"/>
          <p:cNvPicPr/>
          <p:nvPr/>
        </p:nvPicPr>
        <p:blipFill>
          <a:blip r:embed="rId1"/>
          <a:stretch/>
        </p:blipFill>
        <p:spPr>
          <a:xfrm>
            <a:off x="1735560" y="467280"/>
            <a:ext cx="8835840" cy="530136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2427224B-D734-4D8B-8444-09346CC6AD1A}" type="slidenum">
              <a:t>35</a:t>
            </a:fld>
          </a:p>
        </p:txBody>
      </p:sp>
    </p:spTree>
  </p:cSld>
  <mc:AlternateContent>
    <mc:Choice Requires="p14">
      <p:transition spd="slow" p14:dur="2000"/>
    </mc:Choice>
    <mc:Fallback>
      <p:transition spd="slow"/>
    </mc:Fallback>
  </mc:AlternateContent>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97" name="Espace réservé du contenu 4"/>
          <p:cNvPicPr/>
          <p:nvPr/>
        </p:nvPicPr>
        <p:blipFill>
          <a:blip r:embed="rId1"/>
          <a:stretch/>
        </p:blipFill>
        <p:spPr>
          <a:xfrm>
            <a:off x="1223640" y="0"/>
            <a:ext cx="9744840" cy="6132600"/>
          </a:xfrm>
          <a:prstGeom prst="rect">
            <a:avLst/>
          </a:prstGeom>
          <a:noFill/>
          <a:ln w="0">
            <a:noFill/>
          </a:ln>
        </p:spPr>
      </p:pic>
      <p:sp>
        <p:nvSpPr>
          <p:cNvPr id="2" name="PlaceHolder 1"/>
          <p:cNvSpPr>
            <a:spLocks noGrp="1"/>
          </p:cNvSpPr>
          <p:nvPr>
            <p:ph type="ftr" idx="11"/>
          </p:nvPr>
        </p:nvSpPr>
        <p:spPr/>
        <p:txBody>
          <a:bodyPr/>
          <a:p>
            <a:r>
              <a:t>la financiarisation de l'immobilier Paris la Défense Bernard Roth 31 mars 2023</a:t>
            </a:r>
          </a:p>
        </p:txBody>
      </p:sp>
      <p:sp>
        <p:nvSpPr>
          <p:cNvPr id="3" name="PlaceHolder 2"/>
          <p:cNvSpPr>
            <a:spLocks noGrp="1"/>
          </p:cNvSpPr>
          <p:nvPr>
            <p:ph type="sldNum" idx="12"/>
          </p:nvPr>
        </p:nvSpPr>
        <p:spPr/>
        <p:txBody>
          <a:bodyPr/>
          <a:p>
            <a:fld id="{BBAFF207-4275-4975-B646-47696EC14844}" type="slidenum">
              <a:t>36</a:t>
            </a:fld>
          </a:p>
        </p:txBody>
      </p:sp>
    </p:spTree>
  </p:cSld>
  <mc:AlternateContent>
    <mc:Choice Requires="p14">
      <p:transition spd="slow" p14:dur="2000"/>
    </mc:Choice>
    <mc:Fallback>
      <p:transition spd="slow"/>
    </mc:Fallback>
  </mc:AlternateContent>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8" name="PlaceHolder 1"/>
          <p:cNvSpPr>
            <a:spLocks noGrp="1"/>
          </p:cNvSpPr>
          <p:nvPr>
            <p:ph type="title"/>
          </p:nvPr>
        </p:nvSpPr>
        <p:spPr>
          <a:xfrm>
            <a:off x="838080" y="0"/>
            <a:ext cx="10515240" cy="944640"/>
          </a:xfrm>
          <a:prstGeom prst="rect">
            <a:avLst/>
          </a:prstGeom>
          <a:noFill/>
          <a:ln w="0">
            <a:noFill/>
          </a:ln>
        </p:spPr>
        <p:txBody>
          <a:bodyPr lIns="91440" tIns="45720" rIns="91440" bIns="45720" anchor="ctr">
            <a:normAutofit/>
          </a:bodyPr>
          <a:p>
            <a:pPr indent="0" algn="ctr" defTabSz="914400">
              <a:lnSpc>
                <a:spcPct val="90000"/>
              </a:lnSpc>
              <a:buNone/>
            </a:pPr>
            <a:r>
              <a:rPr lang="fr-FR" sz="4000" b="1" u="none" strike="noStrike">
                <a:solidFill>
                  <a:schemeClr val="lt1"/>
                </a:solidFill>
                <a:effectLst/>
                <a:uFillTx/>
                <a:latin typeface="Calibri"/>
              </a:rPr>
              <a:t>2.c. Le sous-jacent immobilier</a:t>
            </a:r>
            <a:endParaRPr lang="en-US" sz="4000" b="0" u="none" strike="noStrike">
              <a:solidFill>
                <a:schemeClr val="dk1"/>
              </a:solidFill>
              <a:effectLst/>
              <a:uFillTx/>
              <a:latin typeface="Calibri Light"/>
            </a:endParaRPr>
          </a:p>
        </p:txBody>
      </p:sp>
      <p:sp>
        <p:nvSpPr>
          <p:cNvPr id="199" name="PlaceHolder 2"/>
          <p:cNvSpPr>
            <a:spLocks noGrp="1"/>
          </p:cNvSpPr>
          <p:nvPr>
            <p:ph/>
          </p:nvPr>
        </p:nvSpPr>
        <p:spPr>
          <a:xfrm>
            <a:off x="838080" y="1143000"/>
            <a:ext cx="10515240" cy="5033520"/>
          </a:xfrm>
          <a:prstGeom prst="rect">
            <a:avLst/>
          </a:prstGeom>
          <a:noFill/>
          <a:ln w="0">
            <a:noFill/>
          </a:ln>
        </p:spPr>
        <p:txBody>
          <a:bodyPr lIns="91440" tIns="45720" rIns="91440" bIns="45720" anchor="t">
            <a:normAutofit lnSpcReduction="9999"/>
          </a:bodyPr>
          <a:p>
            <a:pPr indent="0" algn="l" defTabSz="914400">
              <a:lnSpc>
                <a:spcPct val="90000"/>
              </a:lnSpc>
              <a:spcBef>
                <a:spcPts val="1001"/>
              </a:spcBef>
              <a:buNone/>
              <a:tabLst>
                <a:tab pos="0" algn="l"/>
              </a:tabLst>
            </a:pPr>
            <a:r>
              <a:rPr lang="fr-FR" sz="2800" b="1" u="none" strike="noStrike">
                <a:solidFill>
                  <a:schemeClr val="dk1"/>
                </a:solidFill>
                <a:effectLst/>
                <a:uFillTx/>
                <a:latin typeface="Bahnschrift"/>
              </a:rPr>
              <a:t>Caractéristiques du </a:t>
            </a:r>
            <a:r>
              <a:rPr lang="fr-FR" sz="2800" b="1" i="1" u="none" strike="noStrike">
                <a:solidFill>
                  <a:schemeClr val="dk1"/>
                </a:solidFill>
                <a:effectLst/>
                <a:uFillTx/>
                <a:latin typeface="Bahnschrift"/>
              </a:rPr>
              <a:t>sous-jacent</a:t>
            </a:r>
            <a:endParaRPr lang="en-US" sz="28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tabLst>
                <a:tab pos="0" algn="l"/>
              </a:tabLst>
            </a:pPr>
            <a:r>
              <a:rPr lang="fr-FR" sz="2400" b="0" u="none" strike="noStrike">
                <a:solidFill>
                  <a:schemeClr val="lt1"/>
                </a:solidFill>
                <a:effectLst/>
                <a:uFillTx/>
                <a:latin typeface="Bahnschrift"/>
              </a:rPr>
              <a:t>Hétérogénéité et caractère de l’immeuble</a:t>
            </a:r>
            <a:endParaRPr lang="en-US" sz="24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tabLst>
                <a:tab pos="0" algn="l"/>
              </a:tabLst>
            </a:pPr>
            <a:r>
              <a:rPr lang="fr-FR" sz="2400" b="0" u="none" strike="noStrike">
                <a:solidFill>
                  <a:schemeClr val="lt1"/>
                </a:solidFill>
                <a:effectLst/>
                <a:uFillTx/>
                <a:latin typeface="Bahnschrift"/>
              </a:rPr>
              <a:t>Valeur unitaire élevée</a:t>
            </a:r>
            <a:endParaRPr lang="en-US" sz="24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tabLst>
                <a:tab pos="0" algn="l"/>
              </a:tabLst>
            </a:pPr>
            <a:r>
              <a:rPr lang="fr-FR" sz="2400" b="0" u="none" strike="noStrike">
                <a:solidFill>
                  <a:schemeClr val="lt1"/>
                </a:solidFill>
                <a:effectLst/>
                <a:uFillTx/>
                <a:latin typeface="Bahnschrift"/>
              </a:rPr>
              <a:t>Non divisibilité</a:t>
            </a:r>
            <a:endParaRPr lang="en-US" sz="24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tabLst>
                <a:tab pos="0" algn="l"/>
              </a:tabLst>
            </a:pPr>
            <a:r>
              <a:rPr lang="fr-FR" sz="2400" b="0" u="none" strike="noStrike">
                <a:solidFill>
                  <a:schemeClr val="lt1"/>
                </a:solidFill>
                <a:effectLst/>
                <a:uFillTx/>
                <a:latin typeface="Bahnschrift"/>
              </a:rPr>
              <a:t>Contrôle direct d’actif physique, par nature peu volatil</a:t>
            </a:r>
            <a:endParaRPr lang="en-US" sz="2400" b="0" u="none" strike="noStrike">
              <a:solidFill>
                <a:schemeClr val="dk1"/>
              </a:solidFill>
              <a:effectLst/>
              <a:uFillTx/>
              <a:latin typeface="Calibri"/>
            </a:endParaRPr>
          </a:p>
          <a:p>
            <a:pPr indent="0" algn="l" defTabSz="914400">
              <a:lnSpc>
                <a:spcPct val="90000"/>
              </a:lnSpc>
              <a:spcBef>
                <a:spcPts val="1001"/>
              </a:spcBef>
              <a:buNone/>
              <a:tabLst>
                <a:tab pos="0" algn="l"/>
              </a:tabLst>
            </a:pPr>
            <a:endParaRPr lang="en-US" sz="2400" b="0" u="none" strike="noStrike">
              <a:solidFill>
                <a:schemeClr val="dk1"/>
              </a:solidFill>
              <a:effectLst/>
              <a:uFillTx/>
              <a:latin typeface="Calibri"/>
            </a:endParaRPr>
          </a:p>
          <a:p>
            <a:pPr indent="0" algn="l" defTabSz="914400">
              <a:lnSpc>
                <a:spcPct val="90000"/>
              </a:lnSpc>
              <a:spcBef>
                <a:spcPts val="1001"/>
              </a:spcBef>
              <a:buNone/>
              <a:tabLst>
                <a:tab pos="0" algn="l"/>
              </a:tabLst>
            </a:pPr>
            <a:r>
              <a:rPr lang="fr-FR" sz="2800" b="1" u="none" strike="noStrike">
                <a:solidFill>
                  <a:schemeClr val="dk1"/>
                </a:solidFill>
                <a:effectLst/>
                <a:uFillTx/>
                <a:latin typeface="Bahnschrift"/>
              </a:rPr>
              <a:t>Conséquences pour </a:t>
            </a:r>
            <a:r>
              <a:rPr lang="fr-FR" sz="2800" b="1" i="1" u="none" strike="noStrike">
                <a:solidFill>
                  <a:schemeClr val="dk1"/>
                </a:solidFill>
                <a:effectLst/>
                <a:uFillTx/>
                <a:latin typeface="Bahnschrift"/>
              </a:rPr>
              <a:t>l’investissement</a:t>
            </a:r>
            <a:endParaRPr lang="en-US" sz="28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tabLst>
                <a:tab pos="0" algn="l"/>
              </a:tabLst>
            </a:pPr>
            <a:r>
              <a:rPr lang="fr-FR" sz="2400" b="0" u="none" strike="noStrike">
                <a:solidFill>
                  <a:schemeClr val="lt1"/>
                </a:solidFill>
                <a:effectLst/>
                <a:uFillTx/>
                <a:latin typeface="Bahnschrift"/>
              </a:rPr>
              <a:t>Niveau élevé du risque </a:t>
            </a:r>
            <a:endParaRPr lang="en-US" sz="24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tabLst>
                <a:tab pos="0" algn="l"/>
              </a:tabLst>
            </a:pPr>
            <a:r>
              <a:rPr lang="fr-FR" sz="2400" b="0" u="none" strike="noStrike">
                <a:solidFill>
                  <a:schemeClr val="lt1"/>
                </a:solidFill>
                <a:effectLst/>
                <a:uFillTx/>
                <a:latin typeface="Bahnschrift"/>
              </a:rPr>
              <a:t>Nécessité d’expertises multiples</a:t>
            </a:r>
            <a:endParaRPr lang="en-US" sz="24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tabLst>
                <a:tab pos="0" algn="l"/>
              </a:tabLst>
            </a:pPr>
            <a:r>
              <a:rPr lang="fr-FR" sz="2400" b="0" u="none" strike="noStrike">
                <a:solidFill>
                  <a:schemeClr val="lt1"/>
                </a:solidFill>
                <a:effectLst/>
                <a:uFillTx/>
                <a:latin typeface="Bahnschrift"/>
              </a:rPr>
              <a:t>Difficulté et coût élevé de la diversification</a:t>
            </a:r>
            <a:endParaRPr lang="en-US" sz="24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tabLst>
                <a:tab pos="0" algn="l"/>
              </a:tabLst>
            </a:pPr>
            <a:r>
              <a:rPr lang="fr-FR" sz="2400" b="0" u="none" strike="noStrike">
                <a:solidFill>
                  <a:schemeClr val="lt1"/>
                </a:solidFill>
                <a:effectLst/>
                <a:uFillTx/>
                <a:latin typeface="Bahnschrift"/>
              </a:rPr>
              <a:t>Gestion physique des immeubles indispensable : charge supplémentaire/source de valeurs</a:t>
            </a:r>
            <a:endParaRPr lang="en-US" sz="2400" b="0" u="none" strike="noStrike">
              <a:solidFill>
                <a:schemeClr val="dk1"/>
              </a:solidFill>
              <a:effectLst/>
              <a:uFillTx/>
              <a:latin typeface="Calibri"/>
            </a:endParaRPr>
          </a:p>
        </p:txBody>
      </p:sp>
    </p:spTree>
  </p:cSld>
  <mc:AlternateContent>
    <mc:Choice Requires="p14">
      <p:transition spd="slow" p14:dur="2000"/>
    </mc:Choice>
    <mc:Fallback>
      <p:transition spd="slow"/>
    </mc:Fallback>
  </mc:AlternateContent>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0" name="PlaceHolder 1"/>
          <p:cNvSpPr>
            <a:spLocks noGrp="1"/>
          </p:cNvSpPr>
          <p:nvPr>
            <p:ph type="title"/>
          </p:nvPr>
        </p:nvSpPr>
        <p:spPr>
          <a:xfrm>
            <a:off x="838080" y="196560"/>
            <a:ext cx="10515240" cy="1012320"/>
          </a:xfrm>
          <a:prstGeom prst="rect">
            <a:avLst/>
          </a:prstGeom>
          <a:noFill/>
          <a:ln w="0">
            <a:noFill/>
          </a:ln>
        </p:spPr>
        <p:txBody>
          <a:bodyPr lIns="91440" tIns="45720" rIns="91440" bIns="45720" anchor="ctr">
            <a:normAutofit/>
          </a:bodyPr>
          <a:p>
            <a:pPr indent="0" algn="ctr" defTabSz="914400">
              <a:lnSpc>
                <a:spcPct val="90000"/>
              </a:lnSpc>
              <a:buNone/>
            </a:pPr>
            <a:r>
              <a:rPr lang="fr-FR" sz="4000" b="1" u="none" strike="noStrike">
                <a:solidFill>
                  <a:schemeClr val="lt1"/>
                </a:solidFill>
                <a:effectLst/>
                <a:uFillTx/>
                <a:latin typeface="Bahnschrift"/>
              </a:rPr>
              <a:t>La gestion immobilière </a:t>
            </a:r>
            <a:r>
              <a:rPr lang="fr-FR" sz="4000" b="1" u="none" strike="noStrike">
                <a:solidFill>
                  <a:schemeClr val="dk1"/>
                </a:solidFill>
                <a:effectLst/>
                <a:uFillTx/>
                <a:latin typeface="Bahnschrift"/>
              </a:rPr>
              <a:t>patrimoniale</a:t>
            </a:r>
            <a:endParaRPr lang="en-US" sz="4000" b="0" u="none" strike="noStrike">
              <a:solidFill>
                <a:schemeClr val="dk1"/>
              </a:solidFill>
              <a:effectLst/>
              <a:uFillTx/>
              <a:latin typeface="Calibri Light"/>
            </a:endParaRPr>
          </a:p>
        </p:txBody>
      </p:sp>
      <p:sp>
        <p:nvSpPr>
          <p:cNvPr id="201" name="PlaceHolder 2"/>
          <p:cNvSpPr>
            <a:spLocks noGrp="1"/>
          </p:cNvSpPr>
          <p:nvPr>
            <p:ph/>
          </p:nvPr>
        </p:nvSpPr>
        <p:spPr>
          <a:xfrm>
            <a:off x="838080" y="1825560"/>
            <a:ext cx="10515240" cy="4350960"/>
          </a:xfrm>
          <a:prstGeom prst="rect">
            <a:avLst/>
          </a:prstGeom>
          <a:noFill/>
          <a:ln w="0">
            <a:noFill/>
          </a:ln>
        </p:spPr>
        <p:txBody>
          <a:bodyPr lIns="91440" tIns="45720" rIns="91440" bIns="45720" anchor="t">
            <a:normAutofit lnSpcReduction="9999"/>
          </a:bodyPr>
          <a:p>
            <a:pPr marL="228600" indent="-228600" algn="l" defTabSz="914400">
              <a:lnSpc>
                <a:spcPct val="90000"/>
              </a:lnSpc>
              <a:spcBef>
                <a:spcPts val="1001"/>
              </a:spcBef>
              <a:buClr>
                <a:srgbClr val="FFFFFF"/>
              </a:buClr>
              <a:buFont typeface="Arial"/>
              <a:buChar char="•"/>
            </a:pPr>
            <a:r>
              <a:rPr lang="fr-FR" sz="2800" b="0" u="none" strike="noStrike">
                <a:solidFill>
                  <a:schemeClr val="lt1"/>
                </a:solidFill>
                <a:effectLst/>
                <a:uFillTx/>
                <a:latin typeface="Bahnschrift"/>
              </a:rPr>
              <a:t>Isolement de l’immobilier</a:t>
            </a:r>
            <a:endParaRPr lang="en-US" sz="28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pPr>
            <a:r>
              <a:rPr lang="fr-FR" sz="2800" b="0" u="none" strike="noStrike">
                <a:solidFill>
                  <a:schemeClr val="lt1"/>
                </a:solidFill>
                <a:effectLst/>
                <a:uFillTx/>
                <a:latin typeface="Bahnschrift"/>
              </a:rPr>
              <a:t>Investissement direct dans le sous-jacent</a:t>
            </a:r>
            <a:endParaRPr lang="en-US" sz="28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pPr>
            <a:r>
              <a:rPr lang="fr-FR" sz="2800" b="0" u="none" strike="noStrike">
                <a:solidFill>
                  <a:schemeClr val="lt1"/>
                </a:solidFill>
                <a:effectLst/>
                <a:uFillTx/>
                <a:latin typeface="Bahnschrift"/>
              </a:rPr>
              <a:t>Focus sur l’immeuble</a:t>
            </a:r>
            <a:endParaRPr lang="en-US" sz="28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pPr>
            <a:r>
              <a:rPr lang="fr-FR" sz="2800" b="0" u="none" strike="noStrike">
                <a:solidFill>
                  <a:schemeClr val="lt1"/>
                </a:solidFill>
                <a:effectLst/>
                <a:uFillTx/>
                <a:latin typeface="Bahnschrift"/>
              </a:rPr>
              <a:t>Portefeuille concentré</a:t>
            </a:r>
            <a:endParaRPr lang="en-US" sz="28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pPr>
            <a:r>
              <a:rPr lang="fr-FR" sz="2800" b="0" u="none" strike="noStrike">
                <a:solidFill>
                  <a:schemeClr val="lt1"/>
                </a:solidFill>
                <a:effectLst/>
                <a:uFillTx/>
                <a:latin typeface="Bahnschrift"/>
              </a:rPr>
              <a:t>Horizon de long terme</a:t>
            </a:r>
            <a:endParaRPr lang="en-US" sz="28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pPr>
            <a:r>
              <a:rPr lang="fr-FR" sz="2800" b="0" u="none" strike="noStrike">
                <a:solidFill>
                  <a:schemeClr val="lt1"/>
                </a:solidFill>
                <a:effectLst/>
                <a:uFillTx/>
                <a:latin typeface="Bahnschrift"/>
              </a:rPr>
              <a:t>Performance à travers :</a:t>
            </a:r>
            <a:endParaRPr lang="en-US" sz="2800" b="0" u="none" strike="noStrike">
              <a:solidFill>
                <a:schemeClr val="dk1"/>
              </a:solidFill>
              <a:effectLst/>
              <a:uFillTx/>
              <a:latin typeface="Calibri"/>
            </a:endParaRPr>
          </a:p>
          <a:p>
            <a:pPr marL="72000" indent="0" algn="l" defTabSz="914400">
              <a:lnSpc>
                <a:spcPct val="90000"/>
              </a:lnSpc>
              <a:spcBef>
                <a:spcPts val="1001"/>
              </a:spcBef>
              <a:buNone/>
              <a:tabLst>
                <a:tab pos="0" algn="l"/>
              </a:tabLst>
            </a:pPr>
            <a:r>
              <a:rPr lang="fr-FR" sz="2400" b="0" u="none" strike="noStrike">
                <a:solidFill>
                  <a:schemeClr val="lt1"/>
                </a:solidFill>
                <a:effectLst/>
                <a:uFillTx/>
                <a:latin typeface="Bahnschrift"/>
              </a:rPr>
              <a:t>   - structuration </a:t>
            </a:r>
            <a:endParaRPr lang="en-US" sz="2400" b="0" u="none" strike="noStrike">
              <a:solidFill>
                <a:schemeClr val="dk1"/>
              </a:solidFill>
              <a:effectLst/>
              <a:uFillTx/>
              <a:latin typeface="Calibri"/>
            </a:endParaRPr>
          </a:p>
          <a:p>
            <a:pPr marL="72000" indent="0" algn="l" defTabSz="914400">
              <a:lnSpc>
                <a:spcPct val="90000"/>
              </a:lnSpc>
              <a:spcBef>
                <a:spcPts val="1001"/>
              </a:spcBef>
              <a:buNone/>
              <a:tabLst>
                <a:tab pos="0" algn="l"/>
              </a:tabLst>
            </a:pPr>
            <a:r>
              <a:rPr lang="fr-FR" sz="2400" b="0" u="none" strike="noStrike">
                <a:solidFill>
                  <a:schemeClr val="lt1"/>
                </a:solidFill>
                <a:effectLst/>
                <a:uFillTx/>
                <a:latin typeface="Bahnschrift"/>
              </a:rPr>
              <a:t>   - sélection</a:t>
            </a:r>
            <a:endParaRPr lang="en-US" sz="2400" b="0" u="none" strike="noStrike">
              <a:solidFill>
                <a:schemeClr val="dk1"/>
              </a:solidFill>
              <a:effectLst/>
              <a:uFillTx/>
              <a:latin typeface="Calibri"/>
            </a:endParaRPr>
          </a:p>
          <a:p>
            <a:pPr marL="72000" indent="0" algn="l" defTabSz="914400">
              <a:lnSpc>
                <a:spcPct val="90000"/>
              </a:lnSpc>
              <a:spcBef>
                <a:spcPts val="1001"/>
              </a:spcBef>
              <a:buNone/>
              <a:tabLst>
                <a:tab pos="0" algn="l"/>
              </a:tabLst>
            </a:pPr>
            <a:r>
              <a:rPr lang="fr-FR" sz="2400" b="0" u="none" strike="noStrike">
                <a:solidFill>
                  <a:schemeClr val="lt1"/>
                </a:solidFill>
                <a:effectLst/>
                <a:uFillTx/>
                <a:latin typeface="Bahnschrift"/>
              </a:rPr>
              <a:t>   - gestion</a:t>
            </a:r>
            <a:endParaRPr lang="en-US" sz="2400" b="0" u="none" strike="noStrike">
              <a:solidFill>
                <a:schemeClr val="dk1"/>
              </a:solidFill>
              <a:effectLst/>
              <a:uFillTx/>
              <a:latin typeface="Calibri"/>
            </a:endParaRPr>
          </a:p>
        </p:txBody>
      </p:sp>
      <p:pic>
        <p:nvPicPr>
          <p:cNvPr id="202" name="Picture 2" descr="Gestion locative : avantages, missions, honoraires - fnaim.fr"/>
          <p:cNvPicPr/>
          <p:nvPr/>
        </p:nvPicPr>
        <p:blipFill>
          <a:blip r:embed="rId1"/>
          <a:stretch/>
        </p:blipFill>
        <p:spPr>
          <a:xfrm>
            <a:off x="5211360" y="3301920"/>
            <a:ext cx="6141960" cy="2591640"/>
          </a:xfrm>
          <a:prstGeom prst="rect">
            <a:avLst/>
          </a:prstGeom>
          <a:noFill/>
          <a:ln w="0">
            <a:noFill/>
          </a:ln>
        </p:spPr>
      </p:pic>
    </p:spTree>
  </p:cSld>
  <mc:AlternateContent>
    <mc:Choice Requires="p14">
      <p:transition spd="slow" p14:dur="2000"/>
    </mc:Choice>
    <mc:Fallback>
      <p:transition spd="slow"/>
    </mc:Fallback>
  </mc:AlternateContent>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3" name="PlaceHolder 1"/>
          <p:cNvSpPr>
            <a:spLocks noGrp="1"/>
          </p:cNvSpPr>
          <p:nvPr>
            <p:ph type="title"/>
          </p:nvPr>
        </p:nvSpPr>
        <p:spPr>
          <a:xfrm>
            <a:off x="838080" y="86040"/>
            <a:ext cx="10515240" cy="1061280"/>
          </a:xfrm>
          <a:prstGeom prst="rect">
            <a:avLst/>
          </a:prstGeom>
          <a:noFill/>
          <a:ln w="0">
            <a:noFill/>
          </a:ln>
        </p:spPr>
        <p:txBody>
          <a:bodyPr lIns="91440" tIns="45720" rIns="91440" bIns="45720" anchor="ctr">
            <a:normAutofit/>
          </a:bodyPr>
          <a:p>
            <a:pPr indent="0" algn="ctr" defTabSz="914400">
              <a:lnSpc>
                <a:spcPct val="90000"/>
              </a:lnSpc>
              <a:buNone/>
            </a:pPr>
            <a:r>
              <a:rPr lang="fr-FR" sz="4000" b="1" u="none" strike="noStrike">
                <a:solidFill>
                  <a:schemeClr val="lt1"/>
                </a:solidFill>
                <a:effectLst/>
                <a:uFillTx/>
                <a:latin typeface="Bahnschrift"/>
                <a:ea typeface="Calibri"/>
              </a:rPr>
              <a:t>La gestion immobilière </a:t>
            </a:r>
            <a:r>
              <a:rPr lang="fr-FR" sz="4000" b="1" u="none" strike="noStrike">
                <a:solidFill>
                  <a:schemeClr val="dk1"/>
                </a:solidFill>
                <a:effectLst/>
                <a:uFillTx/>
                <a:latin typeface="Bahnschrift"/>
                <a:ea typeface="Calibri"/>
              </a:rPr>
              <a:t>financiarisée</a:t>
            </a:r>
            <a:endParaRPr lang="en-US" sz="4000" b="0" u="none" strike="noStrike">
              <a:solidFill>
                <a:schemeClr val="dk1"/>
              </a:solidFill>
              <a:effectLst/>
              <a:uFillTx/>
              <a:latin typeface="Calibri Light"/>
            </a:endParaRPr>
          </a:p>
        </p:txBody>
      </p:sp>
      <p:sp>
        <p:nvSpPr>
          <p:cNvPr id="204" name="PlaceHolder 2"/>
          <p:cNvSpPr>
            <a:spLocks noGrp="1"/>
          </p:cNvSpPr>
          <p:nvPr>
            <p:ph/>
          </p:nvPr>
        </p:nvSpPr>
        <p:spPr>
          <a:xfrm>
            <a:off x="838080" y="1825560"/>
            <a:ext cx="10515240" cy="3601080"/>
          </a:xfrm>
          <a:prstGeom prst="rect">
            <a:avLst/>
          </a:prstGeom>
          <a:noFill/>
          <a:ln w="0">
            <a:noFill/>
          </a:ln>
        </p:spPr>
        <p:txBody>
          <a:bodyPr lIns="91440" tIns="45720" rIns="91440" bIns="45720" anchor="t">
            <a:noAutofit/>
          </a:bodyPr>
          <a:p>
            <a:pPr marL="228600" indent="-228600" algn="l" defTabSz="914400">
              <a:lnSpc>
                <a:spcPct val="90000"/>
              </a:lnSpc>
              <a:spcBef>
                <a:spcPts val="1001"/>
              </a:spcBef>
              <a:buClr>
                <a:srgbClr val="FFFFFF"/>
              </a:buClr>
              <a:buFont typeface="Arial"/>
              <a:buChar char="•"/>
            </a:pPr>
            <a:r>
              <a:rPr lang="fr-FR" sz="2800" b="0" u="none" strike="noStrike">
                <a:solidFill>
                  <a:schemeClr val="lt1"/>
                </a:solidFill>
                <a:effectLst/>
                <a:uFillTx/>
                <a:latin typeface="Bahnschrift"/>
              </a:rPr>
              <a:t>Intégration dans un portefeuille multi-classe</a:t>
            </a:r>
            <a:endParaRPr lang="en-US" sz="28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pPr>
            <a:r>
              <a:rPr lang="fr-FR" sz="2800" b="0" u="none" strike="noStrike">
                <a:solidFill>
                  <a:schemeClr val="lt1"/>
                </a:solidFill>
                <a:effectLst/>
                <a:uFillTx/>
                <a:latin typeface="Bahnschrift"/>
              </a:rPr>
              <a:t>Investissements directs et indirects ( foncières cotées )</a:t>
            </a:r>
            <a:endParaRPr lang="en-US" sz="28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pPr>
            <a:r>
              <a:rPr lang="fr-FR" sz="2800" b="0" u="none" strike="noStrike">
                <a:solidFill>
                  <a:schemeClr val="lt1"/>
                </a:solidFill>
                <a:effectLst/>
                <a:uFillTx/>
                <a:latin typeface="Bahnschrift"/>
              </a:rPr>
              <a:t>Approche de portefeuille immobilier</a:t>
            </a:r>
            <a:endParaRPr lang="en-US" sz="28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pPr>
            <a:r>
              <a:rPr lang="fr-FR" sz="2800" b="0" u="none" strike="noStrike">
                <a:solidFill>
                  <a:schemeClr val="lt1"/>
                </a:solidFill>
                <a:effectLst/>
                <a:uFillTx/>
                <a:latin typeface="Bahnschrift"/>
              </a:rPr>
              <a:t>Recherche de diversification</a:t>
            </a:r>
            <a:endParaRPr lang="en-US" sz="28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pPr>
            <a:r>
              <a:rPr lang="fr-FR" sz="2800" b="0" u="none" strike="noStrike">
                <a:solidFill>
                  <a:schemeClr val="lt1"/>
                </a:solidFill>
                <a:effectLst/>
                <a:uFillTx/>
                <a:latin typeface="Bahnschrift"/>
              </a:rPr>
              <a:t>Horizon d’investissement plus court</a:t>
            </a:r>
            <a:endParaRPr lang="en-US" sz="28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pPr>
            <a:r>
              <a:rPr lang="fr-FR" sz="2800" b="0" u="none" strike="noStrike">
                <a:solidFill>
                  <a:schemeClr val="lt1"/>
                </a:solidFill>
                <a:effectLst/>
                <a:uFillTx/>
                <a:latin typeface="Bahnschrift"/>
              </a:rPr>
              <a:t>Regard des analystes financiers ( influenceurs)</a:t>
            </a:r>
            <a:endParaRPr lang="en-US" sz="28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pPr>
            <a:r>
              <a:rPr lang="fr-FR" sz="2800" b="0" u="none" strike="noStrike">
                <a:solidFill>
                  <a:schemeClr val="lt1"/>
                </a:solidFill>
                <a:effectLst/>
                <a:uFillTx/>
                <a:latin typeface="Bahnschrift"/>
              </a:rPr>
              <a:t>Nouvelle source de performances :l’allocation d’actifs</a:t>
            </a:r>
            <a:endParaRPr lang="en-US" sz="2800" b="0" u="none" strike="noStrike">
              <a:solidFill>
                <a:schemeClr val="dk1"/>
              </a:solidFill>
              <a:effectLst/>
              <a:uFillTx/>
              <a:latin typeface="Calibri"/>
            </a:endParaRPr>
          </a:p>
          <a:p>
            <a:pPr indent="0" algn="l" defTabSz="914400">
              <a:lnSpc>
                <a:spcPct val="90000"/>
              </a:lnSpc>
              <a:spcBef>
                <a:spcPts val="1001"/>
              </a:spcBef>
              <a:buNone/>
            </a:pPr>
            <a:endParaRPr lang="en-US" sz="2800" b="0" u="none" strike="noStrike">
              <a:solidFill>
                <a:schemeClr val="dk1"/>
              </a:solidFill>
              <a:effectLst/>
              <a:uFillTx/>
              <a:latin typeface="Calibri"/>
            </a:endParaRPr>
          </a:p>
        </p:txBody>
      </p:sp>
      <p:pic>
        <p:nvPicPr>
          <p:cNvPr id="205" name="Picture 6" descr="Asset Management. Financial real estate management concept Stock Photo |  Adobe Stock"/>
          <p:cNvPicPr/>
          <p:nvPr/>
        </p:nvPicPr>
        <p:blipFill>
          <a:blip r:embed="rId1"/>
          <a:stretch/>
        </p:blipFill>
        <p:spPr>
          <a:xfrm>
            <a:off x="7166880" y="2915280"/>
            <a:ext cx="3555720" cy="1422000"/>
          </a:xfrm>
          <a:prstGeom prst="rect">
            <a:avLst/>
          </a:prstGeom>
          <a:noFill/>
          <a:ln w="0">
            <a:noFill/>
          </a:ln>
        </p:spPr>
      </p:pic>
    </p:spTree>
  </p:cSld>
  <mc:AlternateContent>
    <mc:Choice Requires="p14">
      <p:transition spd="slow" p14:dur="2000"/>
    </mc:Choice>
    <mc:Fallback>
      <p:transition spd="slow"/>
    </mc:Fallback>
  </mc:AlternateContent>
</p:sld>
</file>

<file path=ppt/slides/slide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0000"/>
        </a:solidFill>
      </p:bgPr>
    </p:bg>
    <p:spTree>
      <p:nvGrpSpPr>
        <p:cNvPr id="1" name=""/>
        <p:cNvGrpSpPr/>
        <p:nvPr/>
      </p:nvGrpSpPr>
      <p:grpSpPr>
        <a:xfrm>
          <a:off x="0" y="0"/>
          <a:ext cx="0" cy="0"/>
          <a:chOff x="0" y="0"/>
          <a:chExt cx="0" cy="0"/>
        </a:xfrm>
      </p:grpSpPr>
      <p:sp>
        <p:nvSpPr>
          <p:cNvPr id="206" name="PlaceHolder 1"/>
          <p:cNvSpPr>
            <a:spLocks noGrp="1"/>
          </p:cNvSpPr>
          <p:nvPr>
            <p:ph/>
          </p:nvPr>
        </p:nvSpPr>
        <p:spPr>
          <a:xfrm>
            <a:off x="838080" y="2984760"/>
            <a:ext cx="10515240" cy="888120"/>
          </a:xfrm>
          <a:prstGeom prst="rect">
            <a:avLst/>
          </a:prstGeom>
          <a:noFill/>
          <a:ln w="0">
            <a:noFill/>
          </a:ln>
        </p:spPr>
        <p:txBody>
          <a:bodyPr lIns="91440" tIns="45720" rIns="91440" bIns="45720" anchor="t">
            <a:normAutofit fontScale="92500" lnSpcReduction="9999"/>
          </a:bodyPr>
          <a:p>
            <a:pPr indent="0" algn="ctr" defTabSz="914400">
              <a:lnSpc>
                <a:spcPct val="90000"/>
              </a:lnSpc>
              <a:spcBef>
                <a:spcPts val="1001"/>
              </a:spcBef>
              <a:buNone/>
              <a:tabLst>
                <a:tab pos="0" algn="l"/>
              </a:tabLst>
            </a:pPr>
            <a:r>
              <a:rPr lang="fr-FR" sz="6600" b="1" u="none" strike="noStrike">
                <a:solidFill>
                  <a:schemeClr val="lt1"/>
                </a:solidFill>
                <a:effectLst/>
                <a:uFillTx/>
                <a:latin typeface="Bahnschrift"/>
                <a:ea typeface="Calibri"/>
              </a:rPr>
              <a:t>Un immeuble, trois marchés</a:t>
            </a:r>
            <a:endParaRPr lang="en-US" sz="6600" b="0" u="none" strike="noStrike">
              <a:solidFill>
                <a:schemeClr val="dk1"/>
              </a:solidFill>
              <a:effectLst/>
              <a:uFillTx/>
              <a:latin typeface="Calibri"/>
            </a:endParaRPr>
          </a:p>
        </p:txBody>
      </p:sp>
      <p:pic>
        <p:nvPicPr>
          <p:cNvPr id="207" name="Picture 2" descr="WARNING! Fake RealTokens being offered on swap.cat | RealT"/>
          <p:cNvPicPr/>
          <p:nvPr/>
        </p:nvPicPr>
        <p:blipFill>
          <a:blip r:embed="rId1"/>
          <a:stretch/>
        </p:blipFill>
        <p:spPr>
          <a:xfrm>
            <a:off x="4820400" y="1157040"/>
            <a:ext cx="2550600" cy="113328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F493EE83-82C0-42EA-AAD5-2AE9CB36B3AF}" type="slidenum">
              <a:t>40</a:t>
            </a:fld>
          </a:p>
        </p:txBody>
      </p:sp>
    </p:spTree>
  </p:cSld>
  <mc:AlternateContent>
    <mc:Choice Requires="p14">
      <p:transition spd="slow" p14:dur="2000"/>
    </mc:Choice>
    <mc:Fallback>
      <p:transition spd="slow"/>
    </mc:Fallback>
  </mc:AlternateContent>
</p:sld>
</file>

<file path=ppt/slides/slide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8" name="PlaceHolder 1"/>
          <p:cNvSpPr>
            <a:spLocks noGrp="1"/>
          </p:cNvSpPr>
          <p:nvPr>
            <p:ph type="title"/>
          </p:nvPr>
        </p:nvSpPr>
        <p:spPr>
          <a:xfrm>
            <a:off x="838080" y="136440"/>
            <a:ext cx="10515240" cy="1085760"/>
          </a:xfrm>
          <a:prstGeom prst="rect">
            <a:avLst/>
          </a:prstGeom>
          <a:noFill/>
          <a:ln w="0">
            <a:noFill/>
          </a:ln>
        </p:spPr>
        <p:txBody>
          <a:bodyPr lIns="91440" tIns="45720" rIns="91440" bIns="45720" anchor="ctr">
            <a:normAutofit/>
          </a:bodyPr>
          <a:p>
            <a:pPr indent="0" algn="l" defTabSz="914400">
              <a:lnSpc>
                <a:spcPct val="90000"/>
              </a:lnSpc>
              <a:buNone/>
            </a:pPr>
            <a:r>
              <a:rPr lang="fr-FR" sz="4000" b="1" u="none" strike="noStrike">
                <a:solidFill>
                  <a:schemeClr val="lt1"/>
                </a:solidFill>
                <a:effectLst/>
                <a:uFillTx/>
                <a:latin typeface="Bahnschrift"/>
                <a:ea typeface="Calibri"/>
              </a:rPr>
              <a:t>Pour l’immobilier (1)</a:t>
            </a:r>
            <a:endParaRPr lang="en-US" sz="4000" b="0" u="none" strike="noStrike">
              <a:solidFill>
                <a:schemeClr val="dk1"/>
              </a:solidFill>
              <a:effectLst/>
              <a:uFillTx/>
              <a:latin typeface="Calibri Light"/>
            </a:endParaRPr>
          </a:p>
        </p:txBody>
      </p:sp>
      <p:pic>
        <p:nvPicPr>
          <p:cNvPr id="209" name="Espace réservé du contenu 4"/>
          <p:cNvPicPr/>
          <p:nvPr/>
        </p:nvPicPr>
        <p:blipFill>
          <a:blip r:embed="rId1"/>
          <a:stretch/>
        </p:blipFill>
        <p:spPr>
          <a:xfrm>
            <a:off x="2097720" y="1451160"/>
            <a:ext cx="7904520" cy="504144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B14F2C78-CAE7-4F42-8D46-5E8156550851}" type="slidenum">
              <a:t>41</a:t>
            </a:fld>
          </a:p>
        </p:txBody>
      </p:sp>
    </p:spTree>
  </p:cSld>
  <mc:AlternateContent>
    <mc:Choice Requires="p14">
      <p:transition spd="slow" p14:dur="2000"/>
    </mc:Choice>
    <mc:Fallback>
      <p:transition spd="slow"/>
    </mc:Fallback>
  </mc:AlternateContent>
</p:sld>
</file>

<file path=ppt/slides/slide4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0" name="PlaceHolder 1"/>
          <p:cNvSpPr>
            <a:spLocks noGrp="1"/>
          </p:cNvSpPr>
          <p:nvPr>
            <p:ph type="title"/>
          </p:nvPr>
        </p:nvSpPr>
        <p:spPr>
          <a:xfrm>
            <a:off x="0" y="0"/>
            <a:ext cx="4460400" cy="929160"/>
          </a:xfrm>
          <a:prstGeom prst="rect">
            <a:avLst/>
          </a:prstGeom>
          <a:noFill/>
          <a:ln w="0">
            <a:noFill/>
          </a:ln>
        </p:spPr>
        <p:txBody>
          <a:bodyPr lIns="91440" tIns="45720" rIns="91440" bIns="45720" anchor="ctr">
            <a:normAutofit/>
          </a:bodyPr>
          <a:p>
            <a:pPr indent="0" algn="ctr" defTabSz="914400">
              <a:lnSpc>
                <a:spcPct val="90000"/>
              </a:lnSpc>
              <a:buNone/>
            </a:pPr>
            <a:r>
              <a:rPr lang="fr-FR" sz="3600" b="1" u="none" strike="noStrike">
                <a:solidFill>
                  <a:schemeClr val="lt1"/>
                </a:solidFill>
                <a:effectLst/>
                <a:uFillTx/>
                <a:latin typeface="Bahnschrift"/>
              </a:rPr>
              <a:t>Pour l’immobilier (2)</a:t>
            </a:r>
            <a:endParaRPr lang="en-US" sz="3600" b="0" u="none" strike="noStrike">
              <a:solidFill>
                <a:schemeClr val="dk1"/>
              </a:solidFill>
              <a:effectLst/>
              <a:uFillTx/>
              <a:latin typeface="Calibri Light"/>
            </a:endParaRPr>
          </a:p>
        </p:txBody>
      </p:sp>
      <p:pic>
        <p:nvPicPr>
          <p:cNvPr id="211" name="Espace réservé du contenu 4"/>
          <p:cNvPicPr/>
          <p:nvPr/>
        </p:nvPicPr>
        <p:blipFill>
          <a:blip r:embed="rId1"/>
          <a:stretch/>
        </p:blipFill>
        <p:spPr>
          <a:xfrm>
            <a:off x="1904040" y="1119240"/>
            <a:ext cx="8383320" cy="504720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A701DD79-F93D-479D-8D43-18519FB5B46B}" type="slidenum">
              <a:t>42</a:t>
            </a:fld>
          </a:p>
        </p:txBody>
      </p:sp>
    </p:spTree>
  </p:cSld>
  <mc:AlternateContent>
    <mc:Choice Requires="p14">
      <p:transition spd="slow" p14:dur="2000"/>
    </mc:Choice>
    <mc:Fallback>
      <p:transition spd="slow"/>
    </mc:Fallback>
  </mc:AlternateContent>
</p:sld>
</file>

<file path=ppt/slides/slide4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2" name="PlaceHolder 1"/>
          <p:cNvSpPr>
            <a:spLocks noGrp="1"/>
          </p:cNvSpPr>
          <p:nvPr>
            <p:ph type="title"/>
          </p:nvPr>
        </p:nvSpPr>
        <p:spPr>
          <a:xfrm>
            <a:off x="838080" y="0"/>
            <a:ext cx="10515240" cy="807480"/>
          </a:xfrm>
          <a:prstGeom prst="rect">
            <a:avLst/>
          </a:prstGeom>
          <a:noFill/>
          <a:ln w="0">
            <a:noFill/>
          </a:ln>
        </p:spPr>
        <p:txBody>
          <a:bodyPr lIns="91440" tIns="45720" rIns="91440" bIns="45720" anchor="ctr">
            <a:normAutofit/>
          </a:bodyPr>
          <a:p>
            <a:pPr indent="0" algn="ctr" defTabSz="914400">
              <a:lnSpc>
                <a:spcPct val="90000"/>
              </a:lnSpc>
              <a:buNone/>
            </a:pPr>
            <a:r>
              <a:rPr lang="fr-FR" sz="4000" b="1" u="none" strike="noStrike">
                <a:solidFill>
                  <a:schemeClr val="lt1"/>
                </a:solidFill>
                <a:effectLst/>
                <a:uFillTx/>
                <a:latin typeface="Bahnschrift"/>
              </a:rPr>
              <a:t>Pour l’immobilier les trois marchés</a:t>
            </a:r>
            <a:endParaRPr lang="en-US" sz="4000" b="0" u="none" strike="noStrike">
              <a:solidFill>
                <a:schemeClr val="dk1"/>
              </a:solidFill>
              <a:effectLst/>
              <a:uFillTx/>
              <a:latin typeface="Calibri Light"/>
            </a:endParaRPr>
          </a:p>
        </p:txBody>
      </p:sp>
      <p:pic>
        <p:nvPicPr>
          <p:cNvPr id="213" name="Espace réservé du contenu 4"/>
          <p:cNvPicPr/>
          <p:nvPr/>
        </p:nvPicPr>
        <p:blipFill>
          <a:blip r:embed="rId1"/>
          <a:stretch/>
        </p:blipFill>
        <p:spPr>
          <a:xfrm>
            <a:off x="2515680" y="776520"/>
            <a:ext cx="7466040" cy="530460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4B8D0344-F527-40D6-825E-1D1BBC1F3E22}" type="slidenum">
              <a:t>43</a:t>
            </a:fld>
          </a:p>
        </p:txBody>
      </p:sp>
    </p:spTree>
  </p:cSld>
  <mc:AlternateContent>
    <mc:Choice Requires="p14">
      <p:transition spd="slow" p14:dur="2000"/>
    </mc:Choice>
    <mc:Fallback>
      <p:transition spd="slow"/>
    </mc:Fallback>
  </mc:AlternateContent>
</p:sld>
</file>

<file path=ppt/slides/slide4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4" name="PlaceHolder 1"/>
          <p:cNvSpPr>
            <a:spLocks noGrp="1"/>
          </p:cNvSpPr>
          <p:nvPr>
            <p:ph type="title"/>
          </p:nvPr>
        </p:nvSpPr>
        <p:spPr>
          <a:xfrm>
            <a:off x="838080" y="136440"/>
            <a:ext cx="10515240" cy="655560"/>
          </a:xfrm>
          <a:prstGeom prst="rect">
            <a:avLst/>
          </a:prstGeom>
          <a:noFill/>
          <a:ln w="0">
            <a:noFill/>
          </a:ln>
        </p:spPr>
        <p:txBody>
          <a:bodyPr lIns="91440" tIns="45720" rIns="91440" bIns="45720" anchor="ctr">
            <a:normAutofit lnSpcReduction="9999"/>
          </a:bodyPr>
          <a:p>
            <a:pPr indent="0" algn="ctr" defTabSz="914400">
              <a:lnSpc>
                <a:spcPct val="90000"/>
              </a:lnSpc>
              <a:buNone/>
            </a:pPr>
            <a:r>
              <a:rPr lang="fr-FR" sz="4400" b="1" u="none" strike="noStrike">
                <a:solidFill>
                  <a:schemeClr val="lt1"/>
                </a:solidFill>
                <a:effectLst/>
                <a:uFillTx/>
                <a:latin typeface="Bahnschrift"/>
              </a:rPr>
              <a:t>Depuis les années 90 :</a:t>
            </a:r>
            <a:endParaRPr lang="en-US" sz="4400" b="0" u="none" strike="noStrike">
              <a:solidFill>
                <a:schemeClr val="dk1"/>
              </a:solidFill>
              <a:effectLst/>
              <a:uFillTx/>
              <a:latin typeface="Calibri Light"/>
            </a:endParaRPr>
          </a:p>
        </p:txBody>
      </p:sp>
      <p:pic>
        <p:nvPicPr>
          <p:cNvPr id="215" name="Espace réservé du contenu 4"/>
          <p:cNvPicPr/>
          <p:nvPr/>
        </p:nvPicPr>
        <p:blipFill>
          <a:blip r:embed="rId1"/>
          <a:stretch/>
        </p:blipFill>
        <p:spPr>
          <a:xfrm>
            <a:off x="1264320" y="874080"/>
            <a:ext cx="10350720" cy="510984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305C17EE-430F-437E-965C-6A30F4D447DB}" type="slidenum">
              <a:t>44</a:t>
            </a:fld>
          </a:p>
        </p:txBody>
      </p:sp>
    </p:spTree>
  </p:cSld>
  <mc:AlternateContent>
    <mc:Choice Requires="p14">
      <p:transition spd="slow" p14:dur="2000"/>
    </mc:Choice>
    <mc:Fallback>
      <p:transition spd="slow"/>
    </mc:Fallback>
  </mc:AlternateContent>
</p:sld>
</file>

<file path=ppt/slides/slide4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6" name="PlaceHolder 1"/>
          <p:cNvSpPr>
            <a:spLocks noGrp="1"/>
          </p:cNvSpPr>
          <p:nvPr>
            <p:ph type="title"/>
          </p:nvPr>
        </p:nvSpPr>
        <p:spPr>
          <a:xfrm>
            <a:off x="838080" y="-252360"/>
            <a:ext cx="11063880" cy="1325160"/>
          </a:xfrm>
          <a:prstGeom prst="rect">
            <a:avLst/>
          </a:prstGeom>
          <a:noFill/>
          <a:ln w="0">
            <a:noFill/>
          </a:ln>
        </p:spPr>
        <p:txBody>
          <a:bodyPr lIns="91440" tIns="45720" rIns="91440" bIns="45720" anchor="ctr">
            <a:normAutofit/>
          </a:bodyPr>
          <a:p>
            <a:pPr indent="0" algn="ctr" defTabSz="914400">
              <a:lnSpc>
                <a:spcPct val="90000"/>
              </a:lnSpc>
              <a:buNone/>
            </a:pPr>
            <a:r>
              <a:rPr lang="fr-FR" sz="4000" b="1" u="sng" strike="noStrike">
                <a:solidFill>
                  <a:schemeClr val="dk1"/>
                </a:solidFill>
                <a:effectLst/>
                <a:uFillTx/>
                <a:latin typeface="Calibri"/>
              </a:rPr>
              <a:t>3. Voyage dans la financiarisation de l’immobilier</a:t>
            </a:r>
            <a:endParaRPr lang="en-US" sz="4000" b="0" u="none" strike="noStrike">
              <a:solidFill>
                <a:schemeClr val="dk1"/>
              </a:solidFill>
              <a:effectLst/>
              <a:uFillTx/>
              <a:latin typeface="Calibri Light"/>
            </a:endParaRPr>
          </a:p>
        </p:txBody>
      </p:sp>
      <p:pic>
        <p:nvPicPr>
          <p:cNvPr id="217" name="Espace réservé du contenu 4"/>
          <p:cNvPicPr/>
          <p:nvPr/>
        </p:nvPicPr>
        <p:blipFill>
          <a:blip r:embed="rId1"/>
          <a:stretch/>
        </p:blipFill>
        <p:spPr>
          <a:xfrm>
            <a:off x="1725480" y="1073160"/>
            <a:ext cx="8740800" cy="502236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BA473A17-DE8B-47A2-8130-6253D2ECF234}" type="slidenum">
              <a:t>45</a:t>
            </a:fld>
          </a:p>
        </p:txBody>
      </p:sp>
    </p:spTree>
  </p:cSld>
  <mc:AlternateContent>
    <mc:Choice Requires="p14">
      <p:transition spd="slow" p14:dur="2000"/>
    </mc:Choice>
    <mc:Fallback>
      <p:transition spd="slow"/>
    </mc:Fallback>
  </mc:AlternateContent>
</p:sld>
</file>

<file path=ppt/slides/slide4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8"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rmAutofit/>
          </a:bodyPr>
          <a:p>
            <a:pPr indent="0" algn="ctr" defTabSz="914400">
              <a:lnSpc>
                <a:spcPct val="90000"/>
              </a:lnSpc>
              <a:buNone/>
            </a:pPr>
            <a:r>
              <a:rPr lang="fr-FR" sz="3600" b="1" u="none" strike="noStrike">
                <a:solidFill>
                  <a:schemeClr val="lt1"/>
                </a:solidFill>
                <a:effectLst/>
                <a:uFillTx/>
                <a:latin typeface="Bahnschrift"/>
              </a:rPr>
              <a:t>L’inflation en France depuis 1900</a:t>
            </a:r>
            <a:endParaRPr lang="en-US" sz="3600" b="0" u="none" strike="noStrike">
              <a:solidFill>
                <a:schemeClr val="dk1"/>
              </a:solidFill>
              <a:effectLst/>
              <a:uFillTx/>
              <a:latin typeface="Calibri Light"/>
            </a:endParaRPr>
          </a:p>
        </p:txBody>
      </p:sp>
      <p:pic>
        <p:nvPicPr>
          <p:cNvPr id="219" name="Espace réservé du contenu 4"/>
          <p:cNvPicPr/>
          <p:nvPr/>
        </p:nvPicPr>
        <p:blipFill>
          <a:blip r:embed="rId1"/>
          <a:stretch/>
        </p:blipFill>
        <p:spPr>
          <a:xfrm>
            <a:off x="320040" y="1690560"/>
            <a:ext cx="11480040" cy="388692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348115C7-2D9D-4045-884F-1927CCF3B3BC}" type="slidenum">
              <a:t>46</a:t>
            </a:fld>
          </a:p>
        </p:txBody>
      </p:sp>
    </p:spTree>
  </p:cSld>
  <mc:AlternateContent>
    <mc:Choice Requires="p14">
      <p:transition spd="slow" p14:dur="2000"/>
    </mc:Choice>
    <mc:Fallback>
      <p:transition spd="slow"/>
    </mc:Fallback>
  </mc:AlternateContent>
</p:sld>
</file>

<file path=ppt/slides/slide4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0"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p>
            <a:pPr indent="0" algn="l" defTabSz="914400">
              <a:lnSpc>
                <a:spcPct val="90000"/>
              </a:lnSpc>
              <a:buNone/>
            </a:pPr>
            <a:endParaRPr lang="en-US" sz="4400" b="0" u="none" strike="noStrike">
              <a:solidFill>
                <a:schemeClr val="dk1"/>
              </a:solidFill>
              <a:effectLst/>
              <a:uFillTx/>
              <a:latin typeface="Calibri Light"/>
            </a:endParaRPr>
          </a:p>
        </p:txBody>
      </p:sp>
      <p:pic>
        <p:nvPicPr>
          <p:cNvPr id="221" name="Espace réservé du contenu 4"/>
          <p:cNvPicPr/>
          <p:nvPr/>
        </p:nvPicPr>
        <p:blipFill>
          <a:blip r:embed="rId1"/>
          <a:stretch/>
        </p:blipFill>
        <p:spPr>
          <a:xfrm>
            <a:off x="838080" y="136440"/>
            <a:ext cx="10591920" cy="601992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0DB13056-58FE-4AC3-A3CF-8A0C4E9B76A9}" type="slidenum">
              <a:t>47</a:t>
            </a:fld>
          </a:p>
        </p:txBody>
      </p:sp>
    </p:spTree>
  </p:cSld>
  <mc:AlternateContent>
    <mc:Choice Requires="p14">
      <p:transition spd="slow" p14:dur="2000"/>
    </mc:Choice>
    <mc:Fallback>
      <p:transition spd="slow"/>
    </mc:Fallback>
  </mc:AlternateContent>
</p:sld>
</file>

<file path=ppt/slides/slide4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22" name="Espace réservé du contenu 4"/>
          <p:cNvPicPr/>
          <p:nvPr/>
        </p:nvPicPr>
        <p:blipFill>
          <a:blip r:embed="rId1"/>
          <a:stretch/>
        </p:blipFill>
        <p:spPr>
          <a:xfrm>
            <a:off x="1252800" y="375840"/>
            <a:ext cx="9686160" cy="5919120"/>
          </a:xfrm>
          <a:prstGeom prst="rect">
            <a:avLst/>
          </a:prstGeom>
          <a:noFill/>
          <a:ln w="0">
            <a:noFill/>
          </a:ln>
        </p:spPr>
      </p:pic>
      <p:sp>
        <p:nvSpPr>
          <p:cNvPr id="2" name="PlaceHolder 1"/>
          <p:cNvSpPr>
            <a:spLocks noGrp="1"/>
          </p:cNvSpPr>
          <p:nvPr>
            <p:ph type="ftr" idx="11"/>
          </p:nvPr>
        </p:nvSpPr>
        <p:spPr/>
        <p:txBody>
          <a:bodyPr/>
          <a:p>
            <a:r>
              <a:t>la financiarisation de l'immobilier Paris la Défense Bernard Roth 31 mars 2023</a:t>
            </a:r>
          </a:p>
        </p:txBody>
      </p:sp>
      <p:sp>
        <p:nvSpPr>
          <p:cNvPr id="3" name="PlaceHolder 2"/>
          <p:cNvSpPr>
            <a:spLocks noGrp="1"/>
          </p:cNvSpPr>
          <p:nvPr>
            <p:ph type="sldNum" idx="12"/>
          </p:nvPr>
        </p:nvSpPr>
        <p:spPr/>
        <p:txBody>
          <a:bodyPr/>
          <a:p>
            <a:fld id="{3F17452C-EE0F-43D0-9716-B788F35CA569}" type="slidenum">
              <a:t>48</a:t>
            </a:fld>
          </a:p>
        </p:txBody>
      </p:sp>
    </p:spTree>
  </p:cSld>
  <mc:AlternateContent>
    <mc:Choice Requires="p14">
      <p:transition spd="slow" p14:dur="2000"/>
    </mc:Choice>
    <mc:Fallback>
      <p:transition spd="slow"/>
    </mc:Fallback>
  </mc:AlternateContent>
</p:sld>
</file>

<file path=ppt/slides/slide4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23" name="Espace réservé du contenu 4"/>
          <p:cNvPicPr/>
          <p:nvPr/>
        </p:nvPicPr>
        <p:blipFill>
          <a:blip r:embed="rId1"/>
          <a:stretch/>
        </p:blipFill>
        <p:spPr>
          <a:xfrm>
            <a:off x="853560" y="1523880"/>
            <a:ext cx="10499760" cy="2925720"/>
          </a:xfrm>
          <a:prstGeom prst="rect">
            <a:avLst/>
          </a:prstGeom>
          <a:noFill/>
          <a:ln w="0">
            <a:noFill/>
          </a:ln>
        </p:spPr>
      </p:pic>
      <p:sp>
        <p:nvSpPr>
          <p:cNvPr id="2" name="PlaceHolder 1"/>
          <p:cNvSpPr>
            <a:spLocks noGrp="1"/>
          </p:cNvSpPr>
          <p:nvPr>
            <p:ph type="ftr" idx="11"/>
          </p:nvPr>
        </p:nvSpPr>
        <p:spPr/>
        <p:txBody>
          <a:bodyPr/>
          <a:p>
            <a:r>
              <a:t>la financiarisation de l'immobilier Paris la Défense Bernard Roth 31 mars 2023</a:t>
            </a:r>
          </a:p>
        </p:txBody>
      </p:sp>
      <p:sp>
        <p:nvSpPr>
          <p:cNvPr id="3" name="PlaceHolder 2"/>
          <p:cNvSpPr>
            <a:spLocks noGrp="1"/>
          </p:cNvSpPr>
          <p:nvPr>
            <p:ph type="sldNum" idx="12"/>
          </p:nvPr>
        </p:nvSpPr>
        <p:spPr/>
        <p:txBody>
          <a:bodyPr/>
          <a:p>
            <a:fld id="{A893EA94-6BC9-472D-9AE5-1FF51D342F5B}" type="slidenum">
              <a:t>49</a:t>
            </a:fld>
          </a:p>
        </p:txBody>
      </p:sp>
    </p:spTree>
  </p:cSld>
  <mc:AlternateContent>
    <mc:Choice Requires="p14">
      <p:transition spd="slow" p14:dur="2000"/>
    </mc:Choice>
    <mc:Fallback>
      <p:transition spd="slow"/>
    </mc:Fallback>
  </mc:AlternateContent>
</p:sld>
</file>

<file path=ppt/slides/slide5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4"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p>
            <a:pPr indent="0" algn="l" defTabSz="914400">
              <a:lnSpc>
                <a:spcPct val="90000"/>
              </a:lnSpc>
              <a:buNone/>
            </a:pPr>
            <a:endParaRPr lang="en-US" sz="4400" b="0" u="none" strike="noStrike">
              <a:solidFill>
                <a:schemeClr val="dk1"/>
              </a:solidFill>
              <a:effectLst/>
              <a:uFillTx/>
              <a:latin typeface="Calibri Light"/>
            </a:endParaRPr>
          </a:p>
        </p:txBody>
      </p:sp>
      <p:pic>
        <p:nvPicPr>
          <p:cNvPr id="225" name="Espace réservé du contenu 5"/>
          <p:cNvPicPr/>
          <p:nvPr/>
        </p:nvPicPr>
        <p:blipFill>
          <a:blip r:embed="rId1"/>
          <a:stretch/>
        </p:blipFill>
        <p:spPr>
          <a:xfrm>
            <a:off x="339480" y="365040"/>
            <a:ext cx="11513160" cy="550620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68883995-927F-461A-9744-E28CC9F35F26}" type="slidenum">
              <a:t>50</a:t>
            </a:fld>
          </a:p>
        </p:txBody>
      </p:sp>
    </p:spTree>
  </p:cSld>
  <mc:AlternateContent>
    <mc:Choice Requires="p14">
      <p:transition spd="slow" p14:dur="2000"/>
    </mc:Choice>
    <mc:Fallback>
      <p:transition spd="slow"/>
    </mc:Fallback>
  </mc:AlternateContent>
</p:sld>
</file>

<file path=ppt/slides/slide5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6"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p>
            <a:pPr indent="0" algn="l" defTabSz="914400">
              <a:lnSpc>
                <a:spcPct val="90000"/>
              </a:lnSpc>
              <a:buNone/>
            </a:pPr>
            <a:endParaRPr lang="en-US" sz="4400" b="0" u="none" strike="noStrike">
              <a:solidFill>
                <a:schemeClr val="dk1"/>
              </a:solidFill>
              <a:effectLst/>
              <a:uFillTx/>
              <a:latin typeface="Calibri Light"/>
            </a:endParaRPr>
          </a:p>
        </p:txBody>
      </p:sp>
      <p:pic>
        <p:nvPicPr>
          <p:cNvPr id="227" name="Espace réservé du contenu 4"/>
          <p:cNvPicPr/>
          <p:nvPr/>
        </p:nvPicPr>
        <p:blipFill>
          <a:blip r:embed="rId1"/>
          <a:stretch/>
        </p:blipFill>
        <p:spPr>
          <a:xfrm>
            <a:off x="588240" y="136440"/>
            <a:ext cx="11015640" cy="616104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0093D280-BC63-43C1-BC8A-642BC318EDC5}" type="slidenum">
              <a:t>51</a:t>
            </a:fld>
          </a:p>
        </p:txBody>
      </p:sp>
    </p:spTree>
  </p:cSld>
  <mc:AlternateContent>
    <mc:Choice Requires="p14">
      <p:transition spd="slow" p14:dur="2000"/>
    </mc:Choice>
    <mc:Fallback>
      <p:transition spd="slow"/>
    </mc:Fallback>
  </mc:AlternateContent>
</p:sld>
</file>

<file path=ppt/slides/slide5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28" name="Espace réservé du contenu 4"/>
          <p:cNvPicPr/>
          <p:nvPr/>
        </p:nvPicPr>
        <p:blipFill>
          <a:blip r:embed="rId1"/>
          <a:stretch/>
        </p:blipFill>
        <p:spPr>
          <a:xfrm>
            <a:off x="1290960" y="539640"/>
            <a:ext cx="9577440" cy="5417640"/>
          </a:xfrm>
          <a:prstGeom prst="rect">
            <a:avLst/>
          </a:prstGeom>
          <a:noFill/>
          <a:ln w="0">
            <a:noFill/>
          </a:ln>
        </p:spPr>
      </p:pic>
      <p:sp>
        <p:nvSpPr>
          <p:cNvPr id="2" name="PlaceHolder 1"/>
          <p:cNvSpPr>
            <a:spLocks noGrp="1"/>
          </p:cNvSpPr>
          <p:nvPr>
            <p:ph type="ftr" idx="11"/>
          </p:nvPr>
        </p:nvSpPr>
        <p:spPr/>
        <p:txBody>
          <a:bodyPr/>
          <a:p>
            <a:r>
              <a:t>la financiarisation de l'immobilier Paris la Défense Bernard Roth 31 mars 2023</a:t>
            </a:r>
          </a:p>
        </p:txBody>
      </p:sp>
      <p:sp>
        <p:nvSpPr>
          <p:cNvPr id="3" name="PlaceHolder 2"/>
          <p:cNvSpPr>
            <a:spLocks noGrp="1"/>
          </p:cNvSpPr>
          <p:nvPr>
            <p:ph type="sldNum" idx="12"/>
          </p:nvPr>
        </p:nvSpPr>
        <p:spPr/>
        <p:txBody>
          <a:bodyPr/>
          <a:p>
            <a:fld id="{235C9DBB-3066-43C5-81E4-8356C84EB2B5}" type="slidenum">
              <a:t>52</a:t>
            </a:fld>
          </a:p>
        </p:txBody>
      </p:sp>
    </p:spTree>
  </p:cSld>
  <mc:AlternateContent>
    <mc:Choice Requires="p14">
      <p:transition spd="slow" p14:dur="2000"/>
    </mc:Choice>
    <mc:Fallback>
      <p:transition spd="slow"/>
    </mc:Fallback>
  </mc:AlternateContent>
</p:sld>
</file>

<file path=ppt/slides/slide5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29" name="Espace réservé du contenu 4"/>
          <p:cNvPicPr/>
          <p:nvPr/>
        </p:nvPicPr>
        <p:blipFill>
          <a:blip r:embed="rId1"/>
          <a:stretch/>
        </p:blipFill>
        <p:spPr>
          <a:xfrm>
            <a:off x="1040760" y="309240"/>
            <a:ext cx="10109880" cy="5835960"/>
          </a:xfrm>
          <a:prstGeom prst="rect">
            <a:avLst/>
          </a:prstGeom>
          <a:noFill/>
          <a:ln w="0">
            <a:noFill/>
          </a:ln>
        </p:spPr>
      </p:pic>
      <p:sp>
        <p:nvSpPr>
          <p:cNvPr id="2" name="PlaceHolder 1"/>
          <p:cNvSpPr>
            <a:spLocks noGrp="1"/>
          </p:cNvSpPr>
          <p:nvPr>
            <p:ph type="ftr" idx="11"/>
          </p:nvPr>
        </p:nvSpPr>
        <p:spPr/>
        <p:txBody>
          <a:bodyPr/>
          <a:p>
            <a:r>
              <a:t>la financiarisation de l'immobilier Paris la Défense Bernard Roth 31 mars 2023</a:t>
            </a:r>
          </a:p>
        </p:txBody>
      </p:sp>
      <p:sp>
        <p:nvSpPr>
          <p:cNvPr id="3" name="PlaceHolder 2"/>
          <p:cNvSpPr>
            <a:spLocks noGrp="1"/>
          </p:cNvSpPr>
          <p:nvPr>
            <p:ph type="sldNum" idx="12"/>
          </p:nvPr>
        </p:nvSpPr>
        <p:spPr/>
        <p:txBody>
          <a:bodyPr/>
          <a:p>
            <a:fld id="{CB9A9E59-0C55-4A91-8A87-95A1DD352875}" type="slidenum">
              <a:t>53</a:t>
            </a:fld>
          </a:p>
        </p:txBody>
      </p:sp>
    </p:spTree>
  </p:cSld>
  <mc:AlternateContent>
    <mc:Choice Requires="p14">
      <p:transition spd="slow" p14:dur="2000"/>
    </mc:Choice>
    <mc:Fallback>
      <p:transition spd="slow"/>
    </mc:Fallback>
  </mc:AlternateContent>
</p:sld>
</file>

<file path=ppt/slides/slide5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30" name="Espace réservé du contenu 4"/>
          <p:cNvPicPr/>
          <p:nvPr/>
        </p:nvPicPr>
        <p:blipFill>
          <a:blip r:embed="rId1"/>
          <a:stretch/>
        </p:blipFill>
        <p:spPr>
          <a:xfrm>
            <a:off x="1193040" y="365040"/>
            <a:ext cx="10038600" cy="5832360"/>
          </a:xfrm>
          <a:prstGeom prst="rect">
            <a:avLst/>
          </a:prstGeom>
          <a:noFill/>
          <a:ln w="0">
            <a:noFill/>
          </a:ln>
        </p:spPr>
      </p:pic>
      <p:sp>
        <p:nvSpPr>
          <p:cNvPr id="2" name="PlaceHolder 1"/>
          <p:cNvSpPr>
            <a:spLocks noGrp="1"/>
          </p:cNvSpPr>
          <p:nvPr>
            <p:ph type="ftr" idx="11"/>
          </p:nvPr>
        </p:nvSpPr>
        <p:spPr/>
        <p:txBody>
          <a:bodyPr/>
          <a:p>
            <a:r>
              <a:t>la financiarisation de l'immobilier Paris la Défense Bernard Roth 31 mars 2023</a:t>
            </a:r>
          </a:p>
        </p:txBody>
      </p:sp>
      <p:sp>
        <p:nvSpPr>
          <p:cNvPr id="3" name="PlaceHolder 2"/>
          <p:cNvSpPr>
            <a:spLocks noGrp="1"/>
          </p:cNvSpPr>
          <p:nvPr>
            <p:ph type="sldNum" idx="12"/>
          </p:nvPr>
        </p:nvSpPr>
        <p:spPr/>
        <p:txBody>
          <a:bodyPr/>
          <a:p>
            <a:fld id="{19CA65ED-5BAD-4B7D-B77A-B7CC8EF4F94C}" type="slidenum">
              <a:t>54</a:t>
            </a:fld>
          </a:p>
        </p:txBody>
      </p:sp>
    </p:spTree>
  </p:cSld>
  <mc:AlternateContent>
    <mc:Choice Requires="p14">
      <p:transition spd="slow" p14:dur="2000"/>
    </mc:Choice>
    <mc:Fallback>
      <p:transition spd="slow"/>
    </mc:Fallback>
  </mc:AlternateContent>
</p:sld>
</file>

<file path=ppt/slides/slide5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1" name="PlaceHolder 1"/>
          <p:cNvSpPr>
            <a:spLocks noGrp="1"/>
          </p:cNvSpPr>
          <p:nvPr>
            <p:ph/>
          </p:nvPr>
        </p:nvSpPr>
        <p:spPr>
          <a:xfrm>
            <a:off x="838080" y="982800"/>
            <a:ext cx="10515240" cy="4350960"/>
          </a:xfrm>
          <a:prstGeom prst="rect">
            <a:avLst/>
          </a:prstGeom>
          <a:noFill/>
          <a:ln w="0">
            <a:noFill/>
          </a:ln>
        </p:spPr>
        <p:txBody>
          <a:bodyPr lIns="91440" tIns="45720" rIns="91440" bIns="45720" anchor="t">
            <a:normAutofit/>
          </a:bodyPr>
          <a:p>
            <a:pPr indent="0" algn="ctr" defTabSz="914400">
              <a:lnSpc>
                <a:spcPct val="90000"/>
              </a:lnSpc>
              <a:spcBef>
                <a:spcPts val="1001"/>
              </a:spcBef>
              <a:buNone/>
              <a:tabLst>
                <a:tab pos="0" algn="l"/>
              </a:tabLst>
            </a:pPr>
            <a:r>
              <a:rPr lang="fr-FR" sz="4000" b="1" u="sng" strike="noStrike">
                <a:solidFill>
                  <a:schemeClr val="lt1"/>
                </a:solidFill>
                <a:effectLst/>
                <a:uFillTx/>
                <a:latin typeface="Bahnschrift"/>
              </a:rPr>
              <a:t>MAIS</a:t>
            </a:r>
            <a:r>
              <a:rPr lang="fr-FR" sz="4000" b="1" u="none" strike="noStrike">
                <a:solidFill>
                  <a:schemeClr val="lt1"/>
                </a:solidFill>
                <a:effectLst/>
                <a:uFillTx/>
                <a:latin typeface="Bahnschrift"/>
              </a:rPr>
              <a:t> le défi posé par l’immobilier :</a:t>
            </a:r>
            <a:br>
              <a:rPr sz="4000"/>
            </a:br>
            <a:endParaRPr lang="en-US" sz="4000" b="0" u="none" strike="noStrike">
              <a:solidFill>
                <a:schemeClr val="dk1"/>
              </a:solidFill>
              <a:effectLst/>
              <a:uFillTx/>
              <a:latin typeface="Calibri"/>
            </a:endParaRPr>
          </a:p>
          <a:p>
            <a:pPr indent="0" algn="ctr" defTabSz="914400">
              <a:lnSpc>
                <a:spcPct val="90000"/>
              </a:lnSpc>
              <a:spcBef>
                <a:spcPts val="1001"/>
              </a:spcBef>
              <a:buNone/>
              <a:tabLst>
                <a:tab pos="0" algn="l"/>
              </a:tabLst>
            </a:pPr>
            <a:r>
              <a:rPr lang="fr-FR" sz="4000" b="0" u="none" strike="noStrike">
                <a:solidFill>
                  <a:schemeClr val="lt1"/>
                </a:solidFill>
                <a:effectLst/>
                <a:uFillTx/>
                <a:latin typeface="Bahnschrift"/>
              </a:rPr>
              <a:t>la substance immobilière</a:t>
            </a:r>
            <a:br>
              <a:rPr sz="4000"/>
            </a:br>
            <a:r>
              <a:rPr lang="fr-FR" sz="4000" b="0" u="none" strike="noStrike">
                <a:solidFill>
                  <a:schemeClr val="lt1"/>
                </a:solidFill>
                <a:effectLst/>
                <a:uFillTx/>
                <a:latin typeface="Bahnschrift"/>
              </a:rPr>
              <a:t>est </a:t>
            </a:r>
            <a:r>
              <a:rPr lang="fr-FR" sz="4000" b="1" u="none" strike="noStrike">
                <a:solidFill>
                  <a:schemeClr val="lt1"/>
                </a:solidFill>
                <a:effectLst/>
                <a:uFillTx/>
                <a:latin typeface="Bahnschrift"/>
              </a:rPr>
              <a:t>peu liquide </a:t>
            </a:r>
            <a:endParaRPr lang="en-US" sz="4000" b="0" u="none" strike="noStrike">
              <a:solidFill>
                <a:schemeClr val="dk1"/>
              </a:solidFill>
              <a:effectLst/>
              <a:uFillTx/>
              <a:latin typeface="Calibri"/>
            </a:endParaRPr>
          </a:p>
          <a:p>
            <a:pPr indent="0" algn="ctr" defTabSz="914400">
              <a:lnSpc>
                <a:spcPct val="90000"/>
              </a:lnSpc>
              <a:spcBef>
                <a:spcPts val="1001"/>
              </a:spcBef>
              <a:buNone/>
              <a:tabLst>
                <a:tab pos="0" algn="l"/>
              </a:tabLst>
            </a:pPr>
            <a:r>
              <a:rPr lang="fr-FR" sz="4000" b="0" u="none" strike="noStrike">
                <a:solidFill>
                  <a:schemeClr val="lt1"/>
                </a:solidFill>
                <a:effectLst/>
                <a:uFillTx/>
                <a:latin typeface="Bahnschrift"/>
              </a:rPr>
              <a:t>et </a:t>
            </a:r>
            <a:r>
              <a:rPr lang="fr-FR" sz="4000" b="1" u="none" strike="noStrike">
                <a:solidFill>
                  <a:schemeClr val="lt1"/>
                </a:solidFill>
                <a:effectLst/>
                <a:uFillTx/>
                <a:latin typeface="Bahnschrift"/>
              </a:rPr>
              <a:t>non fongible</a:t>
            </a:r>
            <a:endParaRPr lang="en-US" sz="4000" b="0" u="none" strike="noStrike">
              <a:solidFill>
                <a:schemeClr val="dk1"/>
              </a:solidFill>
              <a:effectLst/>
              <a:uFillTx/>
              <a:latin typeface="Calibri"/>
            </a:endParaRPr>
          </a:p>
        </p:txBody>
      </p:sp>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00A89533-1585-45DF-B28B-74F55FA3C796}" type="slidenum">
              <a:t>55</a:t>
            </a:fld>
          </a:p>
        </p:txBody>
      </p:sp>
    </p:spTree>
  </p:cSld>
  <mc:AlternateContent>
    <mc:Choice Requires="p14">
      <p:transition spd="slow" p14:dur="2000"/>
    </mc:Choice>
    <mc:Fallback>
      <p:transition spd="slow"/>
    </mc:Fallback>
  </mc:AlternateContent>
</p:sld>
</file>

<file path=ppt/slides/slide5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2"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p>
            <a:pPr indent="0" algn="l" defTabSz="914400">
              <a:lnSpc>
                <a:spcPct val="90000"/>
              </a:lnSpc>
              <a:buNone/>
            </a:pPr>
            <a:r>
              <a:rPr lang="fr-FR" sz="4400" b="0" u="none" strike="noStrike">
                <a:solidFill>
                  <a:schemeClr val="lt1"/>
                </a:solidFill>
                <a:effectLst/>
                <a:uFillTx/>
                <a:latin typeface="Bahnschrift"/>
              </a:rPr>
              <a:t>Un changement structurel : le 3° marché……..</a:t>
            </a:r>
            <a:endParaRPr lang="en-US" sz="4400" b="0" u="none" strike="noStrike">
              <a:solidFill>
                <a:schemeClr val="dk1"/>
              </a:solidFill>
              <a:effectLst/>
              <a:uFillTx/>
              <a:latin typeface="Calibri Light"/>
            </a:endParaRPr>
          </a:p>
        </p:txBody>
      </p:sp>
      <p:pic>
        <p:nvPicPr>
          <p:cNvPr id="233" name="Espace réservé du contenu 4"/>
          <p:cNvPicPr/>
          <p:nvPr/>
        </p:nvPicPr>
        <p:blipFill>
          <a:blip r:embed="rId1"/>
          <a:stretch/>
        </p:blipFill>
        <p:spPr>
          <a:xfrm>
            <a:off x="2560680" y="1825560"/>
            <a:ext cx="7070400" cy="435096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80CB68AD-76CC-4590-8BFB-F5B3D595459A}" type="slidenum">
              <a:t>56</a:t>
            </a:fld>
          </a:p>
        </p:txBody>
      </p:sp>
    </p:spTree>
  </p:cSld>
  <mc:AlternateContent>
    <mc:Choice Requires="p14">
      <p:transition spd="slow" p14:dur="2000"/>
    </mc:Choice>
    <mc:Fallback>
      <p:transition spd="slow"/>
    </mc:Fallback>
  </mc:AlternateContent>
</p:sld>
</file>

<file path=ppt/slides/slide5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4" name="PlaceHolder 1"/>
          <p:cNvSpPr>
            <a:spLocks noGrp="1"/>
          </p:cNvSpPr>
          <p:nvPr>
            <p:ph type="title"/>
          </p:nvPr>
        </p:nvSpPr>
        <p:spPr>
          <a:xfrm>
            <a:off x="838080" y="0"/>
            <a:ext cx="10515240" cy="1096920"/>
          </a:xfrm>
          <a:prstGeom prst="rect">
            <a:avLst/>
          </a:prstGeom>
          <a:noFill/>
          <a:ln w="0">
            <a:noFill/>
          </a:ln>
        </p:spPr>
        <p:txBody>
          <a:bodyPr lIns="91440" tIns="45720" rIns="91440" bIns="45720" anchor="ctr">
            <a:normAutofit/>
          </a:bodyPr>
          <a:p>
            <a:pPr indent="0" algn="ctr" defTabSz="914400">
              <a:lnSpc>
                <a:spcPct val="90000"/>
              </a:lnSpc>
              <a:buNone/>
            </a:pPr>
            <a:r>
              <a:rPr lang="fr-FR" sz="3600" b="1" u="none" strike="noStrike">
                <a:solidFill>
                  <a:schemeClr val="lt1"/>
                </a:solidFill>
                <a:effectLst/>
                <a:uFillTx/>
                <a:latin typeface="Bahnschrift"/>
              </a:rPr>
              <a:t>…avec deux innovations « spécial finances »  </a:t>
            </a:r>
            <a:endParaRPr lang="en-US" sz="3600" b="0" u="none" strike="noStrike">
              <a:solidFill>
                <a:schemeClr val="dk1"/>
              </a:solidFill>
              <a:effectLst/>
              <a:uFillTx/>
              <a:latin typeface="Calibri Light"/>
            </a:endParaRPr>
          </a:p>
        </p:txBody>
      </p:sp>
      <p:pic>
        <p:nvPicPr>
          <p:cNvPr id="235" name="Espace réservé du contenu 4"/>
          <p:cNvPicPr/>
          <p:nvPr/>
        </p:nvPicPr>
        <p:blipFill>
          <a:blip r:embed="rId1"/>
          <a:stretch/>
        </p:blipFill>
        <p:spPr>
          <a:xfrm>
            <a:off x="1780200" y="1097280"/>
            <a:ext cx="8631360" cy="501516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2FF536A5-B979-46A4-9094-8CEFE179A5EB}" type="slidenum">
              <a:t>57</a:t>
            </a:fld>
          </a:p>
        </p:txBody>
      </p:sp>
    </p:spTree>
  </p:cSld>
  <mc:AlternateContent>
    <mc:Choice Requires="p14">
      <p:transition spd="slow" p14:dur="2000"/>
    </mc:Choice>
    <mc:Fallback>
      <p:transition spd="slow"/>
    </mc:Fallback>
  </mc:AlternateContent>
</p:sld>
</file>

<file path=ppt/slides/slide5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6" name="PlaceHolder 1"/>
          <p:cNvSpPr>
            <a:spLocks noGrp="1"/>
          </p:cNvSpPr>
          <p:nvPr>
            <p:ph type="title"/>
          </p:nvPr>
        </p:nvSpPr>
        <p:spPr>
          <a:xfrm>
            <a:off x="838080" y="670680"/>
            <a:ext cx="10515240" cy="5226840"/>
          </a:xfrm>
          <a:prstGeom prst="rect">
            <a:avLst/>
          </a:prstGeom>
          <a:noFill/>
          <a:ln w="0">
            <a:noFill/>
          </a:ln>
        </p:spPr>
        <p:txBody>
          <a:bodyPr lIns="91440" tIns="45720" rIns="91440" bIns="45720" anchor="ctr">
            <a:normAutofit fontScale="85000" lnSpcReduction="9999"/>
          </a:bodyPr>
          <a:p>
            <a:pPr indent="0" algn="ctr" defTabSz="914400">
              <a:lnSpc>
                <a:spcPct val="90000"/>
              </a:lnSpc>
              <a:buNone/>
            </a:pPr>
            <a:r>
              <a:rPr lang="fr-FR" sz="4400" b="1" u="none" strike="noStrike">
                <a:solidFill>
                  <a:schemeClr val="dk1"/>
                </a:solidFill>
                <a:effectLst/>
                <a:uFillTx/>
                <a:latin typeface="Calibri"/>
              </a:rPr>
              <a:t>3.a. Trois concepts :</a:t>
            </a:r>
            <a:br>
              <a:rPr sz="4400"/>
            </a:br>
            <a:br>
              <a:rPr sz="4400"/>
            </a:br>
            <a:r>
              <a:rPr lang="fr-FR" sz="4400" b="1" u="none" strike="noStrike">
                <a:solidFill>
                  <a:schemeClr val="lt1"/>
                </a:solidFill>
                <a:effectLst/>
                <a:uFillTx/>
                <a:latin typeface="Bahnschrift"/>
              </a:rPr>
              <a:t>3.a. </a:t>
            </a:r>
            <a:r>
              <a:rPr lang="fr-FR" sz="4900" b="1" u="none" strike="noStrike">
                <a:solidFill>
                  <a:schemeClr val="lt1"/>
                </a:solidFill>
                <a:effectLst/>
                <a:uFillTx/>
                <a:latin typeface="Bahnschrift"/>
              </a:rPr>
              <a:t>Trois concepts de la finance:</a:t>
            </a:r>
            <a:br>
              <a:rPr sz="4400"/>
            </a:br>
            <a:br>
              <a:rPr sz="4400"/>
            </a:br>
            <a:r>
              <a:rPr lang="fr-FR" sz="4400" b="1" u="none" strike="noStrike">
                <a:solidFill>
                  <a:schemeClr val="lt1"/>
                </a:solidFill>
                <a:effectLst/>
                <a:uFillTx/>
                <a:latin typeface="Calibri"/>
              </a:rPr>
              <a:t>l’actualisation</a:t>
            </a:r>
            <a:br>
              <a:rPr sz="4400"/>
            </a:br>
            <a:br>
              <a:rPr sz="4400"/>
            </a:br>
            <a:r>
              <a:rPr lang="fr-FR" sz="4400" b="1" u="none" strike="noStrike">
                <a:solidFill>
                  <a:schemeClr val="lt1"/>
                </a:solidFill>
                <a:effectLst/>
                <a:uFillTx/>
                <a:latin typeface="Calibri"/>
              </a:rPr>
              <a:t>la rentabilité</a:t>
            </a:r>
            <a:br>
              <a:rPr sz="4400"/>
            </a:br>
            <a:br>
              <a:rPr sz="4400"/>
            </a:br>
            <a:r>
              <a:rPr lang="fr-FR" sz="4400" b="1" u="none" strike="noStrike">
                <a:solidFill>
                  <a:schemeClr val="lt1"/>
                </a:solidFill>
                <a:effectLst/>
                <a:uFillTx/>
                <a:latin typeface="Calibri"/>
              </a:rPr>
              <a:t>le risque </a:t>
            </a:r>
            <a:br>
              <a:rPr sz="4400"/>
            </a:br>
            <a:endParaRPr lang="en-US" sz="4400" b="0" u="none" strike="noStrike">
              <a:solidFill>
                <a:schemeClr val="dk1"/>
              </a:solidFill>
              <a:effectLst/>
              <a:uFillTx/>
              <a:latin typeface="Calibri Light"/>
            </a:endParaRPr>
          </a:p>
        </p:txBody>
      </p:sp>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D9BAD3D4-EFD2-448B-93CE-C08D13082192}" type="slidenum">
              <a:t>58</a:t>
            </a:fld>
          </a:p>
        </p:txBody>
      </p:sp>
    </p:spTree>
  </p:cSld>
  <mc:AlternateContent>
    <mc:Choice Requires="p14">
      <p:transition spd="slow" p14:dur="2000"/>
    </mc:Choice>
    <mc:Fallback>
      <p:transition spd="slow"/>
    </mc:Fallback>
  </mc:AlternateContent>
</p:sld>
</file>

<file path=ppt/slides/slide5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7"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p>
            <a:pPr indent="0" algn="ctr" defTabSz="914400">
              <a:lnSpc>
                <a:spcPct val="90000"/>
              </a:lnSpc>
              <a:buNone/>
            </a:pPr>
            <a:r>
              <a:rPr lang="fr-FR" sz="4400" b="1" u="none" strike="noStrike">
                <a:solidFill>
                  <a:schemeClr val="lt1"/>
                </a:solidFill>
                <a:effectLst/>
                <a:uFillTx/>
                <a:latin typeface="Bahnschrift"/>
              </a:rPr>
              <a:t>Qu’est ce qu’un investissement ?</a:t>
            </a:r>
            <a:endParaRPr lang="en-US" sz="4400" b="0" u="none" strike="noStrike">
              <a:solidFill>
                <a:schemeClr val="dk1"/>
              </a:solidFill>
              <a:effectLst/>
              <a:uFillTx/>
              <a:latin typeface="Calibri Light"/>
            </a:endParaRPr>
          </a:p>
        </p:txBody>
      </p:sp>
      <p:pic>
        <p:nvPicPr>
          <p:cNvPr id="238" name="Espace réservé du contenu 4"/>
          <p:cNvPicPr/>
          <p:nvPr/>
        </p:nvPicPr>
        <p:blipFill>
          <a:blip r:embed="rId1"/>
          <a:stretch/>
        </p:blipFill>
        <p:spPr>
          <a:xfrm>
            <a:off x="2306880" y="1825560"/>
            <a:ext cx="7577640" cy="435096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615AA455-E167-42DB-9C0B-B669302DF99F}" type="slidenum">
              <a:t>59</a:t>
            </a:fld>
          </a:p>
        </p:txBody>
      </p:sp>
    </p:spTree>
  </p:cSld>
  <mc:AlternateContent>
    <mc:Choice Requires="p14">
      <p:transition spd="slow" p14:dur="2000"/>
    </mc:Choice>
    <mc:Fallback>
      <p:transition spd="slow"/>
    </mc:Fallback>
  </mc:AlternateContent>
</p:sld>
</file>

<file path=ppt/slides/slide6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9" name="PlaceHolder 1"/>
          <p:cNvSpPr>
            <a:spLocks noGrp="1"/>
          </p:cNvSpPr>
          <p:nvPr>
            <p:ph type="title"/>
          </p:nvPr>
        </p:nvSpPr>
        <p:spPr>
          <a:xfrm>
            <a:off x="838080" y="0"/>
            <a:ext cx="10515240" cy="1005480"/>
          </a:xfrm>
          <a:prstGeom prst="rect">
            <a:avLst/>
          </a:prstGeom>
          <a:noFill/>
          <a:ln w="0">
            <a:noFill/>
          </a:ln>
        </p:spPr>
        <p:txBody>
          <a:bodyPr lIns="91440" tIns="45720" rIns="91440" bIns="45720" anchor="ctr">
            <a:noAutofit/>
          </a:bodyPr>
          <a:p>
            <a:pPr indent="0" algn="ctr" defTabSz="914400">
              <a:lnSpc>
                <a:spcPct val="90000"/>
              </a:lnSpc>
              <a:buNone/>
            </a:pPr>
            <a:r>
              <a:rPr lang="fr-FR" sz="4400" b="1" u="none" strike="noStrike">
                <a:solidFill>
                  <a:schemeClr val="dk1"/>
                </a:solidFill>
                <a:effectLst/>
                <a:uFillTx/>
                <a:latin typeface="Calibri"/>
                <a:ea typeface="Calibri"/>
              </a:rPr>
              <a:t>J’ai deux problèmes….</a:t>
            </a:r>
            <a:endParaRPr lang="en-US" sz="4400" b="0" u="none" strike="noStrike">
              <a:solidFill>
                <a:schemeClr val="dk1"/>
              </a:solidFill>
              <a:effectLst/>
              <a:uFillTx/>
              <a:latin typeface="Calibri Light"/>
            </a:endParaRPr>
          </a:p>
        </p:txBody>
      </p:sp>
      <p:pic>
        <p:nvPicPr>
          <p:cNvPr id="240" name="Espace réservé du contenu 4"/>
          <p:cNvPicPr/>
          <p:nvPr/>
        </p:nvPicPr>
        <p:blipFill>
          <a:blip r:embed="rId1"/>
          <a:stretch/>
        </p:blipFill>
        <p:spPr>
          <a:xfrm>
            <a:off x="1453320" y="1005840"/>
            <a:ext cx="9285120" cy="492228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3B1B8106-96BD-44C2-A3DC-A743CA34E157}" type="slidenum">
              <a:t>60</a:t>
            </a:fld>
          </a:p>
        </p:txBody>
      </p:sp>
    </p:spTree>
  </p:cSld>
  <mc:AlternateContent>
    <mc:Choice Requires="p14">
      <p:transition spd="slow" p14:dur="2000"/>
    </mc:Choice>
    <mc:Fallback>
      <p:transition spd="slow"/>
    </mc:Fallback>
  </mc:AlternateContent>
</p:sld>
</file>

<file path=ppt/slides/slide6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1" name="PlaceHolder 1"/>
          <p:cNvSpPr>
            <a:spLocks noGrp="1"/>
          </p:cNvSpPr>
          <p:nvPr>
            <p:ph type="title"/>
          </p:nvPr>
        </p:nvSpPr>
        <p:spPr>
          <a:xfrm>
            <a:off x="838080" y="0"/>
            <a:ext cx="5924160" cy="883440"/>
          </a:xfrm>
          <a:prstGeom prst="rect">
            <a:avLst/>
          </a:prstGeom>
          <a:noFill/>
          <a:ln w="0">
            <a:noFill/>
          </a:ln>
        </p:spPr>
        <p:txBody>
          <a:bodyPr lIns="91440" tIns="45720" rIns="91440" bIns="45720" anchor="ctr">
            <a:noAutofit/>
          </a:bodyPr>
          <a:p>
            <a:pPr indent="0" algn="ctr" defTabSz="914400">
              <a:lnSpc>
                <a:spcPct val="90000"/>
              </a:lnSpc>
              <a:buNone/>
            </a:pPr>
            <a:r>
              <a:rPr lang="fr-FR" sz="4000" b="1" u="none" strike="noStrike">
                <a:solidFill>
                  <a:schemeClr val="lt1"/>
                </a:solidFill>
                <a:effectLst/>
                <a:uFillTx/>
                <a:latin typeface="Bahnschrift"/>
              </a:rPr>
              <a:t>Dilemme</a:t>
            </a:r>
            <a:r>
              <a:rPr lang="fr-FR" sz="4400" b="0" u="none" strike="noStrike">
                <a:solidFill>
                  <a:schemeClr val="lt1"/>
                </a:solidFill>
                <a:effectLst/>
                <a:uFillTx/>
                <a:latin typeface="Bahnschrift"/>
              </a:rPr>
              <a:t>   </a:t>
            </a:r>
            <a:endParaRPr lang="en-US" sz="4400" b="0" u="none" strike="noStrike">
              <a:solidFill>
                <a:schemeClr val="dk1"/>
              </a:solidFill>
              <a:effectLst/>
              <a:uFillTx/>
              <a:latin typeface="Calibri Light"/>
            </a:endParaRPr>
          </a:p>
        </p:txBody>
      </p:sp>
      <p:pic>
        <p:nvPicPr>
          <p:cNvPr id="242" name="Espace réservé du contenu 4"/>
          <p:cNvPicPr/>
          <p:nvPr/>
        </p:nvPicPr>
        <p:blipFill>
          <a:blip r:embed="rId1"/>
          <a:stretch/>
        </p:blipFill>
        <p:spPr>
          <a:xfrm>
            <a:off x="1467000" y="1307160"/>
            <a:ext cx="7706160" cy="4494960"/>
          </a:xfrm>
          <a:prstGeom prst="rect">
            <a:avLst/>
          </a:prstGeom>
          <a:noFill/>
          <a:ln w="0">
            <a:noFill/>
          </a:ln>
        </p:spPr>
      </p:pic>
      <p:pic>
        <p:nvPicPr>
          <p:cNvPr id="243" name="Image 5"/>
          <p:cNvPicPr/>
          <p:nvPr/>
        </p:nvPicPr>
        <p:blipFill>
          <a:blip r:embed="rId2"/>
          <a:stretch/>
        </p:blipFill>
        <p:spPr>
          <a:xfrm>
            <a:off x="8065080" y="4785120"/>
            <a:ext cx="1875600" cy="87912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8D30568A-2170-410F-B167-6270DDDA63B9}" type="slidenum">
              <a:t>61</a:t>
            </a:fld>
          </a:p>
        </p:txBody>
      </p:sp>
    </p:spTree>
  </p:cSld>
  <mc:AlternateContent>
    <mc:Choice Requires="p14">
      <p:transition spd="slow" p14:dur="2000"/>
    </mc:Choice>
    <mc:Fallback>
      <p:transition spd="slow"/>
    </mc:Fallback>
  </mc:AlternateContent>
</p:sld>
</file>

<file path=ppt/slides/slide6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44" name="Espace réservé du contenu 4"/>
          <p:cNvPicPr/>
          <p:nvPr/>
        </p:nvPicPr>
        <p:blipFill>
          <a:blip r:embed="rId1"/>
          <a:stretch/>
        </p:blipFill>
        <p:spPr>
          <a:xfrm>
            <a:off x="1340280" y="347400"/>
            <a:ext cx="9801000" cy="5733000"/>
          </a:xfrm>
          <a:prstGeom prst="rect">
            <a:avLst/>
          </a:prstGeom>
          <a:noFill/>
          <a:ln w="0">
            <a:noFill/>
          </a:ln>
        </p:spPr>
      </p:pic>
      <p:sp>
        <p:nvSpPr>
          <p:cNvPr id="2" name="PlaceHolder 1"/>
          <p:cNvSpPr>
            <a:spLocks noGrp="1"/>
          </p:cNvSpPr>
          <p:nvPr>
            <p:ph type="ftr" idx="11"/>
          </p:nvPr>
        </p:nvSpPr>
        <p:spPr/>
        <p:txBody>
          <a:bodyPr/>
          <a:p>
            <a:r>
              <a:t>la financiarisation de l'immobilier Paris la Défense Bernard Roth 31 mars 2023</a:t>
            </a:r>
          </a:p>
        </p:txBody>
      </p:sp>
      <p:sp>
        <p:nvSpPr>
          <p:cNvPr id="3" name="PlaceHolder 2"/>
          <p:cNvSpPr>
            <a:spLocks noGrp="1"/>
          </p:cNvSpPr>
          <p:nvPr>
            <p:ph type="sldNum" idx="12"/>
          </p:nvPr>
        </p:nvSpPr>
        <p:spPr/>
        <p:txBody>
          <a:bodyPr/>
          <a:p>
            <a:fld id="{1D56CF38-1218-497D-8A9F-FE5D7CC66173}" type="slidenum">
              <a:t>62</a:t>
            </a:fld>
          </a:p>
        </p:txBody>
      </p:sp>
    </p:spTree>
  </p:cSld>
  <mc:AlternateContent>
    <mc:Choice Requires="p14">
      <p:transition spd="slow" p14:dur="2000"/>
    </mc:Choice>
    <mc:Fallback>
      <p:transition spd="slow"/>
    </mc:Fallback>
  </mc:AlternateContent>
</p:sld>
</file>

<file path=ppt/slides/slide6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5" name="PlaceHolder 1"/>
          <p:cNvSpPr>
            <a:spLocks noGrp="1"/>
          </p:cNvSpPr>
          <p:nvPr>
            <p:ph type="title"/>
          </p:nvPr>
        </p:nvSpPr>
        <p:spPr>
          <a:xfrm>
            <a:off x="838080" y="0"/>
            <a:ext cx="7875720" cy="914040"/>
          </a:xfrm>
          <a:prstGeom prst="rect">
            <a:avLst/>
          </a:prstGeom>
          <a:noFill/>
          <a:ln w="0">
            <a:noFill/>
          </a:ln>
        </p:spPr>
        <p:txBody>
          <a:bodyPr lIns="91440" tIns="45720" rIns="91440" bIns="45720" anchor="ctr">
            <a:normAutofit/>
          </a:bodyPr>
          <a:p>
            <a:pPr indent="0" algn="ctr" defTabSz="914400">
              <a:lnSpc>
                <a:spcPct val="90000"/>
              </a:lnSpc>
              <a:buNone/>
            </a:pPr>
            <a:r>
              <a:rPr lang="fr-FR" sz="3200" b="1" u="none" strike="noStrike">
                <a:solidFill>
                  <a:schemeClr val="lt1"/>
                </a:solidFill>
                <a:effectLst/>
                <a:uFillTx/>
                <a:latin typeface="Bahnschrift"/>
              </a:rPr>
              <a:t>Du point de vue de l’investisseur ….</a:t>
            </a:r>
            <a:endParaRPr lang="en-US" sz="3200" b="0" u="none" strike="noStrike">
              <a:solidFill>
                <a:schemeClr val="dk1"/>
              </a:solidFill>
              <a:effectLst/>
              <a:uFillTx/>
              <a:latin typeface="Calibri Light"/>
            </a:endParaRPr>
          </a:p>
        </p:txBody>
      </p:sp>
      <p:pic>
        <p:nvPicPr>
          <p:cNvPr id="246" name="Espace réservé du contenu 4"/>
          <p:cNvPicPr/>
          <p:nvPr/>
        </p:nvPicPr>
        <p:blipFill>
          <a:blip r:embed="rId1"/>
          <a:stretch/>
        </p:blipFill>
        <p:spPr>
          <a:xfrm>
            <a:off x="1667160" y="914400"/>
            <a:ext cx="9219600" cy="527256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6FA544C4-1042-4807-9B67-80D864DEDD43}" type="slidenum">
              <a:t>63</a:t>
            </a:fld>
          </a:p>
        </p:txBody>
      </p:sp>
    </p:spTree>
  </p:cSld>
  <mc:AlternateContent>
    <mc:Choice Requires="p14">
      <p:transition spd="slow" p14:dur="2000"/>
    </mc:Choice>
    <mc:Fallback>
      <p:transition spd="slow"/>
    </mc:Fallback>
  </mc:AlternateContent>
</p:sld>
</file>

<file path=ppt/slides/slide6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7" name="PlaceHolder 1"/>
          <p:cNvSpPr>
            <a:spLocks noGrp="1"/>
          </p:cNvSpPr>
          <p:nvPr>
            <p:ph type="title"/>
          </p:nvPr>
        </p:nvSpPr>
        <p:spPr>
          <a:xfrm>
            <a:off x="838080" y="0"/>
            <a:ext cx="10515240" cy="853200"/>
          </a:xfrm>
          <a:prstGeom prst="rect">
            <a:avLst/>
          </a:prstGeom>
          <a:noFill/>
          <a:ln w="0">
            <a:noFill/>
          </a:ln>
        </p:spPr>
        <p:txBody>
          <a:bodyPr lIns="91440" tIns="45720" rIns="91440" bIns="45720" anchor="ctr">
            <a:normAutofit/>
          </a:bodyPr>
          <a:p>
            <a:pPr indent="0" algn="ctr" defTabSz="914400">
              <a:lnSpc>
                <a:spcPct val="90000"/>
              </a:lnSpc>
              <a:buNone/>
            </a:pPr>
            <a:r>
              <a:rPr lang="fr-FR" sz="4000" b="1" u="none" strike="noStrike">
                <a:solidFill>
                  <a:schemeClr val="dk1"/>
                </a:solidFill>
                <a:effectLst/>
                <a:uFillTx/>
                <a:latin typeface="Calibri"/>
              </a:rPr>
              <a:t>3°principe de la finance ….</a:t>
            </a:r>
            <a:endParaRPr lang="en-US" sz="4000" b="0" u="none" strike="noStrike">
              <a:solidFill>
                <a:schemeClr val="dk1"/>
              </a:solidFill>
              <a:effectLst/>
              <a:uFillTx/>
              <a:latin typeface="Calibri Light"/>
            </a:endParaRPr>
          </a:p>
        </p:txBody>
      </p:sp>
      <p:pic>
        <p:nvPicPr>
          <p:cNvPr id="248" name="Espace réservé du contenu 4"/>
          <p:cNvPicPr/>
          <p:nvPr/>
        </p:nvPicPr>
        <p:blipFill>
          <a:blip r:embed="rId1"/>
          <a:stretch/>
        </p:blipFill>
        <p:spPr>
          <a:xfrm>
            <a:off x="1516680" y="426600"/>
            <a:ext cx="9158040" cy="533736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EE2757E8-DE73-47DF-9B81-039C652E2DA3}" type="slidenum">
              <a:t>64</a:t>
            </a:fld>
          </a:p>
        </p:txBody>
      </p:sp>
    </p:spTree>
  </p:cSld>
  <mc:AlternateContent>
    <mc:Choice Requires="p14">
      <p:transition spd="slow" p14:dur="2000"/>
    </mc:Choice>
    <mc:Fallback>
      <p:transition spd="slow"/>
    </mc:Fallback>
  </mc:AlternateContent>
</p:sld>
</file>

<file path=ppt/slides/slide6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49" name="Espace réservé du contenu 4"/>
          <p:cNvPicPr/>
          <p:nvPr/>
        </p:nvPicPr>
        <p:blipFill>
          <a:blip r:embed="rId1"/>
          <a:stretch/>
        </p:blipFill>
        <p:spPr>
          <a:xfrm>
            <a:off x="1056240" y="332280"/>
            <a:ext cx="10079280" cy="5672160"/>
          </a:xfrm>
          <a:prstGeom prst="rect">
            <a:avLst/>
          </a:prstGeom>
          <a:noFill/>
          <a:ln w="0">
            <a:noFill/>
          </a:ln>
        </p:spPr>
      </p:pic>
      <p:sp>
        <p:nvSpPr>
          <p:cNvPr id="2" name="PlaceHolder 1"/>
          <p:cNvSpPr>
            <a:spLocks noGrp="1"/>
          </p:cNvSpPr>
          <p:nvPr>
            <p:ph type="ftr" idx="11"/>
          </p:nvPr>
        </p:nvSpPr>
        <p:spPr/>
        <p:txBody>
          <a:bodyPr/>
          <a:p>
            <a:r>
              <a:t>la financiarisation de l'immobilier Paris la Défense Bernard Roth 31 mars 2023</a:t>
            </a:r>
          </a:p>
        </p:txBody>
      </p:sp>
      <p:sp>
        <p:nvSpPr>
          <p:cNvPr id="3" name="PlaceHolder 2"/>
          <p:cNvSpPr>
            <a:spLocks noGrp="1"/>
          </p:cNvSpPr>
          <p:nvPr>
            <p:ph type="sldNum" idx="12"/>
          </p:nvPr>
        </p:nvSpPr>
        <p:spPr/>
        <p:txBody>
          <a:bodyPr/>
          <a:p>
            <a:fld id="{DD509BFB-506C-48B3-B40C-71F49203ED80}" type="slidenum">
              <a:t>65</a:t>
            </a:fld>
          </a:p>
        </p:txBody>
      </p:sp>
    </p:spTree>
  </p:cSld>
  <mc:AlternateContent>
    <mc:Choice Requires="p14">
      <p:transition spd="slow" p14:dur="2000"/>
    </mc:Choice>
    <mc:Fallback>
      <p:transition spd="slow"/>
    </mc:Fallback>
  </mc:AlternateContent>
</p:sld>
</file>

<file path=ppt/slides/slide6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0" name="PlaceHolder 1"/>
          <p:cNvSpPr>
            <a:spLocks noGrp="1"/>
          </p:cNvSpPr>
          <p:nvPr>
            <p:ph type="title"/>
          </p:nvPr>
        </p:nvSpPr>
        <p:spPr>
          <a:xfrm>
            <a:off x="838080" y="1558800"/>
            <a:ext cx="10515240" cy="929880"/>
          </a:xfrm>
          <a:prstGeom prst="rect">
            <a:avLst/>
          </a:prstGeom>
          <a:noFill/>
          <a:ln w="0">
            <a:noFill/>
          </a:ln>
        </p:spPr>
        <p:txBody>
          <a:bodyPr lIns="91440" tIns="45720" rIns="91440" bIns="45720" anchor="ctr">
            <a:noAutofit/>
          </a:bodyPr>
          <a:p>
            <a:pPr indent="0" algn="ctr" defTabSz="914400">
              <a:lnSpc>
                <a:spcPct val="90000"/>
              </a:lnSpc>
              <a:buNone/>
            </a:pPr>
            <a:r>
              <a:rPr lang="fr-FR" sz="4400" b="0" i="1" u="none" strike="noStrike">
                <a:solidFill>
                  <a:schemeClr val="lt1"/>
                </a:solidFill>
                <a:effectLst/>
                <a:uFillTx/>
                <a:latin typeface="Source Sans Pro"/>
              </a:rPr>
              <a:t>Taux d’actualisation = </a:t>
            </a:r>
            <a:endParaRPr lang="en-US" sz="4400" b="0" u="none" strike="noStrike">
              <a:solidFill>
                <a:schemeClr val="dk1"/>
              </a:solidFill>
              <a:effectLst/>
              <a:uFillTx/>
              <a:latin typeface="Calibri Light"/>
            </a:endParaRPr>
          </a:p>
        </p:txBody>
      </p:sp>
      <p:sp>
        <p:nvSpPr>
          <p:cNvPr id="251" name="PlaceHolder 2"/>
          <p:cNvSpPr>
            <a:spLocks noGrp="1"/>
          </p:cNvSpPr>
          <p:nvPr>
            <p:ph/>
          </p:nvPr>
        </p:nvSpPr>
        <p:spPr>
          <a:xfrm>
            <a:off x="838080" y="2706120"/>
            <a:ext cx="10515240" cy="646200"/>
          </a:xfrm>
          <a:prstGeom prst="rect">
            <a:avLst/>
          </a:prstGeom>
          <a:noFill/>
          <a:ln w="0">
            <a:noFill/>
          </a:ln>
        </p:spPr>
        <p:txBody>
          <a:bodyPr lIns="91440" tIns="45720" rIns="91440" bIns="45720" anchor="t">
            <a:normAutofit fontScale="85000" lnSpcReduction="9999"/>
          </a:bodyPr>
          <a:p>
            <a:pPr indent="0" algn="ctr" defTabSz="914400">
              <a:lnSpc>
                <a:spcPct val="90000"/>
              </a:lnSpc>
              <a:spcBef>
                <a:spcPts val="1001"/>
              </a:spcBef>
              <a:buNone/>
              <a:tabLst>
                <a:tab pos="0" algn="l"/>
              </a:tabLst>
            </a:pPr>
            <a:r>
              <a:rPr lang="fr-FR" sz="4400" b="0" i="1" u="none" strike="noStrike">
                <a:solidFill>
                  <a:schemeClr val="lt1"/>
                </a:solidFill>
                <a:effectLst/>
                <a:uFillTx/>
                <a:latin typeface="Source Sans Pro"/>
              </a:rPr>
              <a:t>Taux sans risque + Bêta (ß) x </a:t>
            </a:r>
            <a:r>
              <a:rPr lang="fr-FR" sz="4400" b="0" i="1" u="none" strike="noStrike">
                <a:solidFill>
                  <a:schemeClr val="dk1"/>
                </a:solidFill>
                <a:effectLst/>
                <a:uFillTx/>
                <a:latin typeface="Source Sans Pro"/>
              </a:rPr>
              <a:t>Prime de risque</a:t>
            </a:r>
            <a:endParaRPr lang="en-US" sz="4400" b="0" u="none" strike="noStrike">
              <a:solidFill>
                <a:schemeClr val="dk1"/>
              </a:solidFill>
              <a:effectLst/>
              <a:uFillTx/>
              <a:latin typeface="Calibri"/>
            </a:endParaRPr>
          </a:p>
        </p:txBody>
      </p:sp>
      <p:sp>
        <p:nvSpPr>
          <p:cNvPr id="252" name="ZoneTexte 6"/>
          <p:cNvSpPr/>
          <p:nvPr/>
        </p:nvSpPr>
        <p:spPr>
          <a:xfrm>
            <a:off x="838080" y="3999600"/>
            <a:ext cx="10388160" cy="118764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r>
              <a:rPr lang="fr-FR" sz="1800" b="0" u="none" strike="noStrike">
                <a:solidFill>
                  <a:schemeClr val="lt1"/>
                </a:solidFill>
                <a:effectLst/>
                <a:uFillTx/>
                <a:latin typeface="Source Sans Pro"/>
              </a:rPr>
              <a:t>Taux sans risque et prime de risque sont calculés par des groupes d’experts et révisés tous les ans. </a:t>
            </a:r>
            <a:endParaRPr lang="fr-FR" sz="1800" b="0" u="none" strike="noStrike">
              <a:solidFill>
                <a:srgbClr val="FFFFFF"/>
              </a:solidFill>
              <a:effectLst/>
              <a:uFillTx/>
              <a:latin typeface="Arial"/>
            </a:endParaRPr>
          </a:p>
          <a:p>
            <a:pPr defTabSz="457200">
              <a:lnSpc>
                <a:spcPct val="100000"/>
              </a:lnSpc>
            </a:pPr>
            <a:r>
              <a:rPr lang="fr-FR" sz="1800" b="0" u="none" strike="noStrike">
                <a:solidFill>
                  <a:schemeClr val="lt1"/>
                </a:solidFill>
                <a:effectLst/>
                <a:uFillTx/>
                <a:latin typeface="Source Sans Pro"/>
              </a:rPr>
              <a:t>Par exemple :</a:t>
            </a:r>
            <a:endParaRPr lang="fr-FR" sz="1800" b="0" u="none" strike="noStrike">
              <a:solidFill>
                <a:srgbClr val="FFFFFF"/>
              </a:solidFill>
              <a:effectLst/>
              <a:uFillTx/>
              <a:latin typeface="Arial"/>
            </a:endParaRPr>
          </a:p>
          <a:p>
            <a:pPr algn="ctr" defTabSz="457200">
              <a:lnSpc>
                <a:spcPct val="100000"/>
              </a:lnSpc>
            </a:pPr>
            <a:r>
              <a:rPr lang="fr-FR" sz="1800" b="0" i="1" u="none" strike="noStrike">
                <a:solidFill>
                  <a:schemeClr val="lt1"/>
                </a:solidFill>
                <a:effectLst/>
                <a:uFillTx/>
                <a:latin typeface="Source Sans Pro"/>
              </a:rPr>
              <a:t>Taux d’actualisation = </a:t>
            </a:r>
            <a:r>
              <a:rPr lang="fr-FR" sz="1800" b="1" i="1" u="none" strike="noStrike">
                <a:solidFill>
                  <a:schemeClr val="lt1"/>
                </a:solidFill>
                <a:effectLst/>
                <a:uFillTx/>
                <a:latin typeface="Source Sans Pro"/>
              </a:rPr>
              <a:t>1,2% </a:t>
            </a:r>
            <a:r>
              <a:rPr lang="fr-FR" sz="1800" b="0" i="1" u="none" strike="noStrike">
                <a:solidFill>
                  <a:schemeClr val="lt1"/>
                </a:solidFill>
                <a:effectLst/>
                <a:uFillTx/>
                <a:latin typeface="Source Sans Pro"/>
              </a:rPr>
              <a:t>+ </a:t>
            </a:r>
            <a:r>
              <a:rPr lang="fr-FR" sz="1800" b="1" i="1" u="none" strike="noStrike">
                <a:solidFill>
                  <a:schemeClr val="lt1"/>
                </a:solidFill>
                <a:effectLst/>
                <a:uFillTx/>
                <a:latin typeface="Source Sans Pro"/>
              </a:rPr>
              <a:t>ß</a:t>
            </a:r>
            <a:r>
              <a:rPr lang="fr-FR" sz="1800" b="0" i="1" u="none" strike="noStrike">
                <a:solidFill>
                  <a:schemeClr val="lt1"/>
                </a:solidFill>
                <a:effectLst/>
                <a:uFillTx/>
                <a:latin typeface="Source Sans Pro"/>
              </a:rPr>
              <a:t> x </a:t>
            </a:r>
            <a:r>
              <a:rPr lang="fr-FR" sz="1800" b="1" i="1" u="none" strike="noStrike">
                <a:solidFill>
                  <a:schemeClr val="lt1"/>
                </a:solidFill>
                <a:effectLst/>
                <a:uFillTx/>
                <a:latin typeface="Source Sans Pro"/>
              </a:rPr>
              <a:t>2 %</a:t>
            </a:r>
            <a:endParaRPr lang="fr-FR" sz="1800" b="0" u="none" strike="noStrike">
              <a:solidFill>
                <a:srgbClr val="FFFFFF"/>
              </a:solidFill>
              <a:effectLst/>
              <a:uFillTx/>
              <a:latin typeface="Arial"/>
            </a:endParaRPr>
          </a:p>
          <a:p>
            <a:pPr algn="ctr" defTabSz="457200">
              <a:lnSpc>
                <a:spcPct val="100000"/>
              </a:lnSpc>
            </a:pPr>
            <a:r>
              <a:rPr lang="fr-FR" sz="1800" b="0" u="none" strike="noStrike">
                <a:solidFill>
                  <a:schemeClr val="lt1"/>
                </a:solidFill>
                <a:effectLst/>
                <a:uFillTx/>
                <a:latin typeface="Source Sans Pro"/>
              </a:rPr>
              <a:t>Avec ß : coefficient définissant la sensibilité des bénéfices futur à la croissance du PIB par habitant</a:t>
            </a:r>
            <a:endParaRPr lang="fr-FR" sz="1800" b="0" u="none" strike="noStrike">
              <a:solidFill>
                <a:srgbClr val="FFFFFF"/>
              </a:solidFill>
              <a:effectLst/>
              <a:uFillTx/>
              <a:latin typeface="Arial"/>
            </a:endParaRPr>
          </a:p>
        </p:txBody>
      </p:sp>
      <p:sp>
        <p:nvSpPr>
          <p:cNvPr id="4" name="PlaceHolder 3"/>
          <p:cNvSpPr>
            <a:spLocks noGrp="1"/>
          </p:cNvSpPr>
          <p:nvPr>
            <p:ph type="ftr" idx="11"/>
          </p:nvPr>
        </p:nvSpPr>
        <p:spPr/>
        <p:txBody>
          <a:bodyPr/>
          <a:p>
            <a:r>
              <a:t>la financiarisation de l'immobilier Paris la Défense Bernard Roth 31 mars 2023</a:t>
            </a:r>
          </a:p>
        </p:txBody>
      </p:sp>
      <p:sp>
        <p:nvSpPr>
          <p:cNvPr id="5" name="PlaceHolder 4"/>
          <p:cNvSpPr>
            <a:spLocks noGrp="1"/>
          </p:cNvSpPr>
          <p:nvPr>
            <p:ph type="sldNum" idx="12"/>
          </p:nvPr>
        </p:nvSpPr>
        <p:spPr/>
        <p:txBody>
          <a:bodyPr/>
          <a:p>
            <a:fld id="{FF83638D-5806-4946-A8E2-8D792FB0B5FB}" type="slidenum">
              <a:t>66</a:t>
            </a:fld>
          </a:p>
        </p:txBody>
      </p:sp>
    </p:spTree>
  </p:cSld>
  <mc:AlternateContent>
    <mc:Choice Requires="p14">
      <p:transition spd="slow" p14:dur="2000"/>
    </mc:Choice>
    <mc:Fallback>
      <p:transition spd="slow"/>
    </mc:Fallback>
  </mc:AlternateContent>
</p:sld>
</file>

<file path=ppt/slides/slide6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3" name="PlaceHolder 1"/>
          <p:cNvSpPr>
            <a:spLocks noGrp="1"/>
          </p:cNvSpPr>
          <p:nvPr>
            <p:ph type="title"/>
          </p:nvPr>
        </p:nvSpPr>
        <p:spPr>
          <a:xfrm>
            <a:off x="237240" y="0"/>
            <a:ext cx="11776680" cy="998640"/>
          </a:xfrm>
          <a:prstGeom prst="rect">
            <a:avLst/>
          </a:prstGeom>
          <a:noFill/>
          <a:ln w="0">
            <a:noFill/>
          </a:ln>
        </p:spPr>
        <p:txBody>
          <a:bodyPr lIns="91440" tIns="45720" rIns="91440" bIns="45720" anchor="ctr">
            <a:normAutofit lnSpcReduction="9999"/>
          </a:bodyPr>
          <a:p>
            <a:pPr indent="0" algn="l" defTabSz="914400">
              <a:lnSpc>
                <a:spcPct val="90000"/>
              </a:lnSpc>
              <a:buNone/>
            </a:pPr>
            <a:r>
              <a:rPr lang="fr-FR" sz="3600" b="1" u="none" strike="noStrike">
                <a:solidFill>
                  <a:schemeClr val="dk1"/>
                </a:solidFill>
                <a:effectLst/>
                <a:uFillTx/>
                <a:latin typeface="Source Sans Pro"/>
              </a:rPr>
              <a:t>           </a:t>
            </a:r>
            <a:r>
              <a:rPr lang="fr-FR" sz="3600" b="1" u="none" strike="noStrike">
                <a:solidFill>
                  <a:schemeClr val="lt1"/>
                </a:solidFill>
                <a:effectLst/>
                <a:uFillTx/>
                <a:latin typeface="Bahnschrift"/>
              </a:rPr>
              <a:t>« Un tiens vaut-il mieux que deux tu l’auras …?...»</a:t>
            </a:r>
            <a:endParaRPr lang="en-US" sz="3600" b="0" u="none" strike="noStrike">
              <a:solidFill>
                <a:schemeClr val="dk1"/>
              </a:solidFill>
              <a:effectLst/>
              <a:uFillTx/>
              <a:latin typeface="Calibri Light"/>
            </a:endParaRPr>
          </a:p>
        </p:txBody>
      </p:sp>
      <p:pic>
        <p:nvPicPr>
          <p:cNvPr id="254" name="Picture 4" descr="Variation de la valeur actuelle en fonction du taux d'actualisation |  Download Scientific Diagram"/>
          <p:cNvPicPr/>
          <p:nvPr/>
        </p:nvPicPr>
        <p:blipFill>
          <a:blip r:embed="rId1"/>
          <a:stretch/>
        </p:blipFill>
        <p:spPr>
          <a:xfrm>
            <a:off x="1986480" y="865800"/>
            <a:ext cx="8218440" cy="527832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8FC1B5CB-0553-46FD-995B-DEFC979C8607}" type="slidenum">
              <a:t>67</a:t>
            </a:fld>
          </a:p>
        </p:txBody>
      </p:sp>
    </p:spTree>
  </p:cSld>
  <mc:AlternateContent>
    <mc:Choice Requires="p14">
      <p:transition spd="slow" p14:dur="2000"/>
    </mc:Choice>
    <mc:Fallback>
      <p:transition spd="slow"/>
    </mc:Fallback>
  </mc:AlternateContent>
</p:sld>
</file>

<file path=ppt/slides/slide6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5" name="PlaceHolder 1"/>
          <p:cNvSpPr>
            <a:spLocks noGrp="1"/>
          </p:cNvSpPr>
          <p:nvPr>
            <p:ph type="title"/>
          </p:nvPr>
        </p:nvSpPr>
        <p:spPr>
          <a:xfrm>
            <a:off x="838080" y="67680"/>
            <a:ext cx="10515240" cy="863280"/>
          </a:xfrm>
          <a:prstGeom prst="rect">
            <a:avLst/>
          </a:prstGeom>
          <a:noFill/>
          <a:ln w="0">
            <a:noFill/>
          </a:ln>
        </p:spPr>
        <p:txBody>
          <a:bodyPr lIns="91440" tIns="45720" rIns="91440" bIns="45720" anchor="ctr">
            <a:noAutofit/>
          </a:bodyPr>
          <a:p>
            <a:pPr indent="0" algn="ctr" defTabSz="914400">
              <a:lnSpc>
                <a:spcPct val="90000"/>
              </a:lnSpc>
              <a:buNone/>
            </a:pPr>
            <a:r>
              <a:rPr lang="fr-FR" sz="4400" b="1" u="none" strike="noStrike">
                <a:solidFill>
                  <a:schemeClr val="lt1"/>
                </a:solidFill>
                <a:effectLst/>
                <a:uFillTx/>
                <a:latin typeface="Bahnschrift"/>
              </a:rPr>
              <a:t>Taux d’actualisation</a:t>
            </a:r>
            <a:endParaRPr lang="en-US" sz="4400" b="0" u="none" strike="noStrike">
              <a:solidFill>
                <a:schemeClr val="dk1"/>
              </a:solidFill>
              <a:effectLst/>
              <a:uFillTx/>
              <a:latin typeface="Calibri Light"/>
            </a:endParaRPr>
          </a:p>
        </p:txBody>
      </p:sp>
      <p:pic>
        <p:nvPicPr>
          <p:cNvPr id="256" name="Picture 2"/>
          <p:cNvPicPr/>
          <p:nvPr/>
        </p:nvPicPr>
        <p:blipFill>
          <a:blip r:embed="rId1"/>
          <a:stretch/>
        </p:blipFill>
        <p:spPr>
          <a:xfrm>
            <a:off x="2184480" y="870840"/>
            <a:ext cx="7822800" cy="548496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D1980A30-FCE6-49F0-9861-3C50A5DB4F06}" type="slidenum">
              <a:t>68</a:t>
            </a:fld>
          </a:p>
        </p:txBody>
      </p:sp>
    </p:spTree>
  </p:cSld>
  <mc:AlternateContent>
    <mc:Choice Requires="p14">
      <p:transition spd="slow" p14:dur="2000"/>
    </mc:Choice>
    <mc:Fallback>
      <p:transition spd="slow"/>
    </mc:Fallback>
  </mc:AlternateContent>
</p:sld>
</file>

<file path=ppt/slides/slide6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57" name="Espace réservé du contenu 4"/>
          <p:cNvPicPr/>
          <p:nvPr/>
        </p:nvPicPr>
        <p:blipFill>
          <a:blip r:embed="rId1"/>
          <a:stretch/>
        </p:blipFill>
        <p:spPr>
          <a:xfrm>
            <a:off x="5817960" y="1353960"/>
            <a:ext cx="6373800" cy="3801600"/>
          </a:xfrm>
          <a:prstGeom prst="rect">
            <a:avLst/>
          </a:prstGeom>
          <a:noFill/>
          <a:ln w="0">
            <a:noFill/>
          </a:ln>
        </p:spPr>
      </p:pic>
      <p:pic>
        <p:nvPicPr>
          <p:cNvPr id="258" name="Picture 2" descr="Actualisation et capitalisation – Richesse-et-finance.com"/>
          <p:cNvPicPr/>
          <p:nvPr/>
        </p:nvPicPr>
        <p:blipFill>
          <a:blip r:embed="rId2"/>
          <a:stretch/>
        </p:blipFill>
        <p:spPr>
          <a:xfrm>
            <a:off x="0" y="1353960"/>
            <a:ext cx="5871960" cy="3733920"/>
          </a:xfrm>
          <a:prstGeom prst="rect">
            <a:avLst/>
          </a:prstGeom>
          <a:noFill/>
          <a:ln w="0">
            <a:noFill/>
          </a:ln>
        </p:spPr>
      </p:pic>
      <p:sp>
        <p:nvSpPr>
          <p:cNvPr id="2" name="PlaceHolder 1"/>
          <p:cNvSpPr>
            <a:spLocks noGrp="1"/>
          </p:cNvSpPr>
          <p:nvPr>
            <p:ph type="ftr" idx="11"/>
          </p:nvPr>
        </p:nvSpPr>
        <p:spPr/>
        <p:txBody>
          <a:bodyPr/>
          <a:p>
            <a:r>
              <a:t>la financiarisation de l'immobilier Paris la Défense Bernard Roth 31 mars 2023</a:t>
            </a:r>
          </a:p>
        </p:txBody>
      </p:sp>
      <p:sp>
        <p:nvSpPr>
          <p:cNvPr id="3" name="PlaceHolder 2"/>
          <p:cNvSpPr>
            <a:spLocks noGrp="1"/>
          </p:cNvSpPr>
          <p:nvPr>
            <p:ph type="sldNum" idx="12"/>
          </p:nvPr>
        </p:nvSpPr>
        <p:spPr/>
        <p:txBody>
          <a:bodyPr/>
          <a:p>
            <a:fld id="{D18CFBA0-2486-442E-A846-2B47244A282E}" type="slidenum">
              <a:t>69</a:t>
            </a:fld>
          </a:p>
        </p:txBody>
      </p:sp>
    </p:spTree>
  </p:cSld>
  <mc:AlternateContent>
    <mc:Choice Requires="p14">
      <p:transition spd="slow" p14:dur="2000"/>
    </mc:Choice>
    <mc:Fallback>
      <p:transition spd="slow"/>
    </mc:Fallback>
  </mc:AlternateContent>
</p:sld>
</file>

<file path=ppt/slides/slide7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9" name="PlaceHolder 1"/>
          <p:cNvSpPr>
            <a:spLocks noGrp="1"/>
          </p:cNvSpPr>
          <p:nvPr>
            <p:ph type="title"/>
          </p:nvPr>
        </p:nvSpPr>
        <p:spPr>
          <a:xfrm>
            <a:off x="838080" y="0"/>
            <a:ext cx="10515240" cy="680760"/>
          </a:xfrm>
          <a:prstGeom prst="rect">
            <a:avLst/>
          </a:prstGeom>
          <a:noFill/>
          <a:ln w="0">
            <a:noFill/>
          </a:ln>
        </p:spPr>
        <p:txBody>
          <a:bodyPr lIns="91440" tIns="45720" rIns="91440" bIns="45720" anchor="ctr">
            <a:normAutofit/>
          </a:bodyPr>
          <a:p>
            <a:pPr indent="0" algn="ctr" defTabSz="914400">
              <a:lnSpc>
                <a:spcPct val="90000"/>
              </a:lnSpc>
              <a:buNone/>
            </a:pPr>
            <a:r>
              <a:rPr lang="fr-FR" sz="4000" b="1" u="none" strike="noStrike">
                <a:solidFill>
                  <a:schemeClr val="lt1"/>
                </a:solidFill>
                <a:effectLst/>
                <a:uFillTx/>
                <a:latin typeface="Bahnschrift"/>
              </a:rPr>
              <a:t>Que vaut un investissement ?</a:t>
            </a:r>
            <a:endParaRPr lang="en-US" sz="4000" b="0" u="none" strike="noStrike">
              <a:solidFill>
                <a:schemeClr val="dk1"/>
              </a:solidFill>
              <a:effectLst/>
              <a:uFillTx/>
              <a:latin typeface="Calibri Light"/>
            </a:endParaRPr>
          </a:p>
        </p:txBody>
      </p:sp>
      <p:pic>
        <p:nvPicPr>
          <p:cNvPr id="260" name="Espace réservé du contenu 4"/>
          <p:cNvPicPr/>
          <p:nvPr/>
        </p:nvPicPr>
        <p:blipFill>
          <a:blip r:embed="rId1"/>
          <a:stretch/>
        </p:blipFill>
        <p:spPr>
          <a:xfrm>
            <a:off x="1749600" y="861840"/>
            <a:ext cx="8692560" cy="513396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C2F0AC66-6CBA-452F-876D-86E717607863}" type="slidenum">
              <a:t>70</a:t>
            </a:fld>
          </a:p>
        </p:txBody>
      </p:sp>
    </p:spTree>
  </p:cSld>
  <mc:AlternateContent>
    <mc:Choice Requires="p14">
      <p:transition spd="slow" p14:dur="2000"/>
    </mc:Choice>
    <mc:Fallback>
      <p:transition spd="slow"/>
    </mc:Fallback>
  </mc:AlternateContent>
</p:sld>
</file>

<file path=ppt/slides/slide7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1" name="PlaceHolder 1"/>
          <p:cNvSpPr>
            <a:spLocks noGrp="1"/>
          </p:cNvSpPr>
          <p:nvPr>
            <p:ph type="title"/>
          </p:nvPr>
        </p:nvSpPr>
        <p:spPr>
          <a:xfrm>
            <a:off x="838080" y="0"/>
            <a:ext cx="10515240" cy="898920"/>
          </a:xfrm>
          <a:prstGeom prst="rect">
            <a:avLst/>
          </a:prstGeom>
          <a:noFill/>
          <a:ln w="0">
            <a:noFill/>
          </a:ln>
        </p:spPr>
        <p:txBody>
          <a:bodyPr lIns="91440" tIns="45720" rIns="91440" bIns="45720" anchor="ctr">
            <a:noAutofit/>
          </a:bodyPr>
          <a:p>
            <a:pPr indent="0" algn="ctr" defTabSz="914400">
              <a:lnSpc>
                <a:spcPct val="90000"/>
              </a:lnSpc>
              <a:buNone/>
            </a:pPr>
            <a:r>
              <a:rPr lang="fr-FR" sz="4000" b="1" u="none" strike="noStrike">
                <a:solidFill>
                  <a:schemeClr val="lt1"/>
                </a:solidFill>
                <a:effectLst/>
                <a:uFillTx/>
                <a:latin typeface="Bahnschrift"/>
              </a:rPr>
              <a:t>Conclusion</a:t>
            </a:r>
            <a:r>
              <a:rPr lang="fr-FR" sz="4400" b="0" u="none" strike="noStrike">
                <a:solidFill>
                  <a:schemeClr val="dk1"/>
                </a:solidFill>
                <a:effectLst/>
                <a:uFillTx/>
                <a:latin typeface="Calibri Light"/>
              </a:rPr>
              <a:t> </a:t>
            </a:r>
            <a:endParaRPr lang="en-US" sz="4400" b="0" u="none" strike="noStrike">
              <a:solidFill>
                <a:schemeClr val="dk1"/>
              </a:solidFill>
              <a:effectLst/>
              <a:uFillTx/>
              <a:latin typeface="Calibri Light"/>
            </a:endParaRPr>
          </a:p>
        </p:txBody>
      </p:sp>
      <p:pic>
        <p:nvPicPr>
          <p:cNvPr id="262" name="Espace réservé du contenu 4"/>
          <p:cNvPicPr/>
          <p:nvPr/>
        </p:nvPicPr>
        <p:blipFill>
          <a:blip r:embed="rId1"/>
          <a:stretch/>
        </p:blipFill>
        <p:spPr>
          <a:xfrm>
            <a:off x="1689120" y="831240"/>
            <a:ext cx="8813160" cy="519552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ABBF465C-812C-4742-85F9-EE898CB334C5}" type="slidenum">
              <a:t>71</a:t>
            </a:fld>
          </a:p>
        </p:txBody>
      </p:sp>
    </p:spTree>
  </p:cSld>
  <mc:AlternateContent>
    <mc:Choice Requires="p14">
      <p:transition spd="slow" p14:dur="2000"/>
    </mc:Choice>
    <mc:Fallback>
      <p:transition spd="slow"/>
    </mc:Fallback>
  </mc:AlternateContent>
</p:sld>
</file>

<file path=ppt/slides/slide7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63" name="Espace réservé du contenu 4"/>
          <p:cNvPicPr/>
          <p:nvPr/>
        </p:nvPicPr>
        <p:blipFill>
          <a:blip r:embed="rId1"/>
          <a:stretch/>
        </p:blipFill>
        <p:spPr>
          <a:xfrm>
            <a:off x="1049760" y="286560"/>
            <a:ext cx="10091880" cy="5875200"/>
          </a:xfrm>
          <a:prstGeom prst="rect">
            <a:avLst/>
          </a:prstGeom>
          <a:noFill/>
          <a:ln w="0">
            <a:noFill/>
          </a:ln>
        </p:spPr>
      </p:pic>
      <p:sp>
        <p:nvSpPr>
          <p:cNvPr id="2" name="PlaceHolder 1"/>
          <p:cNvSpPr>
            <a:spLocks noGrp="1"/>
          </p:cNvSpPr>
          <p:nvPr>
            <p:ph type="ftr" idx="11"/>
          </p:nvPr>
        </p:nvSpPr>
        <p:spPr/>
        <p:txBody>
          <a:bodyPr/>
          <a:p>
            <a:r>
              <a:t>la financiarisation de l'immobilier Paris la Défense Bernard Roth 31 mars 2023</a:t>
            </a:r>
          </a:p>
        </p:txBody>
      </p:sp>
      <p:sp>
        <p:nvSpPr>
          <p:cNvPr id="3" name="PlaceHolder 2"/>
          <p:cNvSpPr>
            <a:spLocks noGrp="1"/>
          </p:cNvSpPr>
          <p:nvPr>
            <p:ph type="sldNum" idx="12"/>
          </p:nvPr>
        </p:nvSpPr>
        <p:spPr/>
        <p:txBody>
          <a:bodyPr/>
          <a:p>
            <a:fld id="{1EAA06DD-9C02-4956-861A-1757FAA34217}" type="slidenum">
              <a:t>72</a:t>
            </a:fld>
          </a:p>
        </p:txBody>
      </p:sp>
    </p:spTree>
  </p:cSld>
  <mc:AlternateContent>
    <mc:Choice Requires="p14">
      <p:transition spd="slow" p14:dur="2000"/>
    </mc:Choice>
    <mc:Fallback>
      <p:transition spd="slow"/>
    </mc:Fallback>
  </mc:AlternateContent>
</p:sld>
</file>

<file path=ppt/slides/slide7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4" name="PlaceHolder 1"/>
          <p:cNvSpPr>
            <a:spLocks noGrp="1"/>
          </p:cNvSpPr>
          <p:nvPr>
            <p:ph type="title"/>
          </p:nvPr>
        </p:nvSpPr>
        <p:spPr>
          <a:xfrm>
            <a:off x="990720" y="0"/>
            <a:ext cx="10515240" cy="1001160"/>
          </a:xfrm>
          <a:prstGeom prst="rect">
            <a:avLst/>
          </a:prstGeom>
          <a:noFill/>
          <a:ln w="0">
            <a:noFill/>
          </a:ln>
        </p:spPr>
        <p:txBody>
          <a:bodyPr lIns="91440" tIns="45720" rIns="91440" bIns="45720" anchor="ctr">
            <a:normAutofit/>
          </a:bodyPr>
          <a:p>
            <a:pPr indent="0" algn="l" defTabSz="914400">
              <a:lnSpc>
                <a:spcPct val="90000"/>
              </a:lnSpc>
              <a:buNone/>
            </a:pPr>
            <a:r>
              <a:rPr lang="fr-FR" sz="3600" b="1" u="none" strike="noStrike">
                <a:solidFill>
                  <a:schemeClr val="lt1"/>
                </a:solidFill>
                <a:effectLst/>
                <a:uFillTx/>
                <a:latin typeface="Bahnschrift"/>
              </a:rPr>
              <a:t>3) Voyage dans la financiarisation de l’immobilier</a:t>
            </a:r>
            <a:endParaRPr lang="en-US" sz="3600" b="0" u="none" strike="noStrike">
              <a:solidFill>
                <a:schemeClr val="dk1"/>
              </a:solidFill>
              <a:effectLst/>
              <a:uFillTx/>
              <a:latin typeface="Calibri Light"/>
            </a:endParaRPr>
          </a:p>
        </p:txBody>
      </p:sp>
      <p:sp>
        <p:nvSpPr>
          <p:cNvPr id="265" name="PlaceHolder 2"/>
          <p:cNvSpPr>
            <a:spLocks noGrp="1"/>
          </p:cNvSpPr>
          <p:nvPr>
            <p:ph/>
          </p:nvPr>
        </p:nvSpPr>
        <p:spPr>
          <a:xfrm>
            <a:off x="1578600" y="1001520"/>
            <a:ext cx="9775080" cy="5175000"/>
          </a:xfrm>
          <a:prstGeom prst="rect">
            <a:avLst/>
          </a:prstGeom>
          <a:noFill/>
          <a:ln w="0">
            <a:noFill/>
          </a:ln>
        </p:spPr>
        <p:txBody>
          <a:bodyPr lIns="91440" tIns="45720" rIns="91440" bIns="45720" anchor="t">
            <a:normAutofit lnSpcReduction="9999"/>
          </a:bodyPr>
          <a:p>
            <a:pPr indent="0" algn="l" defTabSz="914400">
              <a:lnSpc>
                <a:spcPct val="90000"/>
              </a:lnSpc>
              <a:spcBef>
                <a:spcPts val="1001"/>
              </a:spcBef>
              <a:buNone/>
              <a:tabLst>
                <a:tab pos="0" algn="l"/>
              </a:tabLst>
            </a:pPr>
            <a:r>
              <a:rPr lang="fr-FR" sz="2800" b="0" u="none" strike="noStrike">
                <a:solidFill>
                  <a:schemeClr val="lt1"/>
                </a:solidFill>
                <a:effectLst/>
                <a:uFillTx/>
                <a:latin typeface="Bahnschrift"/>
              </a:rPr>
              <a:t>3.a Trois concepts :</a:t>
            </a:r>
            <a:br>
              <a:rPr sz="2800"/>
            </a:br>
            <a:r>
              <a:rPr lang="fr-FR" sz="2800" b="0" u="none" strike="noStrike">
                <a:solidFill>
                  <a:schemeClr val="lt1"/>
                </a:solidFill>
                <a:effectLst/>
                <a:uFillTx/>
                <a:latin typeface="Bahnschrift"/>
              </a:rPr>
              <a:t>     l’actualisation, </a:t>
            </a:r>
            <a:endParaRPr lang="en-US" sz="2800" b="0" u="none" strike="noStrike">
              <a:solidFill>
                <a:schemeClr val="dk1"/>
              </a:solidFill>
              <a:effectLst/>
              <a:uFillTx/>
              <a:latin typeface="Calibri"/>
            </a:endParaRPr>
          </a:p>
          <a:p>
            <a:pPr indent="0" algn="l" defTabSz="914400">
              <a:lnSpc>
                <a:spcPct val="90000"/>
              </a:lnSpc>
              <a:spcBef>
                <a:spcPts val="1001"/>
              </a:spcBef>
              <a:buNone/>
              <a:tabLst>
                <a:tab pos="0" algn="l"/>
              </a:tabLst>
            </a:pPr>
            <a:r>
              <a:rPr lang="fr-FR" sz="2800" b="0" u="none" strike="noStrike">
                <a:solidFill>
                  <a:schemeClr val="lt1"/>
                </a:solidFill>
                <a:effectLst/>
                <a:uFillTx/>
                <a:latin typeface="Bahnschrift"/>
              </a:rPr>
              <a:t>     la rentabilité, </a:t>
            </a:r>
            <a:endParaRPr lang="en-US" sz="2800" b="0" u="none" strike="noStrike">
              <a:solidFill>
                <a:schemeClr val="dk1"/>
              </a:solidFill>
              <a:effectLst/>
              <a:uFillTx/>
              <a:latin typeface="Calibri"/>
            </a:endParaRPr>
          </a:p>
          <a:p>
            <a:pPr indent="0" algn="l" defTabSz="914400">
              <a:lnSpc>
                <a:spcPct val="90000"/>
              </a:lnSpc>
              <a:spcBef>
                <a:spcPts val="1001"/>
              </a:spcBef>
              <a:buNone/>
              <a:tabLst>
                <a:tab pos="0" algn="l"/>
              </a:tabLst>
            </a:pPr>
            <a:r>
              <a:rPr lang="fr-FR" sz="2800" b="0" u="none" strike="noStrike">
                <a:solidFill>
                  <a:schemeClr val="lt1"/>
                </a:solidFill>
                <a:effectLst/>
                <a:uFillTx/>
                <a:latin typeface="Bahnschrift"/>
              </a:rPr>
              <a:t>     le risque</a:t>
            </a:r>
            <a:endParaRPr lang="en-US" sz="2800" b="0" u="none" strike="noStrike">
              <a:solidFill>
                <a:schemeClr val="dk1"/>
              </a:solidFill>
              <a:effectLst/>
              <a:uFillTx/>
              <a:latin typeface="Calibri"/>
            </a:endParaRPr>
          </a:p>
          <a:p>
            <a:pPr indent="0" algn="l" defTabSz="914400">
              <a:lnSpc>
                <a:spcPct val="90000"/>
              </a:lnSpc>
              <a:spcBef>
                <a:spcPts val="1001"/>
              </a:spcBef>
              <a:buNone/>
              <a:tabLst>
                <a:tab pos="0" algn="l"/>
              </a:tabLst>
            </a:pPr>
            <a:br>
              <a:rPr sz="2800"/>
            </a:br>
            <a:r>
              <a:rPr lang="fr-FR" sz="2800" b="0" u="none" strike="noStrike">
                <a:solidFill>
                  <a:schemeClr val="lt1"/>
                </a:solidFill>
                <a:effectLst/>
                <a:uFillTx/>
                <a:latin typeface="Bahnschrift"/>
              </a:rPr>
              <a:t>3.b  Trois grandes idées de la finance :</a:t>
            </a:r>
            <a:endParaRPr lang="en-US" sz="2800" b="0" u="none" strike="noStrike">
              <a:solidFill>
                <a:schemeClr val="dk1"/>
              </a:solidFill>
              <a:effectLst/>
              <a:uFillTx/>
              <a:latin typeface="Calibri"/>
            </a:endParaRPr>
          </a:p>
          <a:p>
            <a:pPr indent="0" algn="l" defTabSz="914400">
              <a:lnSpc>
                <a:spcPct val="90000"/>
              </a:lnSpc>
              <a:spcBef>
                <a:spcPts val="1001"/>
              </a:spcBef>
              <a:buNone/>
              <a:tabLst>
                <a:tab pos="0" algn="l"/>
              </a:tabLst>
            </a:pPr>
            <a:r>
              <a:rPr lang="fr-FR" sz="2800" b="0" u="none" strike="noStrike">
                <a:solidFill>
                  <a:schemeClr val="lt1"/>
                </a:solidFill>
                <a:effectLst/>
                <a:uFillTx/>
                <a:latin typeface="Bahnschrift"/>
              </a:rPr>
              <a:t>     l’efficience des marchés</a:t>
            </a:r>
            <a:br>
              <a:rPr sz="2800"/>
            </a:br>
            <a:r>
              <a:rPr lang="fr-FR" sz="2800" b="0" u="none" strike="noStrike">
                <a:solidFill>
                  <a:schemeClr val="lt1"/>
                </a:solidFill>
                <a:effectLst/>
                <a:uFillTx/>
                <a:latin typeface="Bahnschrift"/>
              </a:rPr>
              <a:t>     la valeur des choses</a:t>
            </a:r>
            <a:br>
              <a:rPr sz="2800"/>
            </a:br>
            <a:r>
              <a:rPr lang="fr-FR" sz="2800" b="0" u="none" strike="noStrike">
                <a:solidFill>
                  <a:schemeClr val="lt1"/>
                </a:solidFill>
                <a:effectLst/>
                <a:uFillTx/>
                <a:latin typeface="Bahnschrift"/>
              </a:rPr>
              <a:t>     le portefeuille optimal</a:t>
            </a:r>
            <a:endParaRPr lang="en-US" sz="2800" b="0" u="none" strike="noStrike">
              <a:solidFill>
                <a:schemeClr val="dk1"/>
              </a:solidFill>
              <a:effectLst/>
              <a:uFillTx/>
              <a:latin typeface="Calibri"/>
            </a:endParaRPr>
          </a:p>
          <a:p>
            <a:pPr indent="0" algn="l" defTabSz="914400">
              <a:lnSpc>
                <a:spcPct val="90000"/>
              </a:lnSpc>
              <a:spcBef>
                <a:spcPts val="1001"/>
              </a:spcBef>
              <a:buNone/>
              <a:tabLst>
                <a:tab pos="0" algn="l"/>
              </a:tabLst>
            </a:pPr>
            <a:br>
              <a:rPr sz="2800"/>
            </a:br>
            <a:r>
              <a:rPr lang="fr-FR" sz="2800" b="0" u="none" strike="noStrike">
                <a:solidFill>
                  <a:schemeClr val="lt1"/>
                </a:solidFill>
                <a:effectLst/>
                <a:uFillTx/>
                <a:latin typeface="Bahnschrift"/>
              </a:rPr>
              <a:t>3.c Deux objectifs:</a:t>
            </a:r>
            <a:br>
              <a:rPr sz="2800"/>
            </a:br>
            <a:r>
              <a:rPr lang="fr-FR" sz="2800" b="0" u="none" strike="noStrike">
                <a:solidFill>
                  <a:schemeClr val="lt1"/>
                </a:solidFill>
                <a:effectLst/>
                <a:uFillTx/>
                <a:latin typeface="Bahnschrift"/>
              </a:rPr>
              <a:t>    le cash-flow</a:t>
            </a:r>
            <a:br>
              <a:rPr sz="2800"/>
            </a:br>
            <a:r>
              <a:rPr lang="fr-FR" sz="2800" b="0" u="none" strike="noStrike">
                <a:solidFill>
                  <a:schemeClr val="lt1"/>
                </a:solidFill>
                <a:effectLst/>
                <a:uFillTx/>
                <a:latin typeface="Bahnschrift"/>
              </a:rPr>
              <a:t>    la rentabilité des fonds propres</a:t>
            </a:r>
            <a:endParaRPr lang="en-US" sz="2800" b="0" u="none" strike="noStrike">
              <a:solidFill>
                <a:schemeClr val="dk1"/>
              </a:solidFill>
              <a:effectLst/>
              <a:uFillTx/>
              <a:latin typeface="Calibri"/>
            </a:endParaRPr>
          </a:p>
        </p:txBody>
      </p:sp>
      <p:sp>
        <p:nvSpPr>
          <p:cNvPr id="4" name="PlaceHolder 3"/>
          <p:cNvSpPr>
            <a:spLocks noGrp="1"/>
          </p:cNvSpPr>
          <p:nvPr>
            <p:ph type="ftr" idx="11"/>
          </p:nvPr>
        </p:nvSpPr>
        <p:spPr/>
        <p:txBody>
          <a:bodyPr/>
          <a:p>
            <a:r>
              <a:t>la financiarisation de l'immobilier Paris la Défense Bernard Roth 31 mars 2023</a:t>
            </a:r>
          </a:p>
        </p:txBody>
      </p:sp>
      <p:sp>
        <p:nvSpPr>
          <p:cNvPr id="5" name="PlaceHolder 4"/>
          <p:cNvSpPr>
            <a:spLocks noGrp="1"/>
          </p:cNvSpPr>
          <p:nvPr>
            <p:ph type="sldNum" idx="12"/>
          </p:nvPr>
        </p:nvSpPr>
        <p:spPr/>
        <p:txBody>
          <a:bodyPr/>
          <a:p>
            <a:fld id="{E180F131-C903-4533-A906-2769A3011C5C}" type="slidenum">
              <a:t>73</a:t>
            </a:fld>
          </a:p>
        </p:txBody>
      </p:sp>
    </p:spTree>
  </p:cSld>
  <mc:AlternateContent>
    <mc:Choice Requires="p14">
      <p:transition spd="slow" p14:dur="2000"/>
    </mc:Choice>
    <mc:Fallback>
      <p:transition spd="slow"/>
    </mc:Fallback>
  </mc:AlternateContent>
</p:sld>
</file>

<file path=ppt/slides/slide7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6" name="PlaceHolder 1"/>
          <p:cNvSpPr>
            <a:spLocks noGrp="1"/>
          </p:cNvSpPr>
          <p:nvPr>
            <p:ph type="title"/>
          </p:nvPr>
        </p:nvSpPr>
        <p:spPr>
          <a:xfrm>
            <a:off x="838080" y="21600"/>
            <a:ext cx="10515240" cy="1058040"/>
          </a:xfrm>
          <a:prstGeom prst="rect">
            <a:avLst/>
          </a:prstGeom>
          <a:noFill/>
          <a:ln w="0">
            <a:noFill/>
          </a:ln>
        </p:spPr>
        <p:txBody>
          <a:bodyPr lIns="91440" tIns="45720" rIns="91440" bIns="45720" anchor="ctr">
            <a:normAutofit/>
          </a:bodyPr>
          <a:p>
            <a:pPr indent="0" algn="ctr" defTabSz="914400">
              <a:lnSpc>
                <a:spcPct val="90000"/>
              </a:lnSpc>
              <a:buNone/>
            </a:pPr>
            <a:r>
              <a:rPr lang="fr-FR" sz="4000" b="1" u="none" strike="noStrike">
                <a:solidFill>
                  <a:schemeClr val="lt1"/>
                </a:solidFill>
                <a:effectLst/>
                <a:uFillTx/>
                <a:latin typeface="Bahnschrift"/>
              </a:rPr>
              <a:t>L’actualisation</a:t>
            </a:r>
            <a:endParaRPr lang="en-US" sz="4000" b="0" u="none" strike="noStrike">
              <a:solidFill>
                <a:schemeClr val="dk1"/>
              </a:solidFill>
              <a:effectLst/>
              <a:uFillTx/>
              <a:latin typeface="Calibri Light"/>
            </a:endParaRPr>
          </a:p>
        </p:txBody>
      </p:sp>
      <p:pic>
        <p:nvPicPr>
          <p:cNvPr id="267" name="Picture 2" descr="Graphique D'analyse Financière Illustration Stock - Illustration du ..."/>
          <p:cNvPicPr/>
          <p:nvPr/>
        </p:nvPicPr>
        <p:blipFill>
          <a:blip r:embed="rId1"/>
          <a:stretch/>
        </p:blipFill>
        <p:spPr>
          <a:xfrm>
            <a:off x="2122560" y="1523880"/>
            <a:ext cx="7946280" cy="397296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B19209C9-D1A9-43D9-99C1-37AB8870C361}" type="slidenum">
              <a:t>74</a:t>
            </a:fld>
          </a:p>
        </p:txBody>
      </p:sp>
    </p:spTree>
  </p:cSld>
  <mc:AlternateContent>
    <mc:Choice Requires="p14">
      <p:transition spd="slow" p14:dur="2000"/>
    </mc:Choice>
    <mc:Fallback>
      <p:transition spd="slow"/>
    </mc:Fallback>
  </mc:AlternateContent>
</p:sld>
</file>

<file path=ppt/slides/slide7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68" name="Espace réservé du contenu 4"/>
          <p:cNvPicPr/>
          <p:nvPr/>
        </p:nvPicPr>
        <p:blipFill>
          <a:blip r:embed="rId1"/>
          <a:stretch/>
        </p:blipFill>
        <p:spPr>
          <a:xfrm>
            <a:off x="3435120" y="747360"/>
            <a:ext cx="8122680" cy="4799520"/>
          </a:xfrm>
          <a:prstGeom prst="rect">
            <a:avLst/>
          </a:prstGeom>
          <a:noFill/>
          <a:ln w="0">
            <a:noFill/>
          </a:ln>
        </p:spPr>
      </p:pic>
      <p:pic>
        <p:nvPicPr>
          <p:cNvPr id="269" name="Picture 2" descr="Taux d'intérêt légal : calcul, historique, majoration"/>
          <p:cNvPicPr/>
          <p:nvPr/>
        </p:nvPicPr>
        <p:blipFill>
          <a:blip r:embed="rId2"/>
          <a:stretch/>
        </p:blipFill>
        <p:spPr>
          <a:xfrm>
            <a:off x="633960" y="2736720"/>
            <a:ext cx="2076840" cy="1384560"/>
          </a:xfrm>
          <a:prstGeom prst="rect">
            <a:avLst/>
          </a:prstGeom>
          <a:noFill/>
          <a:ln w="0">
            <a:noFill/>
          </a:ln>
        </p:spPr>
      </p:pic>
      <p:sp>
        <p:nvSpPr>
          <p:cNvPr id="2" name="PlaceHolder 1"/>
          <p:cNvSpPr>
            <a:spLocks noGrp="1"/>
          </p:cNvSpPr>
          <p:nvPr>
            <p:ph type="ftr" idx="11"/>
          </p:nvPr>
        </p:nvSpPr>
        <p:spPr/>
        <p:txBody>
          <a:bodyPr/>
          <a:p>
            <a:r>
              <a:t>la financiarisation de l'immobilier Paris la Défense Bernard Roth 31 mars 2023</a:t>
            </a:r>
          </a:p>
        </p:txBody>
      </p:sp>
      <p:sp>
        <p:nvSpPr>
          <p:cNvPr id="3" name="PlaceHolder 2"/>
          <p:cNvSpPr>
            <a:spLocks noGrp="1"/>
          </p:cNvSpPr>
          <p:nvPr>
            <p:ph type="sldNum" idx="12"/>
          </p:nvPr>
        </p:nvSpPr>
        <p:spPr/>
        <p:txBody>
          <a:bodyPr/>
          <a:p>
            <a:fld id="{CBEA32A3-C1CB-4F52-9394-55F6F7C09D2E}" type="slidenum">
              <a:t>75</a:t>
            </a:fld>
          </a:p>
        </p:txBody>
      </p:sp>
    </p:spTree>
  </p:cSld>
  <mc:AlternateContent>
    <mc:Choice Requires="p14">
      <p:transition spd="slow" p14:dur="2000"/>
    </mc:Choice>
    <mc:Fallback>
      <p:transition spd="slow"/>
    </mc:Fallback>
  </mc:AlternateContent>
</p:sld>
</file>

<file path=ppt/slides/slide7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0"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rmAutofit/>
          </a:bodyPr>
          <a:p>
            <a:pPr indent="0" algn="ctr" defTabSz="914400">
              <a:lnSpc>
                <a:spcPct val="90000"/>
              </a:lnSpc>
              <a:buNone/>
            </a:pPr>
            <a:r>
              <a:rPr lang="fr-FR" sz="4800" b="1" u="none" strike="noStrike">
                <a:solidFill>
                  <a:schemeClr val="lt1"/>
                </a:solidFill>
                <a:effectLst/>
                <a:uFillTx/>
                <a:latin typeface="Bahnschrift"/>
              </a:rPr>
              <a:t>La rentabilité </a:t>
            </a:r>
            <a:endParaRPr lang="en-US" sz="4800" b="0" u="none" strike="noStrike">
              <a:solidFill>
                <a:schemeClr val="dk1"/>
              </a:solidFill>
              <a:effectLst/>
              <a:uFillTx/>
              <a:latin typeface="Calibri Light"/>
            </a:endParaRPr>
          </a:p>
        </p:txBody>
      </p:sp>
      <p:pic>
        <p:nvPicPr>
          <p:cNvPr id="271" name="Picture 2" descr="Méthode d’analyse de la rentabilité financière d'un produit ..."/>
          <p:cNvPicPr/>
          <p:nvPr/>
        </p:nvPicPr>
        <p:blipFill>
          <a:blip r:embed="rId1"/>
          <a:stretch/>
        </p:blipFill>
        <p:spPr>
          <a:xfrm>
            <a:off x="3152880" y="1879920"/>
            <a:ext cx="5457600" cy="413352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263084DF-16D3-4E81-B15C-44EC56D2226B}" type="slidenum">
              <a:t>76</a:t>
            </a:fld>
          </a:p>
        </p:txBody>
      </p:sp>
    </p:spTree>
  </p:cSld>
  <mc:AlternateContent>
    <mc:Choice Requires="p14">
      <p:transition spd="slow" p14:dur="2000"/>
    </mc:Choice>
    <mc:Fallback>
      <p:transition spd="slow"/>
    </mc:Fallback>
  </mc:AlternateContent>
</p:sld>
</file>

<file path=ppt/slides/slide7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72" name="Espace réservé du contenu 4"/>
          <p:cNvPicPr/>
          <p:nvPr/>
        </p:nvPicPr>
        <p:blipFill>
          <a:blip r:embed="rId1"/>
          <a:stretch/>
        </p:blipFill>
        <p:spPr>
          <a:xfrm>
            <a:off x="1177200" y="332280"/>
            <a:ext cx="9837360" cy="5733000"/>
          </a:xfrm>
          <a:prstGeom prst="rect">
            <a:avLst/>
          </a:prstGeom>
          <a:noFill/>
          <a:ln w="0">
            <a:noFill/>
          </a:ln>
        </p:spPr>
      </p:pic>
      <p:sp>
        <p:nvSpPr>
          <p:cNvPr id="2" name="PlaceHolder 1"/>
          <p:cNvSpPr>
            <a:spLocks noGrp="1"/>
          </p:cNvSpPr>
          <p:nvPr>
            <p:ph type="ftr" idx="11"/>
          </p:nvPr>
        </p:nvSpPr>
        <p:spPr/>
        <p:txBody>
          <a:bodyPr/>
          <a:p>
            <a:r>
              <a:t>la financiarisation de l'immobilier Paris la Défense Bernard Roth 31 mars 2023</a:t>
            </a:r>
          </a:p>
        </p:txBody>
      </p:sp>
      <p:sp>
        <p:nvSpPr>
          <p:cNvPr id="3" name="PlaceHolder 2"/>
          <p:cNvSpPr>
            <a:spLocks noGrp="1"/>
          </p:cNvSpPr>
          <p:nvPr>
            <p:ph type="sldNum" idx="12"/>
          </p:nvPr>
        </p:nvSpPr>
        <p:spPr/>
        <p:txBody>
          <a:bodyPr/>
          <a:p>
            <a:fld id="{45AD727A-98AE-4F48-B12C-55D42DBE5BF2}" type="slidenum">
              <a:t>77</a:t>
            </a:fld>
          </a:p>
        </p:txBody>
      </p:sp>
    </p:spTree>
  </p:cSld>
  <mc:AlternateContent>
    <mc:Choice Requires="p14">
      <p:transition spd="slow" p14:dur="2000"/>
    </mc:Choice>
    <mc:Fallback>
      <p:transition spd="slow"/>
    </mc:Fallback>
  </mc:AlternateContent>
</p:sld>
</file>

<file path=ppt/slides/slide7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3" name="PlaceHolder 1"/>
          <p:cNvSpPr>
            <a:spLocks noGrp="1"/>
          </p:cNvSpPr>
          <p:nvPr>
            <p:ph type="title"/>
          </p:nvPr>
        </p:nvSpPr>
        <p:spPr>
          <a:xfrm>
            <a:off x="838080" y="136440"/>
            <a:ext cx="10515240" cy="975600"/>
          </a:xfrm>
          <a:prstGeom prst="rect">
            <a:avLst/>
          </a:prstGeom>
          <a:noFill/>
          <a:ln w="0">
            <a:noFill/>
          </a:ln>
        </p:spPr>
        <p:txBody>
          <a:bodyPr lIns="91440" tIns="45720" rIns="91440" bIns="45720" anchor="ctr">
            <a:noAutofit/>
          </a:bodyPr>
          <a:p>
            <a:pPr indent="0" algn="ctr" defTabSz="914400">
              <a:lnSpc>
                <a:spcPct val="90000"/>
              </a:lnSpc>
              <a:buNone/>
            </a:pPr>
            <a:r>
              <a:rPr lang="fr-FR" sz="4400" b="1" u="none" strike="noStrike">
                <a:solidFill>
                  <a:schemeClr val="lt1"/>
                </a:solidFill>
                <a:effectLst/>
                <a:uFillTx/>
                <a:latin typeface="Bahnschrift"/>
              </a:rPr>
              <a:t>Juge de paix </a:t>
            </a:r>
            <a:endParaRPr lang="en-US" sz="4400" b="0" u="none" strike="noStrike">
              <a:solidFill>
                <a:schemeClr val="dk1"/>
              </a:solidFill>
              <a:effectLst/>
              <a:uFillTx/>
              <a:latin typeface="Calibri Light"/>
            </a:endParaRPr>
          </a:p>
        </p:txBody>
      </p:sp>
      <p:pic>
        <p:nvPicPr>
          <p:cNvPr id="274" name="Espace réservé du contenu 4"/>
          <p:cNvPicPr/>
          <p:nvPr/>
        </p:nvPicPr>
        <p:blipFill>
          <a:blip r:embed="rId1"/>
          <a:stretch/>
        </p:blipFill>
        <p:spPr>
          <a:xfrm>
            <a:off x="1803960" y="1112400"/>
            <a:ext cx="8583840" cy="506412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2F8811FA-E361-411D-B26D-230A151FC2BB}" type="slidenum">
              <a:t>78</a:t>
            </a:fld>
          </a:p>
        </p:txBody>
      </p:sp>
    </p:spTree>
  </p:cSld>
  <mc:AlternateContent>
    <mc:Choice Requires="p14">
      <p:transition spd="slow" p14:dur="2000"/>
    </mc:Choice>
    <mc:Fallback>
      <p:transition spd="slow"/>
    </mc:Fallback>
  </mc:AlternateContent>
</p:sld>
</file>

<file path=ppt/slides/slide7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5" name="PlaceHolder 1"/>
          <p:cNvSpPr>
            <a:spLocks noGrp="1"/>
          </p:cNvSpPr>
          <p:nvPr>
            <p:ph type="title"/>
          </p:nvPr>
        </p:nvSpPr>
        <p:spPr>
          <a:xfrm>
            <a:off x="0" y="2499840"/>
            <a:ext cx="3025800" cy="2525400"/>
          </a:xfrm>
          <a:prstGeom prst="rect">
            <a:avLst/>
          </a:prstGeom>
          <a:noFill/>
          <a:ln w="0">
            <a:noFill/>
          </a:ln>
        </p:spPr>
        <p:txBody>
          <a:bodyPr lIns="91440" tIns="45720" rIns="91440" bIns="45720" anchor="ctr">
            <a:normAutofit/>
          </a:bodyPr>
          <a:p>
            <a:pPr indent="0" algn="ctr" defTabSz="914400">
              <a:lnSpc>
                <a:spcPct val="90000"/>
              </a:lnSpc>
              <a:buNone/>
            </a:pPr>
            <a:r>
              <a:rPr lang="fr-FR" sz="4000" b="1" u="none" strike="noStrike">
                <a:solidFill>
                  <a:schemeClr val="lt1"/>
                </a:solidFill>
                <a:effectLst/>
                <a:uFillTx/>
                <a:latin typeface="Bahnschrift"/>
              </a:rPr>
              <a:t>Taux de Rentabilité Interne </a:t>
            </a:r>
            <a:br>
              <a:rPr sz="4400"/>
            </a:br>
            <a:endParaRPr lang="en-US" sz="4000" b="0" u="none" strike="noStrike">
              <a:solidFill>
                <a:schemeClr val="dk1"/>
              </a:solidFill>
              <a:effectLst/>
              <a:uFillTx/>
              <a:latin typeface="Calibri Light"/>
            </a:endParaRPr>
          </a:p>
        </p:txBody>
      </p:sp>
      <p:pic>
        <p:nvPicPr>
          <p:cNvPr id="276" name="Picture 2" descr="Taux de rentabilité interne – ZAKWELI"/>
          <p:cNvPicPr/>
          <p:nvPr/>
        </p:nvPicPr>
        <p:blipFill>
          <a:blip r:embed="rId1"/>
          <a:stretch/>
        </p:blipFill>
        <p:spPr>
          <a:xfrm>
            <a:off x="3323520" y="792000"/>
            <a:ext cx="8204040" cy="527400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FEF4CCBF-A29E-4635-806F-E1EE0E1C287E}" type="slidenum">
              <a:t>79</a:t>
            </a:fld>
          </a:p>
        </p:txBody>
      </p:sp>
    </p:spTree>
  </p:cSld>
  <mc:AlternateContent>
    <mc:Choice Requires="p14">
      <p:transition spd="slow" p14:dur="2000"/>
    </mc:Choice>
    <mc:Fallback>
      <p:transition spd="slow"/>
    </mc:Fallback>
  </mc:AlternateContent>
</p:sld>
</file>

<file path=ppt/slides/slide8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77" name="Espace réservé du contenu 4"/>
          <p:cNvPicPr/>
          <p:nvPr/>
        </p:nvPicPr>
        <p:blipFill>
          <a:blip r:embed="rId1"/>
          <a:stretch/>
        </p:blipFill>
        <p:spPr>
          <a:xfrm>
            <a:off x="1431000" y="378000"/>
            <a:ext cx="9329400" cy="5504400"/>
          </a:xfrm>
          <a:prstGeom prst="rect">
            <a:avLst/>
          </a:prstGeom>
          <a:noFill/>
          <a:ln w="0">
            <a:noFill/>
          </a:ln>
        </p:spPr>
      </p:pic>
      <p:sp>
        <p:nvSpPr>
          <p:cNvPr id="2" name="PlaceHolder 1"/>
          <p:cNvSpPr>
            <a:spLocks noGrp="1"/>
          </p:cNvSpPr>
          <p:nvPr>
            <p:ph type="ftr" idx="11"/>
          </p:nvPr>
        </p:nvSpPr>
        <p:spPr/>
        <p:txBody>
          <a:bodyPr/>
          <a:p>
            <a:r>
              <a:t>la financiarisation de l'immobilier Paris la Défense Bernard Roth 31 mars 2023</a:t>
            </a:r>
          </a:p>
        </p:txBody>
      </p:sp>
      <p:sp>
        <p:nvSpPr>
          <p:cNvPr id="3" name="PlaceHolder 2"/>
          <p:cNvSpPr>
            <a:spLocks noGrp="1"/>
          </p:cNvSpPr>
          <p:nvPr>
            <p:ph type="sldNum" idx="12"/>
          </p:nvPr>
        </p:nvSpPr>
        <p:spPr/>
        <p:txBody>
          <a:bodyPr/>
          <a:p>
            <a:fld id="{A86C68FD-2B86-45AC-ABFE-B775FCD88C12}" type="slidenum">
              <a:t>80</a:t>
            </a:fld>
          </a:p>
        </p:txBody>
      </p:sp>
    </p:spTree>
  </p:cSld>
  <mc:AlternateContent>
    <mc:Choice Requires="p14">
      <p:transition spd="slow" p14:dur="2000"/>
    </mc:Choice>
    <mc:Fallback>
      <p:transition spd="slow"/>
    </mc:Fallback>
  </mc:AlternateContent>
</p:sld>
</file>

<file path=ppt/slides/slide8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8" name="PlaceHolder 1"/>
          <p:cNvSpPr>
            <a:spLocks noGrp="1"/>
          </p:cNvSpPr>
          <p:nvPr>
            <p:ph type="title"/>
          </p:nvPr>
        </p:nvSpPr>
        <p:spPr>
          <a:xfrm>
            <a:off x="838080" y="0"/>
            <a:ext cx="10515240" cy="846720"/>
          </a:xfrm>
          <a:prstGeom prst="rect">
            <a:avLst/>
          </a:prstGeom>
          <a:noFill/>
          <a:ln w="0">
            <a:noFill/>
          </a:ln>
        </p:spPr>
        <p:txBody>
          <a:bodyPr lIns="91440" tIns="45720" rIns="91440" bIns="45720" anchor="ctr">
            <a:normAutofit/>
          </a:bodyPr>
          <a:p>
            <a:pPr indent="0" algn="ctr" defTabSz="914400">
              <a:lnSpc>
                <a:spcPct val="90000"/>
              </a:lnSpc>
              <a:buNone/>
            </a:pPr>
            <a:r>
              <a:rPr lang="fr-FR" sz="4800" b="1" u="none" strike="noStrike">
                <a:solidFill>
                  <a:schemeClr val="lt1"/>
                </a:solidFill>
                <a:effectLst/>
                <a:uFillTx/>
                <a:latin typeface="Bahnschrift"/>
              </a:rPr>
              <a:t>TRI</a:t>
            </a:r>
            <a:endParaRPr lang="en-US" sz="4800" b="0" u="none" strike="noStrike">
              <a:solidFill>
                <a:schemeClr val="dk1"/>
              </a:solidFill>
              <a:effectLst/>
              <a:uFillTx/>
              <a:latin typeface="Calibri Light"/>
            </a:endParaRPr>
          </a:p>
        </p:txBody>
      </p:sp>
      <p:pic>
        <p:nvPicPr>
          <p:cNvPr id="279" name="Picture 2" descr="Taux de rentabilité interne — Wikipédia"/>
          <p:cNvPicPr/>
          <p:nvPr/>
        </p:nvPicPr>
        <p:blipFill>
          <a:blip r:embed="rId1"/>
          <a:stretch/>
        </p:blipFill>
        <p:spPr>
          <a:xfrm>
            <a:off x="1788120" y="910080"/>
            <a:ext cx="8615160" cy="4482720"/>
          </a:xfrm>
          <a:prstGeom prst="rect">
            <a:avLst/>
          </a:prstGeom>
          <a:noFill/>
          <a:ln w="0">
            <a:noFill/>
          </a:ln>
        </p:spPr>
      </p:pic>
      <p:sp>
        <p:nvSpPr>
          <p:cNvPr id="280" name="ZoneTexte 6"/>
          <p:cNvSpPr/>
          <p:nvPr/>
        </p:nvSpPr>
        <p:spPr>
          <a:xfrm>
            <a:off x="2954880" y="5641560"/>
            <a:ext cx="6095520" cy="36468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r>
              <a:rPr lang="fr-FR" sz="1800" b="1" u="none" strike="noStrike">
                <a:solidFill>
                  <a:srgbClr val="303030"/>
                </a:solidFill>
                <a:effectLst/>
                <a:uFillTx/>
                <a:latin typeface="Poppins"/>
              </a:rPr>
              <a:t>TRI = (flux entrants / flux sortants) ^ [(1 / t) - 1]</a:t>
            </a:r>
            <a:endParaRPr lang="fr-FR" sz="1800" b="0" u="none" strike="noStrike">
              <a:solidFill>
                <a:srgbClr val="FFFFFF"/>
              </a:solidFill>
              <a:effectLst/>
              <a:uFillTx/>
              <a:latin typeface="Arial"/>
            </a:endParaRPr>
          </a:p>
        </p:txBody>
      </p:sp>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69AB2C76-AC49-4888-88F3-569960C17386}" type="slidenum">
              <a:t>81</a:t>
            </a:fld>
          </a:p>
        </p:txBody>
      </p:sp>
    </p:spTree>
  </p:cSld>
  <mc:AlternateContent>
    <mc:Choice Requires="p14">
      <p:transition spd="slow" p14:dur="2000"/>
    </mc:Choice>
    <mc:Fallback>
      <p:transition spd="slow"/>
    </mc:Fallback>
  </mc:AlternateContent>
</p:sld>
</file>

<file path=ppt/slides/slide8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1" name="PlaceHolder 1"/>
          <p:cNvSpPr>
            <a:spLocks noGrp="1"/>
          </p:cNvSpPr>
          <p:nvPr>
            <p:ph type="title"/>
          </p:nvPr>
        </p:nvSpPr>
        <p:spPr>
          <a:xfrm>
            <a:off x="871560" y="190800"/>
            <a:ext cx="10742760" cy="655560"/>
          </a:xfrm>
          <a:prstGeom prst="rect">
            <a:avLst/>
          </a:prstGeom>
          <a:noFill/>
          <a:ln w="0">
            <a:noFill/>
          </a:ln>
        </p:spPr>
        <p:txBody>
          <a:bodyPr lIns="91440" tIns="45720" rIns="91440" bIns="45720" anchor="ctr">
            <a:normAutofit/>
          </a:bodyPr>
          <a:p>
            <a:pPr indent="0" algn="ctr" defTabSz="914400">
              <a:lnSpc>
                <a:spcPct val="90000"/>
              </a:lnSpc>
              <a:buNone/>
            </a:pPr>
            <a:r>
              <a:rPr lang="fr-FR" sz="2800" b="1" u="none" strike="noStrike">
                <a:solidFill>
                  <a:schemeClr val="lt1"/>
                </a:solidFill>
                <a:effectLst/>
                <a:uFillTx/>
                <a:latin typeface="Bahnschrift"/>
              </a:rPr>
              <a:t>Souvenons-nous que la prévision est un art difficile : 1899</a:t>
            </a:r>
            <a:endParaRPr lang="en-US" sz="2800" b="0" u="none" strike="noStrike">
              <a:solidFill>
                <a:schemeClr val="dk1"/>
              </a:solidFill>
              <a:effectLst/>
              <a:uFillTx/>
              <a:latin typeface="Calibri Light"/>
            </a:endParaRPr>
          </a:p>
        </p:txBody>
      </p:sp>
      <p:pic>
        <p:nvPicPr>
          <p:cNvPr id="282" name="Picture 2"/>
          <p:cNvPicPr/>
          <p:nvPr/>
        </p:nvPicPr>
        <p:blipFill>
          <a:blip r:embed="rId1"/>
          <a:stretch/>
        </p:blipFill>
        <p:spPr>
          <a:xfrm>
            <a:off x="2224440" y="1161360"/>
            <a:ext cx="7742880" cy="4825800"/>
          </a:xfrm>
          <a:prstGeom prst="rect">
            <a:avLst/>
          </a:prstGeom>
          <a:noFill/>
          <a:ln w="0">
            <a:noFill/>
          </a:ln>
        </p:spPr>
      </p:pic>
      <p:sp>
        <p:nvSpPr>
          <p:cNvPr id="3" name="PlaceHolder 2"/>
          <p:cNvSpPr>
            <a:spLocks noGrp="1"/>
          </p:cNvSpPr>
          <p:nvPr>
            <p:ph type="ftr" idx="11"/>
          </p:nvPr>
        </p:nvSpPr>
        <p:spPr/>
        <p:txBody>
          <a:bodyPr/>
          <a:p>
            <a:r>
              <a:t>05/01/18</a:t>
            </a:r>
          </a:p>
        </p:txBody>
      </p:sp>
    </p:spTree>
  </p:cSld>
  <mc:AlternateContent>
    <mc:Choice Requires="p14">
      <p:transition spd="slow" p14:dur="2000"/>
    </mc:Choice>
    <mc:Fallback>
      <p:transition spd="slow"/>
    </mc:Fallback>
  </mc:AlternateContent>
</p:sld>
</file>

<file path=ppt/slides/slide8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83" name="Espace réservé du contenu 4"/>
          <p:cNvPicPr/>
          <p:nvPr/>
        </p:nvPicPr>
        <p:blipFill>
          <a:blip r:embed="rId1"/>
          <a:stretch/>
        </p:blipFill>
        <p:spPr>
          <a:xfrm>
            <a:off x="971280" y="365040"/>
            <a:ext cx="10248840" cy="5863320"/>
          </a:xfrm>
          <a:prstGeom prst="rect">
            <a:avLst/>
          </a:prstGeom>
          <a:noFill/>
          <a:ln w="0">
            <a:noFill/>
          </a:ln>
        </p:spPr>
      </p:pic>
      <p:sp>
        <p:nvSpPr>
          <p:cNvPr id="2" name="PlaceHolder 1"/>
          <p:cNvSpPr>
            <a:spLocks noGrp="1"/>
          </p:cNvSpPr>
          <p:nvPr>
            <p:ph type="ftr" idx="11"/>
          </p:nvPr>
        </p:nvSpPr>
        <p:spPr/>
        <p:txBody>
          <a:bodyPr/>
          <a:p>
            <a:r>
              <a:t>la financiarisation de l'immobilier Paris la Défense Bernard Roth 31 mars 2023</a:t>
            </a:r>
          </a:p>
        </p:txBody>
      </p:sp>
      <p:sp>
        <p:nvSpPr>
          <p:cNvPr id="3" name="PlaceHolder 2"/>
          <p:cNvSpPr>
            <a:spLocks noGrp="1"/>
          </p:cNvSpPr>
          <p:nvPr>
            <p:ph type="sldNum" idx="12"/>
          </p:nvPr>
        </p:nvSpPr>
        <p:spPr/>
        <p:txBody>
          <a:bodyPr/>
          <a:p>
            <a:fld id="{B8AB076B-5C91-4224-82E2-675425ACDF39}" type="slidenum">
              <a:t>83</a:t>
            </a:fld>
          </a:p>
        </p:txBody>
      </p:sp>
    </p:spTree>
  </p:cSld>
  <mc:AlternateContent>
    <mc:Choice Requires="p14">
      <p:transition spd="slow" p14:dur="2000"/>
    </mc:Choice>
    <mc:Fallback>
      <p:transition spd="slow"/>
    </mc:Fallback>
  </mc:AlternateContent>
</p:sld>
</file>

<file path=ppt/slides/slide8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0000"/>
        </a:solidFill>
      </p:bgPr>
    </p:bg>
    <p:spTree>
      <p:nvGrpSpPr>
        <p:cNvPr id="1" name=""/>
        <p:cNvGrpSpPr/>
        <p:nvPr/>
      </p:nvGrpSpPr>
      <p:grpSpPr>
        <a:xfrm>
          <a:off x="0" y="0"/>
          <a:ext cx="0" cy="0"/>
          <a:chOff x="0" y="0"/>
          <a:chExt cx="0" cy="0"/>
        </a:xfrm>
      </p:grpSpPr>
      <p:sp>
        <p:nvSpPr>
          <p:cNvPr id="284" name="PlaceHolder 1"/>
          <p:cNvSpPr>
            <a:spLocks noGrp="1"/>
          </p:cNvSpPr>
          <p:nvPr>
            <p:ph type="title"/>
          </p:nvPr>
        </p:nvSpPr>
        <p:spPr>
          <a:xfrm>
            <a:off x="4038480" y="123120"/>
            <a:ext cx="7314840" cy="1325160"/>
          </a:xfrm>
          <a:prstGeom prst="rect">
            <a:avLst/>
          </a:prstGeom>
          <a:noFill/>
          <a:ln w="0">
            <a:noFill/>
          </a:ln>
        </p:spPr>
        <p:txBody>
          <a:bodyPr lIns="91440" tIns="45720" rIns="91440" bIns="45720" anchor="ctr">
            <a:noAutofit/>
          </a:bodyPr>
          <a:p>
            <a:pPr indent="0" algn="ctr" defTabSz="914400">
              <a:lnSpc>
                <a:spcPct val="90000"/>
              </a:lnSpc>
              <a:buNone/>
            </a:pPr>
            <a:r>
              <a:rPr lang="fr-FR" sz="4400" b="1" u="none" strike="noStrike">
                <a:solidFill>
                  <a:schemeClr val="lt1"/>
                </a:solidFill>
                <a:effectLst/>
                <a:uFillTx/>
                <a:latin typeface="Calibri Light"/>
              </a:rPr>
              <a:t>: anatomie du risque </a:t>
            </a:r>
            <a:endParaRPr lang="en-US" sz="4400" b="0" u="none" strike="noStrike">
              <a:solidFill>
                <a:schemeClr val="dk1"/>
              </a:solidFill>
              <a:effectLst/>
              <a:uFillTx/>
              <a:latin typeface="Calibri Light"/>
            </a:endParaRPr>
          </a:p>
        </p:txBody>
      </p:sp>
      <p:sp>
        <p:nvSpPr>
          <p:cNvPr id="285" name="PlaceHolder 2"/>
          <p:cNvSpPr>
            <a:spLocks noGrp="1"/>
          </p:cNvSpPr>
          <p:nvPr>
            <p:ph/>
          </p:nvPr>
        </p:nvSpPr>
        <p:spPr>
          <a:xfrm>
            <a:off x="838080" y="1532880"/>
            <a:ext cx="10515240" cy="1114920"/>
          </a:xfrm>
          <a:prstGeom prst="rect">
            <a:avLst/>
          </a:prstGeom>
          <a:noFill/>
          <a:ln w="0">
            <a:noFill/>
          </a:ln>
        </p:spPr>
        <p:txBody>
          <a:bodyPr lIns="91440" tIns="45720" rIns="91440" bIns="45720" anchor="t">
            <a:noAutofit/>
          </a:bodyPr>
          <a:p>
            <a:pPr marL="228600" indent="-228600" algn="ctr" defTabSz="914400">
              <a:lnSpc>
                <a:spcPct val="90000"/>
              </a:lnSpc>
              <a:spcBef>
                <a:spcPts val="1001"/>
              </a:spcBef>
              <a:buClr>
                <a:srgbClr val="FFFFFF"/>
              </a:buClr>
              <a:buFont typeface="Arial"/>
              <a:buChar char="•"/>
            </a:pPr>
            <a:r>
              <a:rPr lang="fr-FR" sz="2800" b="0" u="none" strike="noStrike">
                <a:solidFill>
                  <a:schemeClr val="lt1"/>
                </a:solidFill>
                <a:effectLst/>
                <a:uFillTx/>
                <a:latin typeface="Bahnschrift"/>
              </a:rPr>
              <a:t>Sixième principe de la finance : </a:t>
            </a:r>
            <a:endParaRPr lang="en-US" sz="2800" b="0" u="none" strike="noStrike">
              <a:solidFill>
                <a:schemeClr val="dk1"/>
              </a:solidFill>
              <a:effectLst/>
              <a:uFillTx/>
              <a:latin typeface="Calibri"/>
            </a:endParaRPr>
          </a:p>
          <a:p>
            <a:pPr indent="0" algn="ctr" defTabSz="914400">
              <a:lnSpc>
                <a:spcPct val="90000"/>
              </a:lnSpc>
              <a:spcBef>
                <a:spcPts val="1001"/>
              </a:spcBef>
              <a:buNone/>
              <a:tabLst>
                <a:tab pos="0" algn="l"/>
              </a:tabLst>
            </a:pPr>
            <a:r>
              <a:rPr lang="fr-FR" sz="2800" b="0" i="1" u="none" strike="noStrike">
                <a:solidFill>
                  <a:schemeClr val="lt1"/>
                </a:solidFill>
                <a:effectLst/>
                <a:uFillTx/>
                <a:latin typeface="Bahnschrift"/>
              </a:rPr>
              <a:t>Le risque est mon métier </a:t>
            </a:r>
            <a:endParaRPr lang="en-US" sz="2800" b="0" u="none" strike="noStrike">
              <a:solidFill>
                <a:schemeClr val="dk1"/>
              </a:solidFill>
              <a:effectLst/>
              <a:uFillTx/>
              <a:latin typeface="Calibri"/>
            </a:endParaRPr>
          </a:p>
        </p:txBody>
      </p:sp>
      <p:pic>
        <p:nvPicPr>
          <p:cNvPr id="286" name="Picture 4" descr="Segnale Di Pericolo Di Rischio Finanziario Immagine Stock - Immagine di ..."/>
          <p:cNvPicPr/>
          <p:nvPr/>
        </p:nvPicPr>
        <p:blipFill>
          <a:blip r:embed="rId1"/>
          <a:stretch/>
        </p:blipFill>
        <p:spPr>
          <a:xfrm>
            <a:off x="4171680" y="2572200"/>
            <a:ext cx="3848400" cy="2886120"/>
          </a:xfrm>
          <a:prstGeom prst="rect">
            <a:avLst/>
          </a:prstGeom>
          <a:noFill/>
          <a:ln w="0">
            <a:noFill/>
          </a:ln>
        </p:spPr>
      </p:pic>
      <p:sp>
        <p:nvSpPr>
          <p:cNvPr id="287" name="ZoneTexte 6"/>
          <p:cNvSpPr/>
          <p:nvPr/>
        </p:nvSpPr>
        <p:spPr>
          <a:xfrm>
            <a:off x="4883400" y="5645880"/>
            <a:ext cx="1992600" cy="36468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r>
              <a:rPr lang="fr-FR" sz="1800" b="1" u="none" strike="noStrike">
                <a:solidFill>
                  <a:schemeClr val="dk1"/>
                </a:solidFill>
                <a:effectLst/>
                <a:uFillTx/>
                <a:latin typeface="Calibri"/>
              </a:rPr>
              <a:t>( coefficient Bêta )</a:t>
            </a:r>
            <a:endParaRPr lang="fr-FR" sz="1800" b="0" u="none" strike="noStrike">
              <a:solidFill>
                <a:srgbClr val="FFFFFF"/>
              </a:solidFill>
              <a:effectLst/>
              <a:uFillTx/>
              <a:latin typeface="Arial"/>
            </a:endParaRPr>
          </a:p>
        </p:txBody>
      </p:sp>
      <p:pic>
        <p:nvPicPr>
          <p:cNvPr id="288" name="Picture 6" descr="Bêta, Alphabet Grec, Alpha PNG - Bêta, Alphabet Grec, Alpha ..."/>
          <p:cNvPicPr/>
          <p:nvPr/>
        </p:nvPicPr>
        <p:blipFill>
          <a:blip r:embed="rId2"/>
          <a:stretch/>
        </p:blipFill>
        <p:spPr>
          <a:xfrm>
            <a:off x="6740640" y="5694840"/>
            <a:ext cx="271080" cy="271080"/>
          </a:xfrm>
          <a:prstGeom prst="rect">
            <a:avLst/>
          </a:prstGeom>
          <a:noFill/>
          <a:ln w="0">
            <a:noFill/>
          </a:ln>
        </p:spPr>
      </p:pic>
      <p:pic>
        <p:nvPicPr>
          <p:cNvPr id="289" name="Picture 2" descr="WARNING! Fake RealTokens being offered on swap.cat | RealT"/>
          <p:cNvPicPr/>
          <p:nvPr/>
        </p:nvPicPr>
        <p:blipFill>
          <a:blip r:embed="rId3"/>
          <a:stretch/>
        </p:blipFill>
        <p:spPr>
          <a:xfrm>
            <a:off x="2831760" y="317520"/>
            <a:ext cx="2203560" cy="979200"/>
          </a:xfrm>
          <a:prstGeom prst="rect">
            <a:avLst/>
          </a:prstGeom>
          <a:noFill/>
          <a:ln w="0">
            <a:noFill/>
          </a:ln>
        </p:spPr>
      </p:pic>
      <p:sp>
        <p:nvSpPr>
          <p:cNvPr id="4" name="PlaceHolder 3"/>
          <p:cNvSpPr>
            <a:spLocks noGrp="1"/>
          </p:cNvSpPr>
          <p:nvPr>
            <p:ph type="ftr" idx="11"/>
          </p:nvPr>
        </p:nvSpPr>
        <p:spPr/>
        <p:txBody>
          <a:bodyPr/>
          <a:p>
            <a:r>
              <a:t>la financiarisation de l'immobilier Paris la Défense Bernard Roth 31 mars 2023</a:t>
            </a:r>
          </a:p>
        </p:txBody>
      </p:sp>
      <p:sp>
        <p:nvSpPr>
          <p:cNvPr id="5" name="PlaceHolder 4"/>
          <p:cNvSpPr>
            <a:spLocks noGrp="1"/>
          </p:cNvSpPr>
          <p:nvPr>
            <p:ph type="sldNum" idx="12"/>
          </p:nvPr>
        </p:nvSpPr>
        <p:spPr/>
        <p:txBody>
          <a:bodyPr/>
          <a:p>
            <a:fld id="{224D855E-0343-462A-BCEF-3E86CE83E618}" type="slidenum">
              <a:t>84</a:t>
            </a:fld>
          </a:p>
        </p:txBody>
      </p:sp>
    </p:spTree>
  </p:cSld>
  <mc:AlternateContent>
    <mc:Choice Requires="p14">
      <p:transition spd="slow" p14:dur="2000"/>
    </mc:Choice>
    <mc:Fallback>
      <p:transition spd="slow"/>
    </mc:Fallback>
  </mc:AlternateContent>
</p:sld>
</file>

<file path=ppt/slides/slide8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90" name="Espace réservé du contenu 4"/>
          <p:cNvPicPr/>
          <p:nvPr/>
        </p:nvPicPr>
        <p:blipFill>
          <a:blip r:embed="rId1"/>
          <a:stretch/>
        </p:blipFill>
        <p:spPr>
          <a:xfrm>
            <a:off x="1089000" y="438840"/>
            <a:ext cx="10013400" cy="5717880"/>
          </a:xfrm>
          <a:prstGeom prst="rect">
            <a:avLst/>
          </a:prstGeom>
          <a:noFill/>
          <a:ln w="0">
            <a:noFill/>
          </a:ln>
        </p:spPr>
      </p:pic>
      <p:sp>
        <p:nvSpPr>
          <p:cNvPr id="2" name="PlaceHolder 1"/>
          <p:cNvSpPr>
            <a:spLocks noGrp="1"/>
          </p:cNvSpPr>
          <p:nvPr>
            <p:ph type="ftr" idx="11"/>
          </p:nvPr>
        </p:nvSpPr>
        <p:spPr/>
        <p:txBody>
          <a:bodyPr/>
          <a:p>
            <a:r>
              <a:t>la financiarisation de l'immobilier Paris la Défense Bernard Roth 31 mars 2023</a:t>
            </a:r>
          </a:p>
        </p:txBody>
      </p:sp>
      <p:sp>
        <p:nvSpPr>
          <p:cNvPr id="3" name="PlaceHolder 2"/>
          <p:cNvSpPr>
            <a:spLocks noGrp="1"/>
          </p:cNvSpPr>
          <p:nvPr>
            <p:ph type="sldNum" idx="12"/>
          </p:nvPr>
        </p:nvSpPr>
        <p:spPr/>
        <p:txBody>
          <a:bodyPr/>
          <a:p>
            <a:fld id="{5D816EF9-9A40-4107-A210-6B9F332020A7}" type="slidenum">
              <a:t>85</a:t>
            </a:fld>
          </a:p>
        </p:txBody>
      </p:sp>
    </p:spTree>
  </p:cSld>
  <mc:AlternateContent>
    <mc:Choice Requires="p14">
      <p:transition spd="slow" p14:dur="2000"/>
    </mc:Choice>
    <mc:Fallback>
      <p:transition spd="slow"/>
    </mc:Fallback>
  </mc:AlternateContent>
</p:sld>
</file>

<file path=ppt/slides/slide8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91" name="Espace réservé du contenu 4"/>
          <p:cNvPicPr/>
          <p:nvPr/>
        </p:nvPicPr>
        <p:blipFill>
          <a:blip r:embed="rId1"/>
          <a:stretch/>
        </p:blipFill>
        <p:spPr>
          <a:xfrm>
            <a:off x="681840" y="378000"/>
            <a:ext cx="10092600" cy="5794920"/>
          </a:xfrm>
          <a:prstGeom prst="rect">
            <a:avLst/>
          </a:prstGeom>
          <a:noFill/>
          <a:ln w="0">
            <a:noFill/>
          </a:ln>
        </p:spPr>
      </p:pic>
      <p:sp>
        <p:nvSpPr>
          <p:cNvPr id="2" name="PlaceHolder 1"/>
          <p:cNvSpPr>
            <a:spLocks noGrp="1"/>
          </p:cNvSpPr>
          <p:nvPr>
            <p:ph type="ftr" idx="11"/>
          </p:nvPr>
        </p:nvSpPr>
        <p:spPr/>
        <p:txBody>
          <a:bodyPr/>
          <a:p>
            <a:r>
              <a:t>la financiarisation de l'immobilier Paris la Défense Bernard Roth 31 mars 2023</a:t>
            </a:r>
          </a:p>
        </p:txBody>
      </p:sp>
      <p:sp>
        <p:nvSpPr>
          <p:cNvPr id="3" name="PlaceHolder 2"/>
          <p:cNvSpPr>
            <a:spLocks noGrp="1"/>
          </p:cNvSpPr>
          <p:nvPr>
            <p:ph type="sldNum" idx="12"/>
          </p:nvPr>
        </p:nvSpPr>
        <p:spPr/>
        <p:txBody>
          <a:bodyPr/>
          <a:p>
            <a:fld id="{1659EEB5-7F16-4097-908F-002A2B8343CF}" type="slidenum">
              <a:t>86</a:t>
            </a:fld>
          </a:p>
        </p:txBody>
      </p:sp>
    </p:spTree>
  </p:cSld>
  <mc:AlternateContent>
    <mc:Choice Requires="p14">
      <p:transition spd="slow" p14:dur="2000"/>
    </mc:Choice>
    <mc:Fallback>
      <p:transition spd="slow"/>
    </mc:Fallback>
  </mc:AlternateContent>
</p:sld>
</file>

<file path=ppt/slides/slide8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2"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p>
            <a:pPr indent="0" algn="l" defTabSz="914400">
              <a:lnSpc>
                <a:spcPct val="90000"/>
              </a:lnSpc>
              <a:buNone/>
            </a:pPr>
            <a:r>
              <a:rPr lang="fr-FR" sz="4400" b="0" u="none" strike="noStrike">
                <a:solidFill>
                  <a:schemeClr val="dk1"/>
                </a:solidFill>
                <a:effectLst/>
                <a:uFillTx/>
                <a:latin typeface="Calibri Light"/>
              </a:rPr>
              <a:t>  </a:t>
            </a:r>
            <a:r>
              <a:rPr lang="fr-FR" sz="4400" b="1" u="none" strike="noStrike">
                <a:solidFill>
                  <a:schemeClr val="lt1"/>
                </a:solidFill>
                <a:effectLst/>
                <a:uFillTx/>
                <a:latin typeface="Bahnschrift"/>
              </a:rPr>
              <a:t>L’OAT  10 ANS</a:t>
            </a:r>
            <a:endParaRPr lang="en-US" sz="4400" b="0" u="none" strike="noStrike">
              <a:solidFill>
                <a:schemeClr val="dk1"/>
              </a:solidFill>
              <a:effectLst/>
              <a:uFillTx/>
              <a:latin typeface="Calibri Light"/>
            </a:endParaRPr>
          </a:p>
        </p:txBody>
      </p:sp>
      <p:pic>
        <p:nvPicPr>
          <p:cNvPr id="293" name="Espace réservé du contenu 4"/>
          <p:cNvPicPr/>
          <p:nvPr/>
        </p:nvPicPr>
        <p:blipFill>
          <a:blip r:embed="rId1"/>
          <a:stretch/>
        </p:blipFill>
        <p:spPr>
          <a:xfrm>
            <a:off x="2325240" y="1825560"/>
            <a:ext cx="7540920" cy="435096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72A67C8E-9B7E-44EC-BE09-6AB6AF2014BB}" type="slidenum">
              <a:t>87</a:t>
            </a:fld>
          </a:p>
        </p:txBody>
      </p:sp>
    </p:spTree>
  </p:cSld>
  <mc:AlternateContent>
    <mc:Choice Requires="p14">
      <p:transition spd="slow" p14:dur="2000"/>
    </mc:Choice>
    <mc:Fallback>
      <p:transition spd="slow"/>
    </mc:Fallback>
  </mc:AlternateContent>
</p:sld>
</file>

<file path=ppt/slides/slide8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94" name="Picture 2" descr="HISTORIQUE TAUX DE REFERENCE OAT 10 ans FRANCE et EUROPE dont GRECE,  EMPRUNT A TAUX FIXE"/>
          <p:cNvPicPr/>
          <p:nvPr/>
        </p:nvPicPr>
        <p:blipFill>
          <a:blip r:embed="rId1"/>
          <a:stretch/>
        </p:blipFill>
        <p:spPr>
          <a:xfrm>
            <a:off x="1860840" y="365040"/>
            <a:ext cx="8730360" cy="5820120"/>
          </a:xfrm>
          <a:prstGeom prst="rect">
            <a:avLst/>
          </a:prstGeom>
          <a:noFill/>
          <a:ln w="0">
            <a:noFill/>
          </a:ln>
        </p:spPr>
      </p:pic>
      <p:sp>
        <p:nvSpPr>
          <p:cNvPr id="2" name="PlaceHolder 1"/>
          <p:cNvSpPr>
            <a:spLocks noGrp="1"/>
          </p:cNvSpPr>
          <p:nvPr>
            <p:ph type="ftr" idx="11"/>
          </p:nvPr>
        </p:nvSpPr>
        <p:spPr/>
        <p:txBody>
          <a:bodyPr/>
          <a:p>
            <a:r>
              <a:t>la financiarisation de l'immobilier Paris la Défense Bernard Roth 31 mars 2023</a:t>
            </a:r>
          </a:p>
        </p:txBody>
      </p:sp>
      <p:sp>
        <p:nvSpPr>
          <p:cNvPr id="3" name="PlaceHolder 2"/>
          <p:cNvSpPr>
            <a:spLocks noGrp="1"/>
          </p:cNvSpPr>
          <p:nvPr>
            <p:ph type="sldNum" idx="12"/>
          </p:nvPr>
        </p:nvSpPr>
        <p:spPr/>
        <p:txBody>
          <a:bodyPr/>
          <a:p>
            <a:fld id="{260CA8A7-C0AF-416F-BA06-6E9AF6818A71}" type="slidenum">
              <a:t>88</a:t>
            </a:fld>
          </a:p>
        </p:txBody>
      </p:sp>
    </p:spTree>
  </p:cSld>
  <mc:AlternateContent>
    <mc:Choice Requires="p14">
      <p:transition spd="slow" p14:dur="2000"/>
    </mc:Choice>
    <mc:Fallback>
      <p:transition spd="slow"/>
    </mc:Fallback>
  </mc:AlternateContent>
</p:sld>
</file>

<file path=ppt/slides/slide8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5" name="PlaceHolder 1"/>
          <p:cNvSpPr>
            <a:spLocks noGrp="1"/>
          </p:cNvSpPr>
          <p:nvPr>
            <p:ph type="title"/>
          </p:nvPr>
        </p:nvSpPr>
        <p:spPr>
          <a:xfrm>
            <a:off x="838080" y="0"/>
            <a:ext cx="10515240" cy="1051200"/>
          </a:xfrm>
          <a:prstGeom prst="rect">
            <a:avLst/>
          </a:prstGeom>
          <a:noFill/>
          <a:ln w="0">
            <a:noFill/>
          </a:ln>
        </p:spPr>
        <p:txBody>
          <a:bodyPr lIns="91440" tIns="45720" rIns="91440" bIns="45720" anchor="ctr">
            <a:normAutofit/>
          </a:bodyPr>
          <a:p>
            <a:pPr indent="0" algn="ctr" defTabSz="914400">
              <a:lnSpc>
                <a:spcPct val="90000"/>
              </a:lnSpc>
              <a:buNone/>
            </a:pPr>
            <a:r>
              <a:rPr lang="fr-FR" sz="4400" b="1" u="none" strike="noStrike">
                <a:solidFill>
                  <a:schemeClr val="lt1"/>
                </a:solidFill>
                <a:effectLst/>
                <a:uFillTx/>
                <a:latin typeface="Bahnschrift"/>
              </a:rPr>
              <a:t>OAT 10 ANS = 4%</a:t>
            </a:r>
            <a:endParaRPr lang="en-US" sz="4400" b="0" u="none" strike="noStrike">
              <a:solidFill>
                <a:schemeClr val="dk1"/>
              </a:solidFill>
              <a:effectLst/>
              <a:uFillTx/>
              <a:latin typeface="Calibri Light"/>
            </a:endParaRPr>
          </a:p>
        </p:txBody>
      </p:sp>
      <p:pic>
        <p:nvPicPr>
          <p:cNvPr id="296" name="Espace réservé du contenu 4"/>
          <p:cNvPicPr/>
          <p:nvPr/>
        </p:nvPicPr>
        <p:blipFill>
          <a:blip r:embed="rId1"/>
          <a:stretch/>
        </p:blipFill>
        <p:spPr>
          <a:xfrm>
            <a:off x="1823400" y="1051560"/>
            <a:ext cx="8544960" cy="497160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3AB86E4A-7E5C-4A75-B277-50B9E760F9EB}" type="slidenum">
              <a:t>89</a:t>
            </a:fld>
          </a:p>
        </p:txBody>
      </p:sp>
    </p:spTree>
  </p:cSld>
  <mc:AlternateContent>
    <mc:Choice Requires="p14">
      <p:transition spd="slow" p14:dur="2000"/>
    </mc:Choice>
    <mc:Fallback>
      <p:transition spd="slow"/>
    </mc:Fallback>
  </mc:AlternateContent>
</p:sld>
</file>

<file path=ppt/slides/slide9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7" name="PlaceHolder 1"/>
          <p:cNvSpPr>
            <a:spLocks noGrp="1"/>
          </p:cNvSpPr>
          <p:nvPr>
            <p:ph type="title"/>
          </p:nvPr>
        </p:nvSpPr>
        <p:spPr>
          <a:xfrm>
            <a:off x="838080" y="18360"/>
            <a:ext cx="10515240" cy="804240"/>
          </a:xfrm>
          <a:prstGeom prst="rect">
            <a:avLst/>
          </a:prstGeom>
          <a:noFill/>
          <a:ln w="0">
            <a:noFill/>
          </a:ln>
        </p:spPr>
        <p:txBody>
          <a:bodyPr lIns="91440" tIns="45720" rIns="91440" bIns="45720" anchor="ctr">
            <a:noAutofit/>
          </a:bodyPr>
          <a:p>
            <a:pPr indent="0" algn="ctr" defTabSz="914400">
              <a:lnSpc>
                <a:spcPct val="90000"/>
              </a:lnSpc>
              <a:buNone/>
            </a:pPr>
            <a:r>
              <a:rPr lang="fr-FR" sz="4400" b="0" u="none" strike="noStrike">
                <a:solidFill>
                  <a:schemeClr val="lt1"/>
                </a:solidFill>
                <a:effectLst/>
                <a:uFillTx/>
                <a:latin typeface="Bahnschrift"/>
                <a:ea typeface="Calibri"/>
              </a:rPr>
              <a:t>OAT 10 ANS = 4%</a:t>
            </a:r>
            <a:endParaRPr lang="en-US" sz="4400" b="0" u="none" strike="noStrike">
              <a:solidFill>
                <a:schemeClr val="dk1"/>
              </a:solidFill>
              <a:effectLst/>
              <a:uFillTx/>
              <a:latin typeface="Calibri Light"/>
            </a:endParaRPr>
          </a:p>
        </p:txBody>
      </p:sp>
      <p:pic>
        <p:nvPicPr>
          <p:cNvPr id="298" name="Espace réservé du contenu 4"/>
          <p:cNvPicPr/>
          <p:nvPr/>
        </p:nvPicPr>
        <p:blipFill>
          <a:blip r:embed="rId1"/>
          <a:stretch/>
        </p:blipFill>
        <p:spPr>
          <a:xfrm>
            <a:off x="1549080" y="1020960"/>
            <a:ext cx="9093240" cy="533520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FF40D322-1C17-475F-8E0A-7B512EDEA93E}" type="slidenum">
              <a:t>90</a:t>
            </a:fld>
          </a:p>
        </p:txBody>
      </p:sp>
    </p:spTree>
  </p:cSld>
  <mc:AlternateContent>
    <mc:Choice Requires="p14">
      <p:transition spd="slow" p14:dur="2000"/>
    </mc:Choice>
    <mc:Fallback>
      <p:transition spd="slow"/>
    </mc:Fallback>
  </mc:AlternateContent>
</p:sld>
</file>

<file path=ppt/slides/slide9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99" name="Espace réservé du contenu 4"/>
          <p:cNvPicPr/>
          <p:nvPr/>
        </p:nvPicPr>
        <p:blipFill>
          <a:blip r:embed="rId1"/>
          <a:stretch/>
        </p:blipFill>
        <p:spPr>
          <a:xfrm>
            <a:off x="1010880" y="182160"/>
            <a:ext cx="10479600" cy="5992200"/>
          </a:xfrm>
          <a:prstGeom prst="rect">
            <a:avLst/>
          </a:prstGeom>
          <a:noFill/>
          <a:ln w="0">
            <a:noFill/>
          </a:ln>
        </p:spPr>
      </p:pic>
      <p:sp>
        <p:nvSpPr>
          <p:cNvPr id="2" name="PlaceHolder 1"/>
          <p:cNvSpPr>
            <a:spLocks noGrp="1"/>
          </p:cNvSpPr>
          <p:nvPr>
            <p:ph type="ftr" idx="11"/>
          </p:nvPr>
        </p:nvSpPr>
        <p:spPr/>
        <p:txBody>
          <a:bodyPr/>
          <a:p>
            <a:r>
              <a:t>la financiarisation de l'immobilier Paris la Défense Bernard Roth 31 mars 2023</a:t>
            </a:r>
          </a:p>
        </p:txBody>
      </p:sp>
      <p:sp>
        <p:nvSpPr>
          <p:cNvPr id="3" name="PlaceHolder 2"/>
          <p:cNvSpPr>
            <a:spLocks noGrp="1"/>
          </p:cNvSpPr>
          <p:nvPr>
            <p:ph type="sldNum" idx="12"/>
          </p:nvPr>
        </p:nvSpPr>
        <p:spPr/>
        <p:txBody>
          <a:bodyPr/>
          <a:p>
            <a:fld id="{6F8F3CE2-E04F-4FCB-9AAC-59CD20B1F150}" type="slidenum">
              <a:t>91</a:t>
            </a:fld>
          </a:p>
        </p:txBody>
      </p:sp>
    </p:spTree>
  </p:cSld>
  <mc:AlternateContent>
    <mc:Choice Requires="p14">
      <p:transition spd="slow" p14:dur="2000"/>
    </mc:Choice>
    <mc:Fallback>
      <p:transition spd="slow"/>
    </mc:Fallback>
  </mc:AlternateContent>
</p:sld>
</file>

<file path=ppt/slides/slide9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0" name="PlaceHolder 1"/>
          <p:cNvSpPr>
            <a:spLocks noGrp="1"/>
          </p:cNvSpPr>
          <p:nvPr>
            <p:ph type="title"/>
          </p:nvPr>
        </p:nvSpPr>
        <p:spPr>
          <a:xfrm>
            <a:off x="838080" y="136440"/>
            <a:ext cx="10515240" cy="1006200"/>
          </a:xfrm>
          <a:prstGeom prst="rect">
            <a:avLst/>
          </a:prstGeom>
          <a:noFill/>
          <a:ln w="0">
            <a:noFill/>
          </a:ln>
        </p:spPr>
        <p:txBody>
          <a:bodyPr lIns="91440" tIns="45720" rIns="91440" bIns="45720" anchor="ctr">
            <a:noAutofit/>
          </a:bodyPr>
          <a:p>
            <a:pPr indent="0" algn="ctr" defTabSz="914400">
              <a:lnSpc>
                <a:spcPct val="90000"/>
              </a:lnSpc>
              <a:buNone/>
            </a:pPr>
            <a:r>
              <a:rPr lang="fr-FR" sz="4400" b="1" u="none" strike="noStrike">
                <a:solidFill>
                  <a:schemeClr val="lt1"/>
                </a:solidFill>
                <a:effectLst/>
                <a:uFillTx/>
                <a:latin typeface="Bahnschrift"/>
              </a:rPr>
              <a:t>OAT 10 ANS  4%</a:t>
            </a:r>
            <a:endParaRPr lang="en-US" sz="4400" b="0" u="none" strike="noStrike">
              <a:solidFill>
                <a:schemeClr val="dk1"/>
              </a:solidFill>
              <a:effectLst/>
              <a:uFillTx/>
              <a:latin typeface="Calibri Light"/>
            </a:endParaRPr>
          </a:p>
        </p:txBody>
      </p:sp>
      <p:pic>
        <p:nvPicPr>
          <p:cNvPr id="301" name="Espace réservé du contenu 6"/>
          <p:cNvPicPr/>
          <p:nvPr/>
        </p:nvPicPr>
        <p:blipFill>
          <a:blip r:embed="rId1"/>
          <a:stretch/>
        </p:blipFill>
        <p:spPr>
          <a:xfrm>
            <a:off x="2019600" y="1143000"/>
            <a:ext cx="8152560" cy="479016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1923E172-49AD-4D55-AE8F-76D01946C8A2}" type="slidenum">
              <a:t>92</a:t>
            </a:fld>
          </a:p>
        </p:txBody>
      </p:sp>
    </p:spTree>
  </p:cSld>
  <mc:AlternateContent>
    <mc:Choice Requires="p14">
      <p:transition spd="slow" p14:dur="2000"/>
    </mc:Choice>
    <mc:Fallback>
      <p:transition spd="slow"/>
    </mc:Fallback>
  </mc:AlternateContent>
</p:sld>
</file>

<file path=ppt/slides/slide9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2" name="PlaceHolder 1"/>
          <p:cNvSpPr>
            <a:spLocks noGrp="1"/>
          </p:cNvSpPr>
          <p:nvPr>
            <p:ph type="title"/>
          </p:nvPr>
        </p:nvSpPr>
        <p:spPr>
          <a:xfrm>
            <a:off x="838080" y="18360"/>
            <a:ext cx="10515240" cy="911160"/>
          </a:xfrm>
          <a:prstGeom prst="rect">
            <a:avLst/>
          </a:prstGeom>
          <a:noFill/>
          <a:ln w="0">
            <a:noFill/>
          </a:ln>
        </p:spPr>
        <p:txBody>
          <a:bodyPr lIns="91440" tIns="45720" rIns="91440" bIns="45720" anchor="ctr">
            <a:normAutofit/>
          </a:bodyPr>
          <a:p>
            <a:pPr indent="0" algn="ctr" defTabSz="914400">
              <a:lnSpc>
                <a:spcPct val="90000"/>
              </a:lnSpc>
              <a:buNone/>
            </a:pPr>
            <a:r>
              <a:rPr lang="fr-FR" sz="4000" b="1" u="none" strike="noStrike">
                <a:solidFill>
                  <a:schemeClr val="lt1"/>
                </a:solidFill>
                <a:effectLst/>
                <a:uFillTx/>
                <a:latin typeface="Bahnschrift"/>
                <a:ea typeface="Calibri"/>
              </a:rPr>
              <a:t>Obligations 10 ans = 5% </a:t>
            </a:r>
            <a:endParaRPr lang="en-US" sz="4000" b="0" u="none" strike="noStrike">
              <a:solidFill>
                <a:schemeClr val="dk1"/>
              </a:solidFill>
              <a:effectLst/>
              <a:uFillTx/>
              <a:latin typeface="Calibri Light"/>
            </a:endParaRPr>
          </a:p>
        </p:txBody>
      </p:sp>
      <p:pic>
        <p:nvPicPr>
          <p:cNvPr id="303" name="Espace réservé du contenu 4"/>
          <p:cNvPicPr/>
          <p:nvPr/>
        </p:nvPicPr>
        <p:blipFill>
          <a:blip r:embed="rId1"/>
          <a:stretch/>
        </p:blipFill>
        <p:spPr>
          <a:xfrm>
            <a:off x="2198880" y="1094040"/>
            <a:ext cx="8240040" cy="491472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10905F99-C6AA-4C18-B30A-E76FAF6E91D9}" type="slidenum">
              <a:t>93</a:t>
            </a:fld>
          </a:p>
        </p:txBody>
      </p:sp>
    </p:spTree>
  </p:cSld>
  <mc:AlternateContent>
    <mc:Choice Requires="p14">
      <p:transition spd="slow" p14:dur="2000"/>
    </mc:Choice>
    <mc:Fallback>
      <p:transition spd="slow"/>
    </mc:Fallback>
  </mc:AlternateContent>
</p:sld>
</file>

<file path=ppt/slides/slide9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4" name="PlaceHolder 1"/>
          <p:cNvSpPr>
            <a:spLocks noGrp="1"/>
          </p:cNvSpPr>
          <p:nvPr>
            <p:ph type="title"/>
          </p:nvPr>
        </p:nvSpPr>
        <p:spPr>
          <a:xfrm>
            <a:off x="838080" y="136440"/>
            <a:ext cx="10515240" cy="762120"/>
          </a:xfrm>
          <a:prstGeom prst="rect">
            <a:avLst/>
          </a:prstGeom>
          <a:noFill/>
          <a:ln w="0">
            <a:noFill/>
          </a:ln>
        </p:spPr>
        <p:txBody>
          <a:bodyPr lIns="91440" tIns="45720" rIns="91440" bIns="45720" anchor="ctr">
            <a:normAutofit/>
          </a:bodyPr>
          <a:p>
            <a:pPr indent="0" algn="ctr" defTabSz="914400">
              <a:lnSpc>
                <a:spcPct val="90000"/>
              </a:lnSpc>
              <a:buNone/>
            </a:pPr>
            <a:r>
              <a:rPr lang="fr-FR" sz="4000" b="1" u="none" strike="noStrike">
                <a:solidFill>
                  <a:schemeClr val="lt1"/>
                </a:solidFill>
                <a:effectLst/>
                <a:uFillTx/>
                <a:latin typeface="Bahnschrift"/>
              </a:rPr>
              <a:t>Actions = 9% sur 10 ans </a:t>
            </a:r>
            <a:endParaRPr lang="en-US" sz="4000" b="0" u="none" strike="noStrike">
              <a:solidFill>
                <a:schemeClr val="dk1"/>
              </a:solidFill>
              <a:effectLst/>
              <a:uFillTx/>
              <a:latin typeface="Calibri Light"/>
            </a:endParaRPr>
          </a:p>
        </p:txBody>
      </p:sp>
      <p:pic>
        <p:nvPicPr>
          <p:cNvPr id="305" name="Espace réservé du contenu 4"/>
          <p:cNvPicPr/>
          <p:nvPr/>
        </p:nvPicPr>
        <p:blipFill>
          <a:blip r:embed="rId1"/>
          <a:stretch/>
        </p:blipFill>
        <p:spPr>
          <a:xfrm>
            <a:off x="1917360" y="950400"/>
            <a:ext cx="8357040" cy="495648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B8719A3C-8C6A-491C-BD4A-A19AF0EB4D13}" type="slidenum">
              <a:t>94</a:t>
            </a:fld>
          </a:p>
        </p:txBody>
      </p:sp>
    </p:spTree>
  </p:cSld>
  <mc:AlternateContent>
    <mc:Choice Requires="p14">
      <p:transition spd="slow" p14:dur="2000"/>
    </mc:Choice>
    <mc:Fallback>
      <p:transition spd="slow"/>
    </mc:Fallback>
  </mc:AlternateContent>
</p:sld>
</file>

<file path=ppt/slides/slide9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06" name="Espace réservé du contenu 4"/>
          <p:cNvPicPr/>
          <p:nvPr/>
        </p:nvPicPr>
        <p:blipFill>
          <a:blip r:embed="rId1"/>
          <a:stretch/>
        </p:blipFill>
        <p:spPr>
          <a:xfrm>
            <a:off x="1152000" y="445680"/>
            <a:ext cx="9887760" cy="5910480"/>
          </a:xfrm>
          <a:prstGeom prst="rect">
            <a:avLst/>
          </a:prstGeom>
          <a:noFill/>
          <a:ln w="0">
            <a:noFill/>
          </a:ln>
        </p:spPr>
      </p:pic>
      <p:sp>
        <p:nvSpPr>
          <p:cNvPr id="2" name="PlaceHolder 1"/>
          <p:cNvSpPr>
            <a:spLocks noGrp="1"/>
          </p:cNvSpPr>
          <p:nvPr>
            <p:ph type="ftr" idx="11"/>
          </p:nvPr>
        </p:nvSpPr>
        <p:spPr/>
        <p:txBody>
          <a:bodyPr/>
          <a:p>
            <a:r>
              <a:t>la financiarisation de l'immobilier Paris la Défense Bernard Roth 31 mars 2023</a:t>
            </a:r>
          </a:p>
        </p:txBody>
      </p:sp>
      <p:sp>
        <p:nvSpPr>
          <p:cNvPr id="3" name="PlaceHolder 2"/>
          <p:cNvSpPr>
            <a:spLocks noGrp="1"/>
          </p:cNvSpPr>
          <p:nvPr>
            <p:ph type="sldNum" idx="12"/>
          </p:nvPr>
        </p:nvSpPr>
        <p:spPr/>
        <p:txBody>
          <a:bodyPr/>
          <a:p>
            <a:fld id="{59812308-FA3F-4F96-8D18-36DD8156D571}" type="slidenum">
              <a:t>95</a:t>
            </a:fld>
          </a:p>
        </p:txBody>
      </p:sp>
    </p:spTree>
  </p:cSld>
  <mc:AlternateContent>
    <mc:Choice Requires="p14">
      <p:transition spd="slow" p14:dur="2000"/>
    </mc:Choice>
    <mc:Fallback>
      <p:transition spd="slow"/>
    </mc:Fallback>
  </mc:AlternateContent>
</p:sld>
</file>

<file path=ppt/slides/slide9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07" name="Espace réservé du contenu 4"/>
          <p:cNvPicPr/>
          <p:nvPr/>
        </p:nvPicPr>
        <p:blipFill>
          <a:blip r:embed="rId1"/>
          <a:stretch/>
        </p:blipFill>
        <p:spPr>
          <a:xfrm>
            <a:off x="1270080" y="453960"/>
            <a:ext cx="9651600" cy="5656680"/>
          </a:xfrm>
          <a:prstGeom prst="rect">
            <a:avLst/>
          </a:prstGeom>
          <a:noFill/>
          <a:ln w="0">
            <a:noFill/>
          </a:ln>
        </p:spPr>
      </p:pic>
      <p:sp>
        <p:nvSpPr>
          <p:cNvPr id="2" name="PlaceHolder 1"/>
          <p:cNvSpPr>
            <a:spLocks noGrp="1"/>
          </p:cNvSpPr>
          <p:nvPr>
            <p:ph type="ftr" idx="11"/>
          </p:nvPr>
        </p:nvSpPr>
        <p:spPr/>
        <p:txBody>
          <a:bodyPr/>
          <a:p>
            <a:r>
              <a:t>la financiarisation de l'immobilier Paris la Défense Bernard Roth 31 mars 2023</a:t>
            </a:r>
          </a:p>
        </p:txBody>
      </p:sp>
      <p:sp>
        <p:nvSpPr>
          <p:cNvPr id="3" name="PlaceHolder 2"/>
          <p:cNvSpPr>
            <a:spLocks noGrp="1"/>
          </p:cNvSpPr>
          <p:nvPr>
            <p:ph type="sldNum" idx="12"/>
          </p:nvPr>
        </p:nvSpPr>
        <p:spPr/>
        <p:txBody>
          <a:bodyPr/>
          <a:p>
            <a:fld id="{457B901A-0240-45B3-993D-DBDADD996E6E}" type="slidenum">
              <a:t>96</a:t>
            </a:fld>
          </a:p>
        </p:txBody>
      </p:sp>
    </p:spTree>
  </p:cSld>
  <mc:AlternateContent>
    <mc:Choice Requires="p14">
      <p:transition spd="slow" p14:dur="2000"/>
    </mc:Choice>
    <mc:Fallback>
      <p:transition spd="slow"/>
    </mc:Fallback>
  </mc:AlternateContent>
</p:sld>
</file>

<file path=ppt/slides/slide9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8" name="PlaceHolder 1"/>
          <p:cNvSpPr>
            <a:spLocks noGrp="1"/>
          </p:cNvSpPr>
          <p:nvPr>
            <p:ph type="title"/>
          </p:nvPr>
        </p:nvSpPr>
        <p:spPr>
          <a:xfrm>
            <a:off x="838080" y="0"/>
            <a:ext cx="10515240" cy="1112040"/>
          </a:xfrm>
          <a:prstGeom prst="rect">
            <a:avLst/>
          </a:prstGeom>
          <a:noFill/>
          <a:ln w="0">
            <a:noFill/>
          </a:ln>
        </p:spPr>
        <p:txBody>
          <a:bodyPr lIns="91440" tIns="45720" rIns="91440" bIns="45720" anchor="ctr">
            <a:normAutofit/>
          </a:bodyPr>
          <a:p>
            <a:pPr indent="0" algn="ctr" defTabSz="914400">
              <a:lnSpc>
                <a:spcPct val="90000"/>
              </a:lnSpc>
              <a:buNone/>
            </a:pPr>
            <a:r>
              <a:rPr lang="fr-FR" sz="4000" b="1" u="none" strike="noStrike">
                <a:solidFill>
                  <a:schemeClr val="lt1"/>
                </a:solidFill>
                <a:effectLst/>
                <a:uFillTx/>
                <a:latin typeface="Bahnschrift"/>
              </a:rPr>
              <a:t>Le couple risque / rentabilité </a:t>
            </a:r>
            <a:endParaRPr lang="en-US" sz="4000" b="0" u="none" strike="noStrike">
              <a:solidFill>
                <a:schemeClr val="dk1"/>
              </a:solidFill>
              <a:effectLst/>
              <a:uFillTx/>
              <a:latin typeface="Calibri Light"/>
            </a:endParaRPr>
          </a:p>
        </p:txBody>
      </p:sp>
      <p:pic>
        <p:nvPicPr>
          <p:cNvPr id="309" name="Espace réservé du contenu 4"/>
          <p:cNvPicPr/>
          <p:nvPr/>
        </p:nvPicPr>
        <p:blipFill>
          <a:blip r:embed="rId1"/>
          <a:stretch/>
        </p:blipFill>
        <p:spPr>
          <a:xfrm>
            <a:off x="1944000" y="1243440"/>
            <a:ext cx="8303400" cy="498204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07591F05-291F-48BA-BAEB-96A64065BE6B}" type="slidenum">
              <a:t>97</a:t>
            </a:fld>
          </a:p>
        </p:txBody>
      </p:sp>
    </p:spTree>
  </p:cSld>
  <mc:AlternateContent>
    <mc:Choice Requires="p14">
      <p:transition spd="slow" p14:dur="2000"/>
    </mc:Choice>
    <mc:Fallback>
      <p:transition spd="slow"/>
    </mc:Fallback>
  </mc:AlternateContent>
</p:sld>
</file>

<file path=ppt/slides/slide9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0" name="PlaceHolder 1"/>
          <p:cNvSpPr>
            <a:spLocks noGrp="1"/>
          </p:cNvSpPr>
          <p:nvPr>
            <p:ph type="title"/>
          </p:nvPr>
        </p:nvSpPr>
        <p:spPr>
          <a:xfrm>
            <a:off x="838080" y="0"/>
            <a:ext cx="10515240" cy="826920"/>
          </a:xfrm>
          <a:prstGeom prst="rect">
            <a:avLst/>
          </a:prstGeom>
          <a:noFill/>
          <a:ln w="0">
            <a:noFill/>
          </a:ln>
        </p:spPr>
        <p:txBody>
          <a:bodyPr lIns="91440" tIns="45720" rIns="91440" bIns="45720" anchor="ctr">
            <a:normAutofit/>
          </a:bodyPr>
          <a:p>
            <a:pPr indent="0" algn="ctr" defTabSz="914400">
              <a:lnSpc>
                <a:spcPct val="90000"/>
              </a:lnSpc>
              <a:buNone/>
            </a:pPr>
            <a:r>
              <a:rPr lang="fr-FR" sz="3200" b="1" u="none" strike="noStrike">
                <a:solidFill>
                  <a:schemeClr val="lt1"/>
                </a:solidFill>
                <a:effectLst/>
                <a:uFillTx/>
                <a:latin typeface="Bahnschrift"/>
              </a:rPr>
              <a:t>Risques de l’actif immobilier</a:t>
            </a:r>
            <a:endParaRPr lang="en-US" sz="3200" b="0" u="none" strike="noStrike">
              <a:solidFill>
                <a:schemeClr val="dk1"/>
              </a:solidFill>
              <a:effectLst/>
              <a:uFillTx/>
              <a:latin typeface="Calibri Light"/>
            </a:endParaRPr>
          </a:p>
        </p:txBody>
      </p:sp>
      <p:sp>
        <p:nvSpPr>
          <p:cNvPr id="311" name="PlaceHolder 2"/>
          <p:cNvSpPr>
            <a:spLocks noGrp="1"/>
          </p:cNvSpPr>
          <p:nvPr>
            <p:ph/>
          </p:nvPr>
        </p:nvSpPr>
        <p:spPr>
          <a:xfrm>
            <a:off x="1034280" y="718560"/>
            <a:ext cx="7510680" cy="5828040"/>
          </a:xfrm>
          <a:prstGeom prst="rect">
            <a:avLst/>
          </a:prstGeom>
          <a:noFill/>
          <a:ln w="0">
            <a:noFill/>
          </a:ln>
        </p:spPr>
        <p:txBody>
          <a:bodyPr lIns="91440" tIns="45720" rIns="91440" bIns="45720" anchor="t">
            <a:normAutofit fontScale="92500" lnSpcReduction="9999"/>
          </a:bodyPr>
          <a:p>
            <a:pPr indent="0" algn="l" defTabSz="914400">
              <a:lnSpc>
                <a:spcPct val="90000"/>
              </a:lnSpc>
              <a:spcBef>
                <a:spcPts val="1001"/>
              </a:spcBef>
              <a:buNone/>
              <a:tabLst>
                <a:tab pos="0" algn="l"/>
              </a:tabLst>
            </a:pPr>
            <a:r>
              <a:rPr lang="fr-FR" sz="2800" b="1" u="sng" strike="noStrike">
                <a:solidFill>
                  <a:schemeClr val="dk1"/>
                </a:solidFill>
                <a:effectLst/>
                <a:uFillTx/>
                <a:latin typeface="Bahnschrift"/>
              </a:rPr>
              <a:t>Risques de marché :</a:t>
            </a:r>
            <a:endParaRPr lang="en-US" sz="28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tabLst>
                <a:tab pos="0" algn="l"/>
              </a:tabLst>
            </a:pPr>
            <a:r>
              <a:rPr lang="fr-FR" sz="2800" b="0" u="none" strike="noStrike">
                <a:solidFill>
                  <a:schemeClr val="lt1"/>
                </a:solidFill>
                <a:effectLst/>
                <a:uFillTx/>
                <a:latin typeface="Bahnschrift"/>
              </a:rPr>
              <a:t>Taux d’intérêt</a:t>
            </a:r>
            <a:endParaRPr lang="en-US" sz="28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tabLst>
                <a:tab pos="0" algn="l"/>
              </a:tabLst>
            </a:pPr>
            <a:r>
              <a:rPr lang="fr-FR" sz="2800" b="0" u="none" strike="noStrike">
                <a:solidFill>
                  <a:schemeClr val="lt1"/>
                </a:solidFill>
                <a:effectLst/>
                <a:uFillTx/>
                <a:latin typeface="Bahnschrift"/>
              </a:rPr>
              <a:t>Croissance économique (tertiaire et commerce)</a:t>
            </a:r>
            <a:endParaRPr lang="en-US" sz="28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tabLst>
                <a:tab pos="0" algn="l"/>
              </a:tabLst>
            </a:pPr>
            <a:r>
              <a:rPr lang="fr-FR" sz="2800" b="0" u="none" strike="noStrike">
                <a:solidFill>
                  <a:schemeClr val="lt1"/>
                </a:solidFill>
                <a:effectLst/>
                <a:uFillTx/>
                <a:latin typeface="Bahnschrift"/>
              </a:rPr>
              <a:t>Démographie</a:t>
            </a:r>
            <a:endParaRPr lang="en-US" sz="28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tabLst>
                <a:tab pos="0" algn="l"/>
              </a:tabLst>
            </a:pPr>
            <a:r>
              <a:rPr lang="fr-FR" sz="2800" b="0" u="none" strike="noStrike">
                <a:solidFill>
                  <a:schemeClr val="lt1"/>
                </a:solidFill>
                <a:effectLst/>
                <a:uFillTx/>
                <a:latin typeface="Bahnschrift"/>
              </a:rPr>
              <a:t>Déflation</a:t>
            </a:r>
            <a:endParaRPr lang="en-US" sz="28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tabLst>
                <a:tab pos="0" algn="l"/>
              </a:tabLst>
            </a:pPr>
            <a:r>
              <a:rPr lang="fr-FR" sz="2800" b="0" u="none" strike="noStrike">
                <a:solidFill>
                  <a:schemeClr val="lt1"/>
                </a:solidFill>
                <a:effectLst/>
                <a:uFillTx/>
                <a:latin typeface="Bahnschrift"/>
              </a:rPr>
              <a:t>Change</a:t>
            </a:r>
            <a:endParaRPr lang="en-US" sz="28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tabLst>
                <a:tab pos="0" algn="l"/>
              </a:tabLst>
            </a:pPr>
            <a:r>
              <a:rPr lang="fr-FR" sz="2800" b="0" u="none" strike="noStrike">
                <a:solidFill>
                  <a:schemeClr val="lt1"/>
                </a:solidFill>
                <a:effectLst/>
                <a:uFillTx/>
                <a:latin typeface="Bahnschrift"/>
              </a:rPr>
              <a:t>Bulle /éclatement</a:t>
            </a:r>
            <a:endParaRPr lang="en-US" sz="2800" b="0" u="none" strike="noStrike">
              <a:solidFill>
                <a:schemeClr val="dk1"/>
              </a:solidFill>
              <a:effectLst/>
              <a:uFillTx/>
              <a:latin typeface="Calibri"/>
            </a:endParaRPr>
          </a:p>
          <a:p>
            <a:pPr indent="0" algn="l" defTabSz="914400">
              <a:lnSpc>
                <a:spcPct val="90000"/>
              </a:lnSpc>
              <a:spcBef>
                <a:spcPts val="1001"/>
              </a:spcBef>
              <a:buNone/>
              <a:tabLst>
                <a:tab pos="0" algn="l"/>
              </a:tabLst>
            </a:pPr>
            <a:endParaRPr lang="en-US" sz="2800" b="0" u="none" strike="noStrike">
              <a:solidFill>
                <a:schemeClr val="dk1"/>
              </a:solidFill>
              <a:effectLst/>
              <a:uFillTx/>
              <a:latin typeface="Calibri"/>
            </a:endParaRPr>
          </a:p>
          <a:p>
            <a:pPr indent="0" algn="l" defTabSz="914400">
              <a:lnSpc>
                <a:spcPct val="90000"/>
              </a:lnSpc>
              <a:spcBef>
                <a:spcPts val="1001"/>
              </a:spcBef>
              <a:buNone/>
              <a:tabLst>
                <a:tab pos="0" algn="l"/>
              </a:tabLst>
            </a:pPr>
            <a:r>
              <a:rPr lang="fr-FR" sz="2800" b="1" u="sng" strike="noStrike">
                <a:solidFill>
                  <a:schemeClr val="dk1"/>
                </a:solidFill>
                <a:effectLst/>
                <a:uFillTx/>
                <a:latin typeface="Bahnschrift"/>
              </a:rPr>
              <a:t>Risques intrinsèques :</a:t>
            </a:r>
            <a:endParaRPr lang="en-US" sz="28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tabLst>
                <a:tab pos="0" algn="l"/>
              </a:tabLst>
            </a:pPr>
            <a:r>
              <a:rPr lang="fr-FR" sz="2800" b="0" u="none" strike="noStrike">
                <a:solidFill>
                  <a:schemeClr val="lt1"/>
                </a:solidFill>
                <a:effectLst/>
                <a:uFillTx/>
                <a:latin typeface="Bahnschrift"/>
              </a:rPr>
              <a:t>Sélection des actifs immobiliers ( destinations )</a:t>
            </a:r>
            <a:endParaRPr lang="en-US" sz="28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tabLst>
                <a:tab pos="0" algn="l"/>
              </a:tabLst>
            </a:pPr>
            <a:r>
              <a:rPr lang="fr-FR" sz="2800" b="0" u="none" strike="noStrike">
                <a:solidFill>
                  <a:schemeClr val="lt1"/>
                </a:solidFill>
                <a:effectLst/>
                <a:uFillTx/>
                <a:latin typeface="Bahnschrift"/>
              </a:rPr>
              <a:t>Gestion opérationnelle des actifs immobiliers</a:t>
            </a:r>
            <a:endParaRPr lang="en-US" sz="28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tabLst>
                <a:tab pos="0" algn="l"/>
              </a:tabLst>
            </a:pPr>
            <a:r>
              <a:rPr lang="fr-FR" sz="2800" b="0" u="none" strike="noStrike">
                <a:solidFill>
                  <a:schemeClr val="lt1"/>
                </a:solidFill>
                <a:effectLst/>
                <a:uFillTx/>
                <a:latin typeface="Bahnschrift"/>
              </a:rPr>
              <a:t>Baux et qualité des locataires</a:t>
            </a:r>
            <a:endParaRPr lang="en-US" sz="2800" b="0" u="none" strike="noStrike">
              <a:solidFill>
                <a:schemeClr val="dk1"/>
              </a:solidFill>
              <a:effectLst/>
              <a:uFillTx/>
              <a:latin typeface="Calibri"/>
            </a:endParaRPr>
          </a:p>
          <a:p>
            <a:pPr indent="0" algn="l" defTabSz="914400">
              <a:lnSpc>
                <a:spcPct val="90000"/>
              </a:lnSpc>
              <a:spcBef>
                <a:spcPts val="1001"/>
              </a:spcBef>
              <a:buNone/>
              <a:tabLst>
                <a:tab pos="0" algn="l"/>
              </a:tabLst>
            </a:pPr>
            <a:endParaRPr lang="en-US" sz="2800" b="0" u="none" strike="noStrike">
              <a:solidFill>
                <a:schemeClr val="dk1"/>
              </a:solidFill>
              <a:effectLst/>
              <a:uFillTx/>
              <a:latin typeface="Calibri"/>
            </a:endParaRPr>
          </a:p>
          <a:p>
            <a:pPr indent="0" algn="l" defTabSz="914400">
              <a:lnSpc>
                <a:spcPct val="90000"/>
              </a:lnSpc>
              <a:spcBef>
                <a:spcPts val="1001"/>
              </a:spcBef>
              <a:buNone/>
              <a:tabLst>
                <a:tab pos="0" algn="l"/>
              </a:tabLst>
            </a:pPr>
            <a:endParaRPr lang="en-US" sz="2800" b="0" u="none" strike="noStrike">
              <a:solidFill>
                <a:schemeClr val="dk1"/>
              </a:solidFill>
              <a:effectLst/>
              <a:uFillTx/>
              <a:latin typeface="Calibri"/>
            </a:endParaRPr>
          </a:p>
        </p:txBody>
      </p:sp>
      <p:pic>
        <p:nvPicPr>
          <p:cNvPr id="312" name="Picture 2" descr="Etat des risques et pollutions | DIAG33"/>
          <p:cNvPicPr/>
          <p:nvPr/>
        </p:nvPicPr>
        <p:blipFill>
          <a:blip r:embed="rId1"/>
          <a:stretch/>
        </p:blipFill>
        <p:spPr>
          <a:xfrm>
            <a:off x="8825400" y="2164680"/>
            <a:ext cx="2528280" cy="2528280"/>
          </a:xfrm>
          <a:prstGeom prst="rect">
            <a:avLst/>
          </a:prstGeom>
          <a:noFill/>
          <a:ln w="0">
            <a:noFill/>
          </a:ln>
        </p:spPr>
      </p:pic>
    </p:spTree>
  </p:cSld>
  <mc:AlternateContent>
    <mc:Choice Requires="p14">
      <p:transition spd="slow" p14:dur="2000"/>
    </mc:Choice>
    <mc:Fallback>
      <p:transition spd="slow"/>
    </mc:Fallback>
  </mc:AlternateContent>
</p:sld>
</file>

<file path=ppt/slides/slide9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3" name="PlaceHolder 1"/>
          <p:cNvSpPr>
            <a:spLocks noGrp="1"/>
          </p:cNvSpPr>
          <p:nvPr>
            <p:ph type="title"/>
          </p:nvPr>
        </p:nvSpPr>
        <p:spPr>
          <a:xfrm>
            <a:off x="0" y="136440"/>
            <a:ext cx="7793640" cy="1280520"/>
          </a:xfrm>
          <a:prstGeom prst="rect">
            <a:avLst/>
          </a:prstGeom>
          <a:noFill/>
          <a:ln w="0">
            <a:noFill/>
          </a:ln>
        </p:spPr>
        <p:txBody>
          <a:bodyPr lIns="91440" tIns="45720" rIns="91440" bIns="45720" anchor="ctr">
            <a:normAutofit/>
          </a:bodyPr>
          <a:p>
            <a:pPr indent="0" algn="ctr" defTabSz="914400">
              <a:lnSpc>
                <a:spcPct val="90000"/>
              </a:lnSpc>
              <a:buNone/>
            </a:pPr>
            <a:r>
              <a:rPr lang="fr-FR" sz="3600" b="1" u="none" strike="noStrike">
                <a:solidFill>
                  <a:schemeClr val="lt1"/>
                </a:solidFill>
                <a:effectLst/>
                <a:uFillTx/>
                <a:latin typeface="Bahnschrift"/>
              </a:rPr>
              <a:t>3.b. Ensuite, les 3 grandes idées </a:t>
            </a:r>
            <a:r>
              <a:rPr lang="fr-FR" sz="4000" b="1" u="none" strike="noStrike">
                <a:solidFill>
                  <a:schemeClr val="lt1"/>
                </a:solidFill>
                <a:effectLst/>
                <a:uFillTx/>
                <a:latin typeface="Bahnschrift"/>
              </a:rPr>
              <a:t>……</a:t>
            </a:r>
            <a:endParaRPr lang="en-US" sz="4000" b="0" u="none" strike="noStrike">
              <a:solidFill>
                <a:schemeClr val="dk1"/>
              </a:solidFill>
              <a:effectLst/>
              <a:uFillTx/>
              <a:latin typeface="Calibri Light"/>
            </a:endParaRPr>
          </a:p>
        </p:txBody>
      </p:sp>
      <p:sp>
        <p:nvSpPr>
          <p:cNvPr id="314" name="PlaceHolder 2"/>
          <p:cNvSpPr>
            <a:spLocks noGrp="1"/>
          </p:cNvSpPr>
          <p:nvPr>
            <p:ph/>
          </p:nvPr>
        </p:nvSpPr>
        <p:spPr>
          <a:xfrm>
            <a:off x="838080" y="1825560"/>
            <a:ext cx="10515240" cy="4350960"/>
          </a:xfrm>
          <a:prstGeom prst="rect">
            <a:avLst/>
          </a:prstGeom>
          <a:noFill/>
          <a:ln w="0">
            <a:noFill/>
          </a:ln>
        </p:spPr>
        <p:txBody>
          <a:bodyPr lIns="91440" tIns="45720" rIns="91440" bIns="45720" anchor="t">
            <a:normAutofit/>
          </a:bodyPr>
          <a:p>
            <a:pPr indent="0" algn="r" defTabSz="914400">
              <a:lnSpc>
                <a:spcPct val="90000"/>
              </a:lnSpc>
              <a:spcBef>
                <a:spcPts val="1001"/>
              </a:spcBef>
              <a:buNone/>
              <a:tabLst>
                <a:tab pos="0" algn="l"/>
              </a:tabLst>
            </a:pPr>
            <a:r>
              <a:rPr lang="fr-FR" sz="3600" b="1" u="none" strike="noStrike">
                <a:solidFill>
                  <a:schemeClr val="lt1"/>
                </a:solidFill>
                <a:effectLst/>
                <a:uFillTx/>
                <a:latin typeface="Bahnschrift"/>
              </a:rPr>
              <a:t>L’efficience des marchés</a:t>
            </a:r>
            <a:endParaRPr lang="en-US" sz="3600" b="0" u="none" strike="noStrike">
              <a:solidFill>
                <a:schemeClr val="dk1"/>
              </a:solidFill>
              <a:effectLst/>
              <a:uFillTx/>
              <a:latin typeface="Calibri"/>
            </a:endParaRPr>
          </a:p>
          <a:p>
            <a:pPr indent="0" algn="r" defTabSz="914400">
              <a:lnSpc>
                <a:spcPct val="90000"/>
              </a:lnSpc>
              <a:spcBef>
                <a:spcPts val="1001"/>
              </a:spcBef>
              <a:buNone/>
              <a:tabLst>
                <a:tab pos="0" algn="l"/>
              </a:tabLst>
            </a:pPr>
            <a:endParaRPr lang="en-US" sz="3600" b="0" u="none" strike="noStrike">
              <a:solidFill>
                <a:schemeClr val="dk1"/>
              </a:solidFill>
              <a:effectLst/>
              <a:uFillTx/>
              <a:latin typeface="Calibri"/>
            </a:endParaRPr>
          </a:p>
          <a:p>
            <a:pPr indent="0" algn="r" defTabSz="914400">
              <a:lnSpc>
                <a:spcPct val="90000"/>
              </a:lnSpc>
              <a:spcBef>
                <a:spcPts val="1001"/>
              </a:spcBef>
              <a:buNone/>
              <a:tabLst>
                <a:tab pos="0" algn="l"/>
              </a:tabLst>
            </a:pPr>
            <a:r>
              <a:rPr lang="fr-FR" sz="3600" b="1" u="none" strike="noStrike">
                <a:solidFill>
                  <a:schemeClr val="lt1"/>
                </a:solidFill>
                <a:effectLst/>
                <a:uFillTx/>
                <a:latin typeface="Bahnschrift"/>
              </a:rPr>
              <a:t>La valeur des choses</a:t>
            </a:r>
            <a:endParaRPr lang="en-US" sz="3600" b="0" u="none" strike="noStrike">
              <a:solidFill>
                <a:schemeClr val="dk1"/>
              </a:solidFill>
              <a:effectLst/>
              <a:uFillTx/>
              <a:latin typeface="Calibri"/>
            </a:endParaRPr>
          </a:p>
          <a:p>
            <a:pPr indent="0" algn="r" defTabSz="914400">
              <a:lnSpc>
                <a:spcPct val="90000"/>
              </a:lnSpc>
              <a:spcBef>
                <a:spcPts val="1001"/>
              </a:spcBef>
              <a:buNone/>
              <a:tabLst>
                <a:tab pos="0" algn="l"/>
              </a:tabLst>
            </a:pPr>
            <a:endParaRPr lang="en-US" sz="3600" b="0" u="none" strike="noStrike">
              <a:solidFill>
                <a:schemeClr val="dk1"/>
              </a:solidFill>
              <a:effectLst/>
              <a:uFillTx/>
              <a:latin typeface="Calibri"/>
            </a:endParaRPr>
          </a:p>
          <a:p>
            <a:pPr indent="0" algn="r" defTabSz="914400">
              <a:lnSpc>
                <a:spcPct val="90000"/>
              </a:lnSpc>
              <a:spcBef>
                <a:spcPts val="1001"/>
              </a:spcBef>
              <a:buNone/>
              <a:tabLst>
                <a:tab pos="0" algn="l"/>
              </a:tabLst>
            </a:pPr>
            <a:r>
              <a:rPr lang="fr-FR" sz="3600" b="1" u="none" strike="noStrike">
                <a:solidFill>
                  <a:schemeClr val="lt1"/>
                </a:solidFill>
                <a:effectLst/>
                <a:uFillTx/>
                <a:latin typeface="Bahnschrift"/>
              </a:rPr>
              <a:t>Les deux objectifs </a:t>
            </a:r>
            <a:endParaRPr lang="en-US" sz="3600" b="0" u="none" strike="noStrike">
              <a:solidFill>
                <a:schemeClr val="dk1"/>
              </a:solidFill>
              <a:effectLst/>
              <a:uFillTx/>
              <a:latin typeface="Calibri"/>
            </a:endParaRPr>
          </a:p>
        </p:txBody>
      </p:sp>
      <p:sp>
        <p:nvSpPr>
          <p:cNvPr id="4" name="PlaceHolder 3"/>
          <p:cNvSpPr>
            <a:spLocks noGrp="1"/>
          </p:cNvSpPr>
          <p:nvPr>
            <p:ph type="ftr" idx="11"/>
          </p:nvPr>
        </p:nvSpPr>
        <p:spPr/>
        <p:txBody>
          <a:bodyPr/>
          <a:p>
            <a:r>
              <a:t>la financiarisation de l'immobilier Paris la Défense Bernard Roth 31 mars 2023</a:t>
            </a:r>
          </a:p>
        </p:txBody>
      </p:sp>
      <p:sp>
        <p:nvSpPr>
          <p:cNvPr id="5" name="PlaceHolder 4"/>
          <p:cNvSpPr>
            <a:spLocks noGrp="1"/>
          </p:cNvSpPr>
          <p:nvPr>
            <p:ph type="sldNum" idx="12"/>
          </p:nvPr>
        </p:nvSpPr>
        <p:spPr/>
        <p:txBody>
          <a:bodyPr/>
          <a:p>
            <a:fld id="{BD082FF0-2764-4C44-9A41-225A7CCA3E0D}" type="slidenum">
              <a:t>99</a:t>
            </a:fld>
          </a:p>
        </p:txBody>
      </p:sp>
    </p:spTree>
  </p:cSld>
  <mc:AlternateContent>
    <mc:Choice Requires="p14">
      <p:transition spd="slow" p14:dur="2000"/>
    </mc:Choice>
    <mc:Fallback>
      <p:transition spd="slow"/>
    </mc:Fallback>
  </mc:AlternateContent>
</p:sld>
</file>

<file path=ppt/slides/slide10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5"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p>
            <a:pPr indent="0" algn="l" defTabSz="914400">
              <a:lnSpc>
                <a:spcPct val="90000"/>
              </a:lnSpc>
              <a:buNone/>
            </a:pPr>
            <a:endParaRPr lang="en-US" sz="4400" b="0" u="none" strike="noStrike">
              <a:solidFill>
                <a:schemeClr val="dk1"/>
              </a:solidFill>
              <a:effectLst/>
              <a:uFillTx/>
              <a:latin typeface="Calibri Light"/>
            </a:endParaRPr>
          </a:p>
        </p:txBody>
      </p:sp>
      <p:pic>
        <p:nvPicPr>
          <p:cNvPr id="316" name="Picture 4" descr="Qu'est-ce que l'Efficience des marchés ? Comment l'exploiter au mieux dans  son trading - YouTube"/>
          <p:cNvPicPr/>
          <p:nvPr/>
        </p:nvPicPr>
        <p:blipFill>
          <a:blip r:embed="rId1"/>
          <a:stretch/>
        </p:blipFill>
        <p:spPr>
          <a:xfrm>
            <a:off x="838080" y="365040"/>
            <a:ext cx="10233360" cy="573048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8D42ED75-CF22-4D49-8F64-E8AA6CE57408}" type="slidenum">
              <a:t>100</a:t>
            </a:fld>
          </a:p>
        </p:txBody>
      </p:sp>
    </p:spTree>
  </p:cSld>
  <mc:AlternateContent>
    <mc:Choice Requires="p14">
      <p:transition spd="slow" p14:dur="2000"/>
    </mc:Choice>
    <mc:Fallback>
      <p:transition spd="slow"/>
    </mc:Fallback>
  </mc:AlternateContent>
</p:sld>
</file>

<file path=ppt/slides/slide10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17" name="Espace réservé du contenu 4"/>
          <p:cNvPicPr/>
          <p:nvPr/>
        </p:nvPicPr>
        <p:blipFill>
          <a:blip r:embed="rId1"/>
          <a:stretch/>
        </p:blipFill>
        <p:spPr>
          <a:xfrm>
            <a:off x="1370880" y="438840"/>
            <a:ext cx="9449640" cy="5595840"/>
          </a:xfrm>
          <a:prstGeom prst="rect">
            <a:avLst/>
          </a:prstGeom>
          <a:noFill/>
          <a:ln w="0">
            <a:noFill/>
          </a:ln>
        </p:spPr>
      </p:pic>
      <p:sp>
        <p:nvSpPr>
          <p:cNvPr id="2" name="PlaceHolder 1"/>
          <p:cNvSpPr>
            <a:spLocks noGrp="1"/>
          </p:cNvSpPr>
          <p:nvPr>
            <p:ph type="ftr" idx="11"/>
          </p:nvPr>
        </p:nvSpPr>
        <p:spPr/>
        <p:txBody>
          <a:bodyPr/>
          <a:p>
            <a:r>
              <a:t>la financiarisation de l'immobilier Paris la Défense Bernard Roth 31 mars 2023</a:t>
            </a:r>
          </a:p>
        </p:txBody>
      </p:sp>
      <p:sp>
        <p:nvSpPr>
          <p:cNvPr id="3" name="PlaceHolder 2"/>
          <p:cNvSpPr>
            <a:spLocks noGrp="1"/>
          </p:cNvSpPr>
          <p:nvPr>
            <p:ph type="sldNum" idx="12"/>
          </p:nvPr>
        </p:nvSpPr>
        <p:spPr/>
        <p:txBody>
          <a:bodyPr/>
          <a:p>
            <a:fld id="{925FC7D8-DAB9-4119-B025-B655A27B15FC}" type="slidenum">
              <a:t>101</a:t>
            </a:fld>
          </a:p>
        </p:txBody>
      </p:sp>
    </p:spTree>
  </p:cSld>
  <mc:AlternateContent>
    <mc:Choice Requires="p14">
      <p:transition spd="slow" p14:dur="2000"/>
    </mc:Choice>
    <mc:Fallback>
      <p:transition spd="slow"/>
    </mc:Fallback>
  </mc:AlternateContent>
</p:sld>
</file>

<file path=ppt/slides/slide10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8" name="PlaceHolder 1"/>
          <p:cNvSpPr>
            <a:spLocks noGrp="1"/>
          </p:cNvSpPr>
          <p:nvPr>
            <p:ph type="title"/>
          </p:nvPr>
        </p:nvSpPr>
        <p:spPr>
          <a:xfrm>
            <a:off x="838080" y="18360"/>
            <a:ext cx="10515240" cy="895680"/>
          </a:xfrm>
          <a:prstGeom prst="rect">
            <a:avLst/>
          </a:prstGeom>
          <a:noFill/>
          <a:ln w="0">
            <a:noFill/>
          </a:ln>
        </p:spPr>
        <p:txBody>
          <a:bodyPr lIns="91440" tIns="45720" rIns="91440" bIns="45720" anchor="ctr">
            <a:normAutofit/>
          </a:bodyPr>
          <a:p>
            <a:pPr indent="0" algn="ctr" defTabSz="914400">
              <a:lnSpc>
                <a:spcPct val="90000"/>
              </a:lnSpc>
              <a:buNone/>
            </a:pPr>
            <a:r>
              <a:rPr lang="fr-FR" sz="3600" b="1" u="none" strike="noStrike">
                <a:solidFill>
                  <a:schemeClr val="lt1"/>
                </a:solidFill>
                <a:effectLst/>
                <a:uFillTx/>
                <a:latin typeface="Bahnschrift"/>
                <a:ea typeface="Calibri"/>
              </a:rPr>
              <a:t>Dans un marché efficient…</a:t>
            </a:r>
            <a:endParaRPr lang="en-US" sz="3600" b="0" u="none" strike="noStrike">
              <a:solidFill>
                <a:schemeClr val="dk1"/>
              </a:solidFill>
              <a:effectLst/>
              <a:uFillTx/>
              <a:latin typeface="Calibri Light"/>
            </a:endParaRPr>
          </a:p>
        </p:txBody>
      </p:sp>
      <p:pic>
        <p:nvPicPr>
          <p:cNvPr id="319" name="Espace réservé du contenu 4"/>
          <p:cNvPicPr/>
          <p:nvPr/>
        </p:nvPicPr>
        <p:blipFill>
          <a:blip r:embed="rId1"/>
          <a:stretch/>
        </p:blipFill>
        <p:spPr>
          <a:xfrm>
            <a:off x="1939320" y="930240"/>
            <a:ext cx="8312760" cy="499680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4D0E7175-0EEB-4CD7-AD87-43AE8866FB0F}" type="slidenum">
              <a:t>102</a:t>
            </a:fld>
          </a:p>
        </p:txBody>
      </p:sp>
    </p:spTree>
  </p:cSld>
  <mc:AlternateContent>
    <mc:Choice Requires="p14">
      <p:transition spd="slow" p14:dur="2000"/>
    </mc:Choice>
    <mc:Fallback>
      <p:transition spd="slow"/>
    </mc:Fallback>
  </mc:AlternateContent>
</p:sld>
</file>

<file path=ppt/slides/slide10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20" name="Espace réservé du contenu 4"/>
          <p:cNvPicPr/>
          <p:nvPr/>
        </p:nvPicPr>
        <p:blipFill>
          <a:blip r:embed="rId1"/>
          <a:stretch/>
        </p:blipFill>
        <p:spPr>
          <a:xfrm>
            <a:off x="1272960" y="365040"/>
            <a:ext cx="10080720" cy="5699880"/>
          </a:xfrm>
          <a:prstGeom prst="rect">
            <a:avLst/>
          </a:prstGeom>
          <a:noFill/>
          <a:ln w="0">
            <a:noFill/>
          </a:ln>
        </p:spPr>
      </p:pic>
      <p:sp>
        <p:nvSpPr>
          <p:cNvPr id="2" name="PlaceHolder 1"/>
          <p:cNvSpPr>
            <a:spLocks noGrp="1"/>
          </p:cNvSpPr>
          <p:nvPr>
            <p:ph type="ftr" idx="11"/>
          </p:nvPr>
        </p:nvSpPr>
        <p:spPr/>
        <p:txBody>
          <a:bodyPr/>
          <a:p>
            <a:r>
              <a:t>la financiarisation de l'immobilier Paris la Défense Bernard Roth 31 mars 2023</a:t>
            </a:r>
          </a:p>
        </p:txBody>
      </p:sp>
      <p:sp>
        <p:nvSpPr>
          <p:cNvPr id="3" name="PlaceHolder 2"/>
          <p:cNvSpPr>
            <a:spLocks noGrp="1"/>
          </p:cNvSpPr>
          <p:nvPr>
            <p:ph type="sldNum" idx="12"/>
          </p:nvPr>
        </p:nvSpPr>
        <p:spPr/>
        <p:txBody>
          <a:bodyPr/>
          <a:p>
            <a:fld id="{17D06DB5-0B1A-4C78-86C3-ED2EC87F1E20}" type="slidenum">
              <a:t>103</a:t>
            </a:fld>
          </a:p>
        </p:txBody>
      </p:sp>
    </p:spTree>
  </p:cSld>
  <mc:AlternateContent>
    <mc:Choice Requires="p14">
      <p:transition spd="slow" p14:dur="2000"/>
    </mc:Choice>
    <mc:Fallback>
      <p:transition spd="slow"/>
    </mc:Fallback>
  </mc:AlternateContent>
</p:sld>
</file>

<file path=ppt/slides/slide10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21" name="Espace réservé du contenu 4"/>
          <p:cNvPicPr/>
          <p:nvPr/>
        </p:nvPicPr>
        <p:blipFill>
          <a:blip r:embed="rId1"/>
          <a:stretch/>
        </p:blipFill>
        <p:spPr>
          <a:xfrm>
            <a:off x="1197000" y="408240"/>
            <a:ext cx="9663840" cy="5641560"/>
          </a:xfrm>
          <a:prstGeom prst="rect">
            <a:avLst/>
          </a:prstGeom>
          <a:noFill/>
          <a:ln w="0">
            <a:noFill/>
          </a:ln>
        </p:spPr>
      </p:pic>
      <p:sp>
        <p:nvSpPr>
          <p:cNvPr id="2" name="PlaceHolder 1"/>
          <p:cNvSpPr>
            <a:spLocks noGrp="1"/>
          </p:cNvSpPr>
          <p:nvPr>
            <p:ph type="ftr" idx="11"/>
          </p:nvPr>
        </p:nvSpPr>
        <p:spPr/>
        <p:txBody>
          <a:bodyPr/>
          <a:p>
            <a:r>
              <a:t>la financiarisation de l'immobilier Paris la Défense Bernard Roth 31 mars 2023</a:t>
            </a:r>
          </a:p>
        </p:txBody>
      </p:sp>
      <p:sp>
        <p:nvSpPr>
          <p:cNvPr id="3" name="PlaceHolder 2"/>
          <p:cNvSpPr>
            <a:spLocks noGrp="1"/>
          </p:cNvSpPr>
          <p:nvPr>
            <p:ph type="sldNum" idx="12"/>
          </p:nvPr>
        </p:nvSpPr>
        <p:spPr/>
        <p:txBody>
          <a:bodyPr/>
          <a:p>
            <a:fld id="{09337884-1E37-4E5B-A5A2-0567803B45B7}" type="slidenum">
              <a:t>104</a:t>
            </a:fld>
          </a:p>
        </p:txBody>
      </p:sp>
    </p:spTree>
  </p:cSld>
  <mc:AlternateContent>
    <mc:Choice Requires="p14">
      <p:transition spd="slow" p14:dur="2000"/>
    </mc:Choice>
    <mc:Fallback>
      <p:transition spd="slow"/>
    </mc:Fallback>
  </mc:AlternateContent>
</p:sld>
</file>

<file path=ppt/slides/slide10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2" name="PlaceHolder 1"/>
          <p:cNvSpPr>
            <a:spLocks noGrp="1"/>
          </p:cNvSpPr>
          <p:nvPr>
            <p:ph type="title"/>
          </p:nvPr>
        </p:nvSpPr>
        <p:spPr>
          <a:xfrm>
            <a:off x="838080" y="0"/>
            <a:ext cx="10515240" cy="973440"/>
          </a:xfrm>
          <a:prstGeom prst="rect">
            <a:avLst/>
          </a:prstGeom>
          <a:noFill/>
          <a:ln w="0">
            <a:noFill/>
          </a:ln>
        </p:spPr>
        <p:txBody>
          <a:bodyPr lIns="91440" tIns="45720" rIns="91440" bIns="45720" anchor="ctr">
            <a:normAutofit/>
          </a:bodyPr>
          <a:p>
            <a:pPr indent="0" algn="ctr" defTabSz="914400">
              <a:lnSpc>
                <a:spcPct val="90000"/>
              </a:lnSpc>
              <a:buNone/>
            </a:pPr>
            <a:r>
              <a:rPr lang="fr-FR" sz="4400" b="1" u="none" strike="noStrike">
                <a:solidFill>
                  <a:schemeClr val="lt1"/>
                </a:solidFill>
                <a:effectLst/>
                <a:uFillTx/>
                <a:latin typeface="Bahnschrift"/>
              </a:rPr>
              <a:t>La valeur des choses</a:t>
            </a:r>
            <a:endParaRPr lang="en-US" sz="4400" b="0" u="none" strike="noStrike">
              <a:solidFill>
                <a:schemeClr val="dk1"/>
              </a:solidFill>
              <a:effectLst/>
              <a:uFillTx/>
              <a:latin typeface="Calibri Light"/>
            </a:endParaRPr>
          </a:p>
        </p:txBody>
      </p:sp>
      <p:pic>
        <p:nvPicPr>
          <p:cNvPr id="323" name="Image 7"/>
          <p:cNvPicPr/>
          <p:nvPr/>
        </p:nvPicPr>
        <p:blipFill>
          <a:blip r:embed="rId1"/>
          <a:stretch/>
        </p:blipFill>
        <p:spPr>
          <a:xfrm>
            <a:off x="2362320" y="1185840"/>
            <a:ext cx="7053480" cy="469800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B02AB3E0-DF91-4E37-BF66-A37D4BC73A89}" type="slidenum">
              <a:t>105</a:t>
            </a:fld>
          </a:p>
        </p:txBody>
      </p:sp>
    </p:spTree>
  </p:cSld>
  <mc:AlternateContent>
    <mc:Choice Requires="p14">
      <p:transition spd="slow" p14:dur="2000"/>
    </mc:Choice>
    <mc:Fallback>
      <p:transition spd="slow"/>
    </mc:Fallback>
  </mc:AlternateContent>
</p:sld>
</file>

<file path=ppt/slides/slide10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4" name="PlaceHolder 1"/>
          <p:cNvSpPr>
            <a:spLocks noGrp="1"/>
          </p:cNvSpPr>
          <p:nvPr>
            <p:ph type="title"/>
          </p:nvPr>
        </p:nvSpPr>
        <p:spPr>
          <a:xfrm>
            <a:off x="838080" y="0"/>
            <a:ext cx="10515240" cy="830520"/>
          </a:xfrm>
          <a:prstGeom prst="rect">
            <a:avLst/>
          </a:prstGeom>
          <a:noFill/>
          <a:ln w="0">
            <a:noFill/>
          </a:ln>
        </p:spPr>
        <p:txBody>
          <a:bodyPr lIns="91440" tIns="45720" rIns="91440" bIns="45720" anchor="ctr">
            <a:noAutofit/>
          </a:bodyPr>
          <a:p>
            <a:pPr indent="0" algn="ctr" defTabSz="914400">
              <a:lnSpc>
                <a:spcPct val="90000"/>
              </a:lnSpc>
              <a:buNone/>
            </a:pPr>
            <a:r>
              <a:rPr lang="fr-FR" sz="4400" b="1" u="none" strike="noStrike">
                <a:solidFill>
                  <a:schemeClr val="dk1"/>
                </a:solidFill>
                <a:effectLst/>
                <a:uFillTx/>
                <a:latin typeface="Calibri"/>
                <a:ea typeface="Calibri"/>
              </a:rPr>
              <a:t>La valeur des choses </a:t>
            </a:r>
            <a:endParaRPr lang="en-US" sz="4400" b="0" u="none" strike="noStrike">
              <a:solidFill>
                <a:schemeClr val="dk1"/>
              </a:solidFill>
              <a:effectLst/>
              <a:uFillTx/>
              <a:latin typeface="Calibri Light"/>
            </a:endParaRPr>
          </a:p>
        </p:txBody>
      </p:sp>
      <p:sp>
        <p:nvSpPr>
          <p:cNvPr id="325" name="PlaceHolder 2"/>
          <p:cNvSpPr>
            <a:spLocks noGrp="1"/>
          </p:cNvSpPr>
          <p:nvPr>
            <p:ph/>
          </p:nvPr>
        </p:nvSpPr>
        <p:spPr>
          <a:xfrm>
            <a:off x="5608440" y="1856160"/>
            <a:ext cx="5988960" cy="2380320"/>
          </a:xfrm>
          <a:prstGeom prst="rect">
            <a:avLst/>
          </a:prstGeom>
          <a:noFill/>
          <a:ln w="0">
            <a:noFill/>
          </a:ln>
        </p:spPr>
        <p:txBody>
          <a:bodyPr lIns="91440" tIns="45720" rIns="91440" bIns="45720" anchor="t">
            <a:normAutofit/>
          </a:bodyPr>
          <a:p>
            <a:pPr indent="0" algn="l" defTabSz="914400">
              <a:lnSpc>
                <a:spcPct val="90000"/>
              </a:lnSpc>
              <a:spcBef>
                <a:spcPts val="1001"/>
              </a:spcBef>
              <a:buNone/>
              <a:tabLst>
                <a:tab pos="0" algn="l"/>
              </a:tabLst>
            </a:pPr>
            <a:r>
              <a:rPr lang="fr-FR" sz="4000" b="1" i="1" u="none" strike="noStrike">
                <a:solidFill>
                  <a:schemeClr val="lt1"/>
                </a:solidFill>
                <a:effectLst/>
                <a:uFillTx/>
                <a:latin typeface="Calibri"/>
              </a:rPr>
              <a:t>« Un homme qui connait </a:t>
            </a:r>
            <a:endParaRPr lang="en-US" sz="4000" b="0" u="none" strike="noStrike">
              <a:solidFill>
                <a:schemeClr val="dk1"/>
              </a:solidFill>
              <a:effectLst/>
              <a:uFillTx/>
              <a:latin typeface="Calibri"/>
            </a:endParaRPr>
          </a:p>
          <a:p>
            <a:pPr indent="0" algn="l" defTabSz="914400">
              <a:lnSpc>
                <a:spcPct val="90000"/>
              </a:lnSpc>
              <a:spcBef>
                <a:spcPts val="1001"/>
              </a:spcBef>
              <a:buNone/>
              <a:tabLst>
                <a:tab pos="0" algn="l"/>
              </a:tabLst>
            </a:pPr>
            <a:r>
              <a:rPr lang="fr-FR" sz="4000" b="1" i="1" u="none" strike="noStrike">
                <a:solidFill>
                  <a:schemeClr val="lt1"/>
                </a:solidFill>
                <a:effectLst/>
                <a:uFillTx/>
                <a:latin typeface="Calibri"/>
              </a:rPr>
              <a:t>le prix de chaque chose </a:t>
            </a:r>
            <a:endParaRPr lang="en-US" sz="4000" b="0" u="none" strike="noStrike">
              <a:solidFill>
                <a:schemeClr val="dk1"/>
              </a:solidFill>
              <a:effectLst/>
              <a:uFillTx/>
              <a:latin typeface="Calibri"/>
            </a:endParaRPr>
          </a:p>
          <a:p>
            <a:pPr indent="0" algn="l" defTabSz="914400">
              <a:lnSpc>
                <a:spcPct val="90000"/>
              </a:lnSpc>
              <a:spcBef>
                <a:spcPts val="1001"/>
              </a:spcBef>
              <a:buNone/>
              <a:tabLst>
                <a:tab pos="0" algn="l"/>
              </a:tabLst>
            </a:pPr>
            <a:r>
              <a:rPr lang="fr-FR" sz="4000" b="1" i="1" u="none" strike="noStrike">
                <a:solidFill>
                  <a:schemeClr val="lt1"/>
                </a:solidFill>
                <a:effectLst/>
                <a:uFillTx/>
                <a:latin typeface="Calibri"/>
              </a:rPr>
              <a:t>et la valeur d’aucune….. »</a:t>
            </a:r>
            <a:endParaRPr lang="en-US" sz="4000" b="0" u="none" strike="noStrike">
              <a:solidFill>
                <a:schemeClr val="dk1"/>
              </a:solidFill>
              <a:effectLst/>
              <a:uFillTx/>
              <a:latin typeface="Calibri"/>
            </a:endParaRPr>
          </a:p>
        </p:txBody>
      </p:sp>
      <p:sp>
        <p:nvSpPr>
          <p:cNvPr id="326" name="PlaceHolder 3"/>
          <p:cNvSpPr>
            <a:spLocks noGrp="1"/>
          </p:cNvSpPr>
          <p:nvPr>
            <p:ph type="sldNum" idx="44"/>
          </p:nvPr>
        </p:nvSpPr>
        <p:spPr>
          <a:xfrm>
            <a:off x="8686800" y="6282720"/>
            <a:ext cx="2742840" cy="364680"/>
          </a:xfrm>
          <a:prstGeom prst="rect">
            <a:avLst/>
          </a:prstGeom>
          <a:noFill/>
          <a:ln w="0">
            <a:noFill/>
          </a:ln>
        </p:spPr>
        <p:txBody>
          <a:bodyPr lIns="91440" tIns="45720" rIns="91440" bIns="45720" anchor="ctr">
            <a:noAutofit/>
          </a:bodyPr>
          <a:lstStyle>
            <a:lvl1pPr indent="0" algn="r" defTabSz="457200">
              <a:lnSpc>
                <a:spcPct val="100000"/>
              </a:lnSpc>
              <a:buNone/>
              <a:defRPr lang="fr-FR" sz="1200" b="0" u="none" strike="noStrike">
                <a:solidFill>
                  <a:schemeClr val="dk1">
                    <a:tint val="75000"/>
                  </a:schemeClr>
                </a:solidFill>
                <a:effectLst/>
                <a:uFillTx/>
                <a:latin typeface="Calibri"/>
              </a:defRPr>
            </a:lvl1pPr>
          </a:lstStyle>
          <a:p>
            <a:pPr indent="0" algn="r" defTabSz="457200">
              <a:lnSpc>
                <a:spcPct val="100000"/>
              </a:lnSpc>
              <a:buNone/>
            </a:pPr>
            <a:fld id="{CE2CC013-24C9-449B-A539-E0A0734C243F}" type="slidenum">
              <a:rPr lang="fr-FR" sz="1200" b="0" u="none" strike="noStrike">
                <a:solidFill>
                  <a:schemeClr val="dk1">
                    <a:tint val="75000"/>
                  </a:schemeClr>
                </a:solidFill>
                <a:effectLst/>
                <a:uFillTx/>
                <a:latin typeface="Calibri"/>
              </a:rPr>
              <a:t>&lt;numéro&gt;</a:t>
            </a:fld>
            <a:endParaRPr lang="fr-FR" sz="1200" b="0" u="none" strike="noStrike">
              <a:solidFill>
                <a:srgbClr val="FFFFFF"/>
              </a:solidFill>
              <a:effectLst/>
              <a:uFillTx/>
              <a:latin typeface="Times New Roman"/>
            </a:endParaRPr>
          </a:p>
        </p:txBody>
      </p:sp>
      <p:sp>
        <p:nvSpPr>
          <p:cNvPr id="327" name="Rectangle 1"/>
          <p:cNvSpPr/>
          <p:nvPr/>
        </p:nvSpPr>
        <p:spPr>
          <a:xfrm>
            <a:off x="0" y="-138600"/>
            <a:ext cx="360" cy="276480"/>
          </a:xfrm>
          <a:prstGeom prst="rect">
            <a:avLst/>
          </a:prstGeom>
          <a:solidFill>
            <a:srgbClr val="FFFFFF"/>
          </a:solidFill>
          <a:ln w="0">
            <a:noFill/>
          </a:ln>
        </p:spPr>
        <p:style>
          <a:lnRef idx="0"/>
          <a:fillRef idx="0"/>
          <a:effectRef idx="0"/>
          <a:fontRef idx="minor"/>
        </p:style>
        <p:txBody>
          <a:bodyPr numCol="1" spcCol="0" wrap="none" lIns="0" tIns="0" rIns="0" bIns="0" anchor="ctr">
            <a:spAutoFit/>
          </a:bodyPr>
          <a:p>
            <a:endParaRPr lang="fr-FR" sz="1800" b="0" u="none" strike="noStrike">
              <a:solidFill>
                <a:schemeClr val="dk1"/>
              </a:solidFill>
              <a:effectLst/>
              <a:uFillTx/>
              <a:latin typeface="Arial"/>
            </a:endParaRPr>
          </a:p>
        </p:txBody>
      </p:sp>
      <p:sp>
        <p:nvSpPr>
          <p:cNvPr id="328" name="ZoneTexte 7"/>
          <p:cNvSpPr/>
          <p:nvPr/>
        </p:nvSpPr>
        <p:spPr>
          <a:xfrm>
            <a:off x="1082160" y="5250960"/>
            <a:ext cx="10027440" cy="639000"/>
          </a:xfrm>
          <a:prstGeom prst="rect">
            <a:avLst/>
          </a:prstGeom>
          <a:noFill/>
          <a:ln w="0">
            <a:noFill/>
          </a:ln>
        </p:spPr>
        <p:style>
          <a:lnRef idx="0"/>
          <a:fillRef idx="0"/>
          <a:effectRef idx="0"/>
          <a:fontRef idx="minor"/>
        </p:style>
        <p:txBody>
          <a:bodyPr lIns="90000" tIns="45000" rIns="90000" bIns="45000" anchor="t">
            <a:spAutoFit/>
          </a:bodyPr>
          <a:p>
            <a:pPr algn="r" defTabSz="914400">
              <a:lnSpc>
                <a:spcPct val="100000"/>
              </a:lnSpc>
              <a:tabLst>
                <a:tab pos="0" algn="l"/>
              </a:tabLst>
            </a:pPr>
            <a:r>
              <a:rPr lang="fr-FR" sz="1800" b="0" i="1" u="none" strike="noStrike">
                <a:solidFill>
                  <a:schemeClr val="lt1"/>
                </a:solidFill>
                <a:effectLst/>
                <a:uFillTx/>
                <a:latin typeface="Calibri"/>
                <a:ea typeface="Calibri"/>
                <a:hlinkClick r:id="rId1"/>
              </a:rPr>
              <a:t>L'Eventail de Lady Windermere </a:t>
            </a:r>
            <a:r>
              <a:rPr lang="fr-FR" sz="1800" b="0" u="none" strike="noStrike">
                <a:solidFill>
                  <a:schemeClr val="lt1"/>
                </a:solidFill>
                <a:effectLst/>
                <a:uFillTx/>
                <a:latin typeface="Calibri"/>
                <a:ea typeface="Calibri"/>
                <a:hlinkClick r:id="rId2"/>
              </a:rPr>
              <a:t>(1892)</a:t>
            </a:r>
            <a:r>
              <a:rPr lang="fr-FR" sz="1800" b="0" u="none" strike="noStrike">
                <a:solidFill>
                  <a:schemeClr val="lt1"/>
                </a:solidFill>
                <a:effectLst/>
                <a:uFillTx/>
                <a:latin typeface="Calibri"/>
                <a:ea typeface="Calibri"/>
              </a:rPr>
              <a:t>  </a:t>
            </a:r>
            <a:endParaRPr lang="fr-FR" sz="1800" b="0" u="none" strike="noStrike">
              <a:solidFill>
                <a:srgbClr val="FFFFFF"/>
              </a:solidFill>
              <a:effectLst/>
              <a:uFillTx/>
              <a:latin typeface="Arial"/>
            </a:endParaRPr>
          </a:p>
          <a:p>
            <a:pPr algn="r" defTabSz="914400">
              <a:lnSpc>
                <a:spcPct val="100000"/>
              </a:lnSpc>
              <a:tabLst>
                <a:tab pos="0" algn="l"/>
              </a:tabLst>
            </a:pPr>
            <a:r>
              <a:rPr lang="fr-FR" sz="1800" b="0" u="none" strike="noStrike">
                <a:solidFill>
                  <a:schemeClr val="lt1"/>
                </a:solidFill>
                <a:effectLst/>
                <a:uFillTx/>
                <a:latin typeface="Calibri"/>
                <a:ea typeface="Calibri"/>
                <a:hlinkClick r:id="rId3"/>
              </a:rPr>
              <a:t>Oscar Wilde</a:t>
            </a:r>
            <a:endParaRPr lang="fr-FR" sz="1800" b="0" u="none" strike="noStrike">
              <a:solidFill>
                <a:srgbClr val="FFFFFF"/>
              </a:solidFill>
              <a:effectLst/>
              <a:uFillTx/>
              <a:latin typeface="Arial"/>
            </a:endParaRPr>
          </a:p>
        </p:txBody>
      </p:sp>
      <p:pic>
        <p:nvPicPr>
          <p:cNvPr id="329" name="Picture 4" descr="oOscar WildeAfficher l’image source"/>
          <p:cNvPicPr/>
          <p:nvPr/>
        </p:nvPicPr>
        <p:blipFill>
          <a:blip r:embed="rId4"/>
          <a:stretch/>
        </p:blipFill>
        <p:spPr>
          <a:xfrm>
            <a:off x="716400" y="960840"/>
            <a:ext cx="4434480" cy="4935960"/>
          </a:xfrm>
          <a:prstGeom prst="rect">
            <a:avLst/>
          </a:prstGeom>
          <a:noFill/>
          <a:ln w="0">
            <a:noFill/>
          </a:ln>
        </p:spPr>
      </p:pic>
      <p:sp>
        <p:nvSpPr>
          <p:cNvPr id="5" name="PlaceHolder 4"/>
          <p:cNvSpPr>
            <a:spLocks noGrp="1"/>
          </p:cNvSpPr>
          <p:nvPr>
            <p:ph type="ftr" idx="11"/>
          </p:nvPr>
        </p:nvSpPr>
        <p:spPr/>
        <p:txBody>
          <a:bodyPr/>
          <a:p>
            <a:r>
              <a:t>la financiarisation de l'immobilier Paris la Défense Bernard Roth 31 mars 2023</a:t>
            </a:r>
          </a:p>
        </p:txBody>
      </p:sp>
    </p:spTree>
  </p:cSld>
  <mc:AlternateContent>
    <mc:Choice Requires="p14">
      <p:transition spd="slow" p14:dur="2000"/>
    </mc:Choice>
    <mc:Fallback>
      <p:transition spd="slow"/>
    </mc:Fallback>
  </mc:AlternateContent>
</p:sld>
</file>

<file path=ppt/slides/slide10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0" name="PlaceHolder 1"/>
          <p:cNvSpPr>
            <a:spLocks noGrp="1"/>
          </p:cNvSpPr>
          <p:nvPr>
            <p:ph type="title"/>
          </p:nvPr>
        </p:nvSpPr>
        <p:spPr>
          <a:xfrm>
            <a:off x="838080" y="136440"/>
            <a:ext cx="10515240" cy="1325160"/>
          </a:xfrm>
          <a:prstGeom prst="rect">
            <a:avLst/>
          </a:prstGeom>
          <a:noFill/>
          <a:ln w="0">
            <a:noFill/>
          </a:ln>
        </p:spPr>
        <p:txBody>
          <a:bodyPr lIns="91440" tIns="45720" rIns="91440" bIns="45720" anchor="ctr">
            <a:normAutofit/>
          </a:bodyPr>
          <a:p>
            <a:pPr indent="0" algn="ctr" defTabSz="914400">
              <a:lnSpc>
                <a:spcPct val="90000"/>
              </a:lnSpc>
              <a:buNone/>
            </a:pPr>
            <a:r>
              <a:rPr lang="fr-FR" sz="3200" b="1" u="none" strike="noStrike">
                <a:solidFill>
                  <a:schemeClr val="lt1"/>
                </a:solidFill>
                <a:effectLst/>
                <a:uFillTx/>
                <a:latin typeface="Bahnschrift"/>
              </a:rPr>
              <a:t>Deux visions de la valeur : </a:t>
            </a:r>
            <a:br>
              <a:rPr sz="3200"/>
            </a:br>
            <a:r>
              <a:rPr lang="fr-FR" sz="2000" b="1" i="1" u="none" strike="noStrike">
                <a:solidFill>
                  <a:schemeClr val="lt1"/>
                </a:solidFill>
                <a:effectLst/>
                <a:uFillTx/>
                <a:latin typeface="Bahnschrift"/>
              </a:rPr>
              <a:t>Challenger</a:t>
            </a:r>
            <a:r>
              <a:rPr lang="fr-FR" sz="2000" b="1" u="none" strike="noStrike">
                <a:solidFill>
                  <a:schemeClr val="lt1"/>
                </a:solidFill>
                <a:effectLst/>
                <a:uFillTx/>
                <a:latin typeface="Bahnschrift"/>
              </a:rPr>
              <a:t> Bouygues et Campus Spie Batignolle (années 90 )</a:t>
            </a:r>
            <a:endParaRPr lang="en-US" sz="2000" b="0" u="none" strike="noStrike">
              <a:solidFill>
                <a:schemeClr val="dk1"/>
              </a:solidFill>
              <a:effectLst/>
              <a:uFillTx/>
              <a:latin typeface="Calibri Light"/>
            </a:endParaRPr>
          </a:p>
        </p:txBody>
      </p:sp>
      <p:pic>
        <p:nvPicPr>
          <p:cNvPr id="331" name="Picture 2" descr=" Le siège social du groupe Bouygues Construction, dans les Yvelines, est au cœur d’une cyberattaque qui a mis les 3200 employés au chômage technique."/>
          <p:cNvPicPr/>
          <p:nvPr/>
        </p:nvPicPr>
        <p:blipFill>
          <a:blip r:embed="rId1"/>
          <a:stretch/>
        </p:blipFill>
        <p:spPr>
          <a:xfrm>
            <a:off x="228600" y="2057040"/>
            <a:ext cx="5551920" cy="3466800"/>
          </a:xfrm>
          <a:prstGeom prst="rect">
            <a:avLst/>
          </a:prstGeom>
          <a:noFill/>
          <a:ln w="0">
            <a:noFill/>
          </a:ln>
        </p:spPr>
      </p:pic>
      <p:pic>
        <p:nvPicPr>
          <p:cNvPr id="332" name="Picture 4" descr="Cergy-Pontoise en quête d'image | Les Echos"/>
          <p:cNvPicPr/>
          <p:nvPr/>
        </p:nvPicPr>
        <p:blipFill>
          <a:blip r:embed="rId2"/>
          <a:stretch/>
        </p:blipFill>
        <p:spPr>
          <a:xfrm>
            <a:off x="5935320" y="2057040"/>
            <a:ext cx="6027840" cy="339048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2E1645E7-DAA1-481A-93D1-93704D29AAAF}" type="slidenum">
              <a:t>107</a:t>
            </a:fld>
          </a:p>
        </p:txBody>
      </p:sp>
    </p:spTree>
  </p:cSld>
  <mc:AlternateContent>
    <mc:Choice Requires="p14">
      <p:transition spd="slow" p14:dur="2000"/>
    </mc:Choice>
    <mc:Fallback>
      <p:transition spd="slow"/>
    </mc:Fallback>
  </mc:AlternateContent>
</p:sld>
</file>

<file path=ppt/slides/slide10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33" name="Espace réservé du contenu 4"/>
          <p:cNvPicPr/>
          <p:nvPr/>
        </p:nvPicPr>
        <p:blipFill>
          <a:blip r:embed="rId1"/>
          <a:stretch/>
        </p:blipFill>
        <p:spPr>
          <a:xfrm>
            <a:off x="1242360" y="402120"/>
            <a:ext cx="9707040" cy="5595840"/>
          </a:xfrm>
          <a:prstGeom prst="rect">
            <a:avLst/>
          </a:prstGeom>
          <a:noFill/>
          <a:ln w="0">
            <a:noFill/>
          </a:ln>
        </p:spPr>
      </p:pic>
      <p:sp>
        <p:nvSpPr>
          <p:cNvPr id="2" name="PlaceHolder 1"/>
          <p:cNvSpPr>
            <a:spLocks noGrp="1"/>
          </p:cNvSpPr>
          <p:nvPr>
            <p:ph type="ftr" idx="11"/>
          </p:nvPr>
        </p:nvSpPr>
        <p:spPr/>
        <p:txBody>
          <a:bodyPr/>
          <a:p>
            <a:r>
              <a:t>la financiarisation de l'immobilier Paris la Défense Bernard Roth 31 mars 2023</a:t>
            </a:r>
          </a:p>
        </p:txBody>
      </p:sp>
      <p:sp>
        <p:nvSpPr>
          <p:cNvPr id="3" name="PlaceHolder 2"/>
          <p:cNvSpPr>
            <a:spLocks noGrp="1"/>
          </p:cNvSpPr>
          <p:nvPr>
            <p:ph type="sldNum" idx="12"/>
          </p:nvPr>
        </p:nvSpPr>
        <p:spPr/>
        <p:txBody>
          <a:bodyPr/>
          <a:p>
            <a:fld id="{84617C61-20E2-45DA-A4CB-55444E4DFC27}" type="slidenum">
              <a:t>108</a:t>
            </a:fld>
          </a:p>
        </p:txBody>
      </p:sp>
    </p:spTree>
  </p:cSld>
  <mc:AlternateContent>
    <mc:Choice Requires="p14">
      <p:transition spd="slow" p14:dur="2000"/>
    </mc:Choice>
    <mc:Fallback>
      <p:transition spd="slow"/>
    </mc:Fallback>
  </mc:AlternateContent>
</p:sld>
</file>

<file path=ppt/slides/slide10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34" name="Espace réservé du contenu 4"/>
          <p:cNvPicPr/>
          <p:nvPr/>
        </p:nvPicPr>
        <p:blipFill>
          <a:blip r:embed="rId1"/>
          <a:stretch/>
        </p:blipFill>
        <p:spPr>
          <a:xfrm>
            <a:off x="1134720" y="476280"/>
            <a:ext cx="9463680" cy="5634720"/>
          </a:xfrm>
          <a:prstGeom prst="rect">
            <a:avLst/>
          </a:prstGeom>
          <a:noFill/>
          <a:ln w="0">
            <a:noFill/>
          </a:ln>
        </p:spPr>
      </p:pic>
      <p:sp>
        <p:nvSpPr>
          <p:cNvPr id="2" name="PlaceHolder 1"/>
          <p:cNvSpPr>
            <a:spLocks noGrp="1"/>
          </p:cNvSpPr>
          <p:nvPr>
            <p:ph type="ftr" idx="11"/>
          </p:nvPr>
        </p:nvSpPr>
        <p:spPr/>
        <p:txBody>
          <a:bodyPr/>
          <a:p>
            <a:r>
              <a:t>la financiarisation de l'immobilier Paris la Défense Bernard Roth 31 mars 2023</a:t>
            </a:r>
          </a:p>
        </p:txBody>
      </p:sp>
      <p:sp>
        <p:nvSpPr>
          <p:cNvPr id="3" name="PlaceHolder 2"/>
          <p:cNvSpPr>
            <a:spLocks noGrp="1"/>
          </p:cNvSpPr>
          <p:nvPr>
            <p:ph type="sldNum" idx="12"/>
          </p:nvPr>
        </p:nvSpPr>
        <p:spPr/>
        <p:txBody>
          <a:bodyPr/>
          <a:p>
            <a:fld id="{7A3C8ACE-C6E0-4F71-8E65-AD2CCE76B27D}" type="slidenum">
              <a:t>109</a:t>
            </a:fld>
          </a:p>
        </p:txBody>
      </p:sp>
    </p:spTree>
  </p:cSld>
  <mc:AlternateContent>
    <mc:Choice Requires="p14">
      <p:transition spd="slow" p14:dur="2000"/>
    </mc:Choice>
    <mc:Fallback>
      <p:transition spd="slow"/>
    </mc:Fallback>
  </mc:AlternateContent>
</p:sld>
</file>

<file path=ppt/slides/slide1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35" name="Espace réservé du contenu 4"/>
          <p:cNvPicPr/>
          <p:nvPr/>
        </p:nvPicPr>
        <p:blipFill>
          <a:blip r:embed="rId1"/>
          <a:stretch/>
        </p:blipFill>
        <p:spPr>
          <a:xfrm>
            <a:off x="1095480" y="347400"/>
            <a:ext cx="10000440" cy="5821920"/>
          </a:xfrm>
          <a:prstGeom prst="rect">
            <a:avLst/>
          </a:prstGeom>
          <a:noFill/>
          <a:ln w="0">
            <a:noFill/>
          </a:ln>
        </p:spPr>
      </p:pic>
      <p:sp>
        <p:nvSpPr>
          <p:cNvPr id="2" name="PlaceHolder 1"/>
          <p:cNvSpPr>
            <a:spLocks noGrp="1"/>
          </p:cNvSpPr>
          <p:nvPr>
            <p:ph type="ftr" idx="11"/>
          </p:nvPr>
        </p:nvSpPr>
        <p:spPr/>
        <p:txBody>
          <a:bodyPr/>
          <a:p>
            <a:r>
              <a:t>la financiarisation de l'immobilier Paris la Défense Bernard Roth 31 mars 2023</a:t>
            </a:r>
          </a:p>
        </p:txBody>
      </p:sp>
      <p:sp>
        <p:nvSpPr>
          <p:cNvPr id="3" name="PlaceHolder 2"/>
          <p:cNvSpPr>
            <a:spLocks noGrp="1"/>
          </p:cNvSpPr>
          <p:nvPr>
            <p:ph type="sldNum" idx="12"/>
          </p:nvPr>
        </p:nvSpPr>
        <p:spPr/>
        <p:txBody>
          <a:bodyPr/>
          <a:p>
            <a:fld id="{2DF191E0-16E3-4936-A53E-84C3525A4814}" type="slidenum">
              <a:t>110</a:t>
            </a:fld>
          </a:p>
        </p:txBody>
      </p:sp>
    </p:spTree>
  </p:cSld>
  <mc:AlternateContent>
    <mc:Choice Requires="p14">
      <p:transition spd="slow" p14:dur="2000"/>
    </mc:Choice>
    <mc:Fallback>
      <p:transition spd="slow"/>
    </mc:Fallback>
  </mc:AlternateContent>
</p:sld>
</file>

<file path=ppt/slides/slide1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36" name="Espace réservé du contenu 4"/>
          <p:cNvPicPr/>
          <p:nvPr/>
        </p:nvPicPr>
        <p:blipFill>
          <a:blip r:embed="rId1"/>
          <a:stretch/>
        </p:blipFill>
        <p:spPr>
          <a:xfrm>
            <a:off x="249480" y="410400"/>
            <a:ext cx="11692440" cy="4907880"/>
          </a:xfrm>
          <a:prstGeom prst="rect">
            <a:avLst/>
          </a:prstGeom>
          <a:noFill/>
          <a:ln w="0">
            <a:noFill/>
          </a:ln>
        </p:spPr>
      </p:pic>
      <p:sp>
        <p:nvSpPr>
          <p:cNvPr id="2" name="PlaceHolder 1"/>
          <p:cNvSpPr>
            <a:spLocks noGrp="1"/>
          </p:cNvSpPr>
          <p:nvPr>
            <p:ph type="ftr" idx="11"/>
          </p:nvPr>
        </p:nvSpPr>
        <p:spPr/>
        <p:txBody>
          <a:bodyPr/>
          <a:p>
            <a:r>
              <a:t>la financiarisation de l'immobilier Paris la Défense Bernard Roth 31 mars 2023</a:t>
            </a:r>
          </a:p>
        </p:txBody>
      </p:sp>
      <p:sp>
        <p:nvSpPr>
          <p:cNvPr id="3" name="PlaceHolder 2"/>
          <p:cNvSpPr>
            <a:spLocks noGrp="1"/>
          </p:cNvSpPr>
          <p:nvPr>
            <p:ph type="sldNum" idx="12"/>
          </p:nvPr>
        </p:nvSpPr>
        <p:spPr/>
        <p:txBody>
          <a:bodyPr/>
          <a:p>
            <a:fld id="{E9FDE1A2-41EB-4D3A-8384-343A90EE8F09}" type="slidenum">
              <a:t>111</a:t>
            </a:fld>
          </a:p>
        </p:txBody>
      </p:sp>
    </p:spTree>
  </p:cSld>
  <mc:AlternateContent>
    <mc:Choice Requires="p14">
      <p:transition spd="slow" p14:dur="2000"/>
    </mc:Choice>
    <mc:Fallback>
      <p:transition spd="slow"/>
    </mc:Fallback>
  </mc:AlternateContent>
</p:sld>
</file>

<file path=ppt/slides/slide1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7" name="PlaceHolder 1"/>
          <p:cNvSpPr>
            <a:spLocks noGrp="1"/>
          </p:cNvSpPr>
          <p:nvPr>
            <p:ph type="title"/>
          </p:nvPr>
        </p:nvSpPr>
        <p:spPr>
          <a:xfrm>
            <a:off x="838080" y="136440"/>
            <a:ext cx="10515240" cy="908280"/>
          </a:xfrm>
          <a:prstGeom prst="rect">
            <a:avLst/>
          </a:prstGeom>
          <a:noFill/>
          <a:ln w="0">
            <a:noFill/>
          </a:ln>
        </p:spPr>
        <p:txBody>
          <a:bodyPr lIns="91440" tIns="45720" rIns="91440" bIns="45720" anchor="ctr">
            <a:normAutofit/>
          </a:bodyPr>
          <a:p>
            <a:pPr indent="0" algn="ctr" defTabSz="914400">
              <a:lnSpc>
                <a:spcPct val="90000"/>
              </a:lnSpc>
              <a:buNone/>
            </a:pPr>
            <a:r>
              <a:rPr lang="fr-FR" sz="4000" b="1" u="none" strike="noStrike">
                <a:solidFill>
                  <a:schemeClr val="lt1"/>
                </a:solidFill>
                <a:effectLst/>
                <a:uFillTx/>
                <a:latin typeface="Bahnschrift"/>
              </a:rPr>
              <a:t>Le portefeuille optimal; exemple…</a:t>
            </a:r>
            <a:endParaRPr lang="en-US" sz="4000" b="0" u="none" strike="noStrike">
              <a:solidFill>
                <a:schemeClr val="dk1"/>
              </a:solidFill>
              <a:effectLst/>
              <a:uFillTx/>
              <a:latin typeface="Calibri Light"/>
            </a:endParaRPr>
          </a:p>
        </p:txBody>
      </p:sp>
      <p:pic>
        <p:nvPicPr>
          <p:cNvPr id="338" name="Espace réservé du contenu 5"/>
          <p:cNvPicPr/>
          <p:nvPr/>
        </p:nvPicPr>
        <p:blipFill>
          <a:blip r:embed="rId1"/>
          <a:stretch/>
        </p:blipFill>
        <p:spPr>
          <a:xfrm>
            <a:off x="2539800" y="1596960"/>
            <a:ext cx="7111800" cy="435096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3D5AF434-DEE4-45F3-861E-1E7B8CA4774E}" type="slidenum">
              <a:t>112</a:t>
            </a:fld>
          </a:p>
        </p:txBody>
      </p:sp>
    </p:spTree>
  </p:cSld>
  <mc:AlternateContent>
    <mc:Choice Requires="p14">
      <p:transition spd="slow" p14:dur="2000"/>
    </mc:Choice>
    <mc:Fallback>
      <p:transition spd="slow"/>
    </mc:Fallback>
  </mc:AlternateContent>
</p:sld>
</file>

<file path=ppt/slides/slide1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9" name="PlaceHolder 1"/>
          <p:cNvSpPr>
            <a:spLocks noGrp="1"/>
          </p:cNvSpPr>
          <p:nvPr>
            <p:ph type="title"/>
          </p:nvPr>
        </p:nvSpPr>
        <p:spPr>
          <a:xfrm>
            <a:off x="838080" y="136440"/>
            <a:ext cx="10515240" cy="670680"/>
          </a:xfrm>
          <a:prstGeom prst="rect">
            <a:avLst/>
          </a:prstGeom>
          <a:noFill/>
          <a:ln w="0">
            <a:noFill/>
          </a:ln>
        </p:spPr>
        <p:txBody>
          <a:bodyPr lIns="91440" tIns="45720" rIns="91440" bIns="45720" anchor="ctr">
            <a:normAutofit lnSpcReduction="9999"/>
          </a:bodyPr>
          <a:p>
            <a:pPr indent="0" algn="ctr" defTabSz="914400">
              <a:lnSpc>
                <a:spcPct val="90000"/>
              </a:lnSpc>
              <a:buNone/>
            </a:pPr>
            <a:r>
              <a:rPr lang="fr-FR" sz="4400" b="1" u="none" strike="noStrike">
                <a:solidFill>
                  <a:schemeClr val="dk1"/>
                </a:solidFill>
                <a:effectLst/>
                <a:uFillTx/>
                <a:latin typeface="Calibri"/>
              </a:rPr>
              <a:t>Le portefeuille optimal </a:t>
            </a:r>
            <a:endParaRPr lang="en-US" sz="4400" b="0" u="none" strike="noStrike">
              <a:solidFill>
                <a:schemeClr val="dk1"/>
              </a:solidFill>
              <a:effectLst/>
              <a:uFillTx/>
              <a:latin typeface="Calibri Light"/>
            </a:endParaRPr>
          </a:p>
        </p:txBody>
      </p:sp>
      <p:pic>
        <p:nvPicPr>
          <p:cNvPr id="340" name="Espace réservé du contenu 4"/>
          <p:cNvPicPr/>
          <p:nvPr/>
        </p:nvPicPr>
        <p:blipFill>
          <a:blip r:embed="rId1"/>
          <a:stretch/>
        </p:blipFill>
        <p:spPr>
          <a:xfrm>
            <a:off x="1458000" y="859320"/>
            <a:ext cx="9275760" cy="513864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67D012EB-1281-4A07-BACF-7769B1E9BC9F}" type="slidenum">
              <a:t>113</a:t>
            </a:fld>
          </a:p>
        </p:txBody>
      </p:sp>
    </p:spTree>
  </p:cSld>
  <mc:AlternateContent>
    <mc:Choice Requires="p14">
      <p:transition spd="slow" p14:dur="2000"/>
    </mc:Choice>
    <mc:Fallback>
      <p:transition spd="slow"/>
    </mc:Fallback>
  </mc:AlternateContent>
</p:sld>
</file>

<file path=ppt/slides/slide1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1" name="PlaceHolder 1"/>
          <p:cNvSpPr>
            <a:spLocks noGrp="1"/>
          </p:cNvSpPr>
          <p:nvPr>
            <p:ph type="title"/>
          </p:nvPr>
        </p:nvSpPr>
        <p:spPr>
          <a:xfrm>
            <a:off x="936000" y="500040"/>
            <a:ext cx="10515240" cy="1325160"/>
          </a:xfrm>
          <a:prstGeom prst="rect">
            <a:avLst/>
          </a:prstGeom>
          <a:noFill/>
          <a:ln w="0">
            <a:noFill/>
          </a:ln>
        </p:spPr>
        <p:txBody>
          <a:bodyPr lIns="91440" tIns="45720" rIns="91440" bIns="45720" anchor="ctr">
            <a:noAutofit/>
          </a:bodyPr>
          <a:p>
            <a:pPr indent="0" algn="ctr" defTabSz="914400">
              <a:lnSpc>
                <a:spcPct val="90000"/>
              </a:lnSpc>
              <a:buNone/>
            </a:pPr>
            <a:r>
              <a:rPr lang="fr-FR" sz="4400" b="1" u="none" strike="noStrike">
                <a:solidFill>
                  <a:schemeClr val="dk1"/>
                </a:solidFill>
                <a:effectLst/>
                <a:uFillTx/>
                <a:latin typeface="Calibri"/>
              </a:rPr>
              <a:t>3.c. Deux objectifs :</a:t>
            </a:r>
            <a:endParaRPr lang="en-US" sz="4400" b="0" u="none" strike="noStrike">
              <a:solidFill>
                <a:schemeClr val="dk1"/>
              </a:solidFill>
              <a:effectLst/>
              <a:uFillTx/>
              <a:latin typeface="Calibri Light"/>
            </a:endParaRPr>
          </a:p>
        </p:txBody>
      </p:sp>
      <p:sp>
        <p:nvSpPr>
          <p:cNvPr id="342" name="PlaceHolder 2"/>
          <p:cNvSpPr>
            <a:spLocks noGrp="1"/>
          </p:cNvSpPr>
          <p:nvPr>
            <p:ph/>
          </p:nvPr>
        </p:nvSpPr>
        <p:spPr>
          <a:xfrm>
            <a:off x="620640" y="2004840"/>
            <a:ext cx="10515240" cy="4350960"/>
          </a:xfrm>
          <a:prstGeom prst="rect">
            <a:avLst/>
          </a:prstGeom>
          <a:noFill/>
          <a:ln w="0">
            <a:noFill/>
          </a:ln>
        </p:spPr>
        <p:txBody>
          <a:bodyPr lIns="91440" tIns="45720" rIns="91440" bIns="45720" anchor="t">
            <a:normAutofit/>
          </a:bodyPr>
          <a:p>
            <a:pPr indent="0" algn="r" defTabSz="914400">
              <a:lnSpc>
                <a:spcPct val="90000"/>
              </a:lnSpc>
              <a:spcBef>
                <a:spcPts val="1001"/>
              </a:spcBef>
              <a:buNone/>
              <a:tabLst>
                <a:tab pos="0" algn="l"/>
              </a:tabLst>
            </a:pPr>
            <a:r>
              <a:rPr lang="fr-FR" sz="4400" b="1" u="none" strike="noStrike">
                <a:solidFill>
                  <a:schemeClr val="lt1"/>
                </a:solidFill>
                <a:effectLst/>
                <a:uFillTx/>
                <a:latin typeface="Bahnschrift"/>
              </a:rPr>
              <a:t>3.C deux objectifs </a:t>
            </a:r>
            <a:endParaRPr lang="en-US" sz="4400" b="0" u="none" strike="noStrike">
              <a:solidFill>
                <a:schemeClr val="dk1"/>
              </a:solidFill>
              <a:effectLst/>
              <a:uFillTx/>
              <a:latin typeface="Calibri"/>
            </a:endParaRPr>
          </a:p>
          <a:p>
            <a:pPr indent="0" algn="r" defTabSz="914400">
              <a:lnSpc>
                <a:spcPct val="90000"/>
              </a:lnSpc>
              <a:spcBef>
                <a:spcPts val="1001"/>
              </a:spcBef>
              <a:buNone/>
              <a:tabLst>
                <a:tab pos="0" algn="l"/>
              </a:tabLst>
            </a:pPr>
            <a:r>
              <a:rPr lang="fr-FR" sz="4400" b="1" u="none" strike="noStrike">
                <a:solidFill>
                  <a:schemeClr val="lt1"/>
                </a:solidFill>
                <a:effectLst/>
                <a:uFillTx/>
                <a:latin typeface="Bahnschrift"/>
              </a:rPr>
              <a:t>Le cash flow</a:t>
            </a:r>
            <a:endParaRPr lang="en-US" sz="4400" b="0" u="none" strike="noStrike">
              <a:solidFill>
                <a:schemeClr val="dk1"/>
              </a:solidFill>
              <a:effectLst/>
              <a:uFillTx/>
              <a:latin typeface="Calibri"/>
            </a:endParaRPr>
          </a:p>
          <a:p>
            <a:pPr indent="0" algn="r" defTabSz="914400">
              <a:lnSpc>
                <a:spcPct val="90000"/>
              </a:lnSpc>
              <a:spcBef>
                <a:spcPts val="1001"/>
              </a:spcBef>
              <a:buNone/>
              <a:tabLst>
                <a:tab pos="0" algn="l"/>
              </a:tabLst>
            </a:pPr>
            <a:r>
              <a:rPr lang="fr-FR" sz="4400" b="1" u="none" strike="noStrike">
                <a:solidFill>
                  <a:schemeClr val="lt1"/>
                </a:solidFill>
                <a:effectLst/>
                <a:uFillTx/>
                <a:latin typeface="Bahnschrift"/>
              </a:rPr>
              <a:t>La rentabilité des fonds propres</a:t>
            </a:r>
            <a:endParaRPr lang="en-US" sz="4400" b="0" u="none" strike="noStrike">
              <a:solidFill>
                <a:schemeClr val="dk1"/>
              </a:solidFill>
              <a:effectLst/>
              <a:uFillTx/>
              <a:latin typeface="Calibri"/>
            </a:endParaRPr>
          </a:p>
        </p:txBody>
      </p:sp>
      <p:sp>
        <p:nvSpPr>
          <p:cNvPr id="4" name="PlaceHolder 3"/>
          <p:cNvSpPr>
            <a:spLocks noGrp="1"/>
          </p:cNvSpPr>
          <p:nvPr>
            <p:ph type="ftr" idx="11"/>
          </p:nvPr>
        </p:nvSpPr>
        <p:spPr/>
        <p:txBody>
          <a:bodyPr/>
          <a:p>
            <a:r>
              <a:t>la financiarisation de l'immobilier Paris la Défense Bernard Roth 31 mars 2023</a:t>
            </a:r>
          </a:p>
        </p:txBody>
      </p:sp>
      <p:sp>
        <p:nvSpPr>
          <p:cNvPr id="5" name="PlaceHolder 4"/>
          <p:cNvSpPr>
            <a:spLocks noGrp="1"/>
          </p:cNvSpPr>
          <p:nvPr>
            <p:ph type="sldNum" idx="12"/>
          </p:nvPr>
        </p:nvSpPr>
        <p:spPr/>
        <p:txBody>
          <a:bodyPr/>
          <a:p>
            <a:fld id="{33205937-6E2C-4981-8071-212700B3409E}" type="slidenum">
              <a:t>114</a:t>
            </a:fld>
          </a:p>
        </p:txBody>
      </p:sp>
    </p:spTree>
  </p:cSld>
  <mc:AlternateContent>
    <mc:Choice Requires="p14">
      <p:transition spd="slow" p14:dur="2000"/>
    </mc:Choice>
    <mc:Fallback>
      <p:transition spd="slow"/>
    </mc:Fallback>
  </mc:AlternateContent>
</p:sld>
</file>

<file path=ppt/slides/slide1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43" name="Espace réservé du contenu 4"/>
          <p:cNvPicPr/>
          <p:nvPr/>
        </p:nvPicPr>
        <p:blipFill>
          <a:blip r:embed="rId1"/>
          <a:stretch/>
        </p:blipFill>
        <p:spPr>
          <a:xfrm>
            <a:off x="1019160" y="578160"/>
            <a:ext cx="10153080" cy="5700960"/>
          </a:xfrm>
          <a:prstGeom prst="rect">
            <a:avLst/>
          </a:prstGeom>
          <a:noFill/>
          <a:ln w="0">
            <a:noFill/>
          </a:ln>
        </p:spPr>
      </p:pic>
      <p:sp>
        <p:nvSpPr>
          <p:cNvPr id="2" name="PlaceHolder 1"/>
          <p:cNvSpPr>
            <a:spLocks noGrp="1"/>
          </p:cNvSpPr>
          <p:nvPr>
            <p:ph type="ftr" idx="11"/>
          </p:nvPr>
        </p:nvSpPr>
        <p:spPr/>
        <p:txBody>
          <a:bodyPr/>
          <a:p>
            <a:r>
              <a:t>la financiarisation de l'immobilier Paris la Défense Bernard Roth 31 mars 2023</a:t>
            </a:r>
          </a:p>
        </p:txBody>
      </p:sp>
      <p:sp>
        <p:nvSpPr>
          <p:cNvPr id="3" name="PlaceHolder 2"/>
          <p:cNvSpPr>
            <a:spLocks noGrp="1"/>
          </p:cNvSpPr>
          <p:nvPr>
            <p:ph type="sldNum" idx="12"/>
          </p:nvPr>
        </p:nvSpPr>
        <p:spPr/>
        <p:txBody>
          <a:bodyPr/>
          <a:p>
            <a:fld id="{D202C1E6-F1E2-4656-A189-90CFD2FBB49E}" type="slidenum">
              <a:t>115</a:t>
            </a:fld>
          </a:p>
        </p:txBody>
      </p:sp>
    </p:spTree>
  </p:cSld>
  <mc:AlternateContent>
    <mc:Choice Requires="p14">
      <p:transition spd="slow" p14:dur="2000"/>
    </mc:Choice>
    <mc:Fallback>
      <p:transition spd="slow"/>
    </mc:Fallback>
  </mc:AlternateContent>
</p:sld>
</file>

<file path=ppt/slides/slide1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44" name="Espace réservé du contenu 4"/>
          <p:cNvPicPr/>
          <p:nvPr/>
        </p:nvPicPr>
        <p:blipFill>
          <a:blip r:embed="rId1"/>
          <a:stretch/>
        </p:blipFill>
        <p:spPr>
          <a:xfrm>
            <a:off x="1290240" y="362520"/>
            <a:ext cx="9610920" cy="5430240"/>
          </a:xfrm>
          <a:prstGeom prst="rect">
            <a:avLst/>
          </a:prstGeom>
          <a:noFill/>
          <a:ln w="0">
            <a:noFill/>
          </a:ln>
        </p:spPr>
      </p:pic>
      <p:sp>
        <p:nvSpPr>
          <p:cNvPr id="2" name="PlaceHolder 1"/>
          <p:cNvSpPr>
            <a:spLocks noGrp="1"/>
          </p:cNvSpPr>
          <p:nvPr>
            <p:ph type="ftr" idx="11"/>
          </p:nvPr>
        </p:nvSpPr>
        <p:spPr/>
        <p:txBody>
          <a:bodyPr/>
          <a:p>
            <a:r>
              <a:t>la financiarisation de l'immobilier Paris la Défense Bernard Roth 31 mars 2023</a:t>
            </a:r>
          </a:p>
        </p:txBody>
      </p:sp>
      <p:sp>
        <p:nvSpPr>
          <p:cNvPr id="3" name="PlaceHolder 2"/>
          <p:cNvSpPr>
            <a:spLocks noGrp="1"/>
          </p:cNvSpPr>
          <p:nvPr>
            <p:ph type="sldNum" idx="12"/>
          </p:nvPr>
        </p:nvSpPr>
        <p:spPr/>
        <p:txBody>
          <a:bodyPr/>
          <a:p>
            <a:fld id="{799C36D6-5D2E-43A8-BBE5-92849F8C85B3}" type="slidenum">
              <a:t>116</a:t>
            </a:fld>
          </a:p>
        </p:txBody>
      </p:sp>
    </p:spTree>
  </p:cSld>
  <mc:AlternateContent>
    <mc:Choice Requires="p14">
      <p:transition spd="slow" p14:dur="2000"/>
    </mc:Choice>
    <mc:Fallback>
      <p:transition spd="slow"/>
    </mc:Fallback>
  </mc:AlternateContent>
</p:sld>
</file>

<file path=ppt/slides/slide1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45" name="Espace réservé du contenu 4"/>
          <p:cNvPicPr/>
          <p:nvPr/>
        </p:nvPicPr>
        <p:blipFill>
          <a:blip r:embed="rId1"/>
          <a:stretch/>
        </p:blipFill>
        <p:spPr>
          <a:xfrm>
            <a:off x="1589760" y="630000"/>
            <a:ext cx="9397800" cy="5597280"/>
          </a:xfrm>
          <a:prstGeom prst="rect">
            <a:avLst/>
          </a:prstGeom>
          <a:noFill/>
          <a:ln w="0">
            <a:noFill/>
          </a:ln>
        </p:spPr>
      </p:pic>
      <p:sp>
        <p:nvSpPr>
          <p:cNvPr id="2" name="PlaceHolder 1"/>
          <p:cNvSpPr>
            <a:spLocks noGrp="1"/>
          </p:cNvSpPr>
          <p:nvPr>
            <p:ph type="ftr" idx="11"/>
          </p:nvPr>
        </p:nvSpPr>
        <p:spPr/>
        <p:txBody>
          <a:bodyPr/>
          <a:p>
            <a:r>
              <a:t>la financiarisation de l'immobilier Paris la Défense Bernard Roth 31 mars 2023</a:t>
            </a:r>
          </a:p>
        </p:txBody>
      </p:sp>
      <p:sp>
        <p:nvSpPr>
          <p:cNvPr id="3" name="PlaceHolder 2"/>
          <p:cNvSpPr>
            <a:spLocks noGrp="1"/>
          </p:cNvSpPr>
          <p:nvPr>
            <p:ph type="sldNum" idx="12"/>
          </p:nvPr>
        </p:nvSpPr>
        <p:spPr/>
        <p:txBody>
          <a:bodyPr/>
          <a:p>
            <a:fld id="{73E6ADEB-695F-4625-83BD-EDC817958E86}" type="slidenum">
              <a:t>117</a:t>
            </a:fld>
          </a:p>
        </p:txBody>
      </p:sp>
    </p:spTree>
  </p:cSld>
  <mc:AlternateContent>
    <mc:Choice Requires="p14">
      <p:transition spd="slow" p14:dur="2000"/>
    </mc:Choice>
    <mc:Fallback>
      <p:transition spd="slow"/>
    </mc:Fallback>
  </mc:AlternateContent>
</p:sld>
</file>

<file path=ppt/slides/slide1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6" name="PlaceHolder 1"/>
          <p:cNvSpPr>
            <a:spLocks noGrp="1"/>
          </p:cNvSpPr>
          <p:nvPr>
            <p:ph type="title"/>
          </p:nvPr>
        </p:nvSpPr>
        <p:spPr>
          <a:xfrm>
            <a:off x="838080" y="0"/>
            <a:ext cx="10515240" cy="1081800"/>
          </a:xfrm>
          <a:prstGeom prst="rect">
            <a:avLst/>
          </a:prstGeom>
          <a:noFill/>
          <a:ln w="0">
            <a:noFill/>
          </a:ln>
        </p:spPr>
        <p:txBody>
          <a:bodyPr lIns="91440" tIns="45720" rIns="91440" bIns="45720" anchor="ctr">
            <a:noAutofit/>
          </a:bodyPr>
          <a:p>
            <a:pPr indent="0" algn="ctr" defTabSz="914400">
              <a:lnSpc>
                <a:spcPct val="90000"/>
              </a:lnSpc>
              <a:buNone/>
            </a:pPr>
            <a:r>
              <a:rPr lang="fr-FR" sz="3600" b="1" u="none" strike="noStrike">
                <a:solidFill>
                  <a:schemeClr val="lt1"/>
                </a:solidFill>
                <a:effectLst/>
                <a:uFillTx/>
                <a:latin typeface="Bahnschrift"/>
              </a:rPr>
              <a:t>La principale réalité, pour le financier, est le cash-flow</a:t>
            </a:r>
            <a:endParaRPr lang="en-US" sz="3600" b="0" u="none" strike="noStrike">
              <a:solidFill>
                <a:schemeClr val="dk1"/>
              </a:solidFill>
              <a:effectLst/>
              <a:uFillTx/>
              <a:latin typeface="Calibri Light"/>
            </a:endParaRPr>
          </a:p>
        </p:txBody>
      </p:sp>
      <p:pic>
        <p:nvPicPr>
          <p:cNvPr id="347" name="Espace réservé du contenu 4"/>
          <p:cNvPicPr/>
          <p:nvPr/>
        </p:nvPicPr>
        <p:blipFill>
          <a:blip r:embed="rId1"/>
          <a:stretch/>
        </p:blipFill>
        <p:spPr>
          <a:xfrm>
            <a:off x="1399320" y="1275120"/>
            <a:ext cx="9393120" cy="476604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A8A6A954-5805-4AA6-8E01-1F94B47E819A}" type="slidenum">
              <a:t>118</a:t>
            </a:fld>
          </a:p>
        </p:txBody>
      </p:sp>
    </p:spTree>
  </p:cSld>
  <mc:AlternateContent>
    <mc:Choice Requires="p14">
      <p:transition spd="slow" p14:dur="2000"/>
    </mc:Choice>
    <mc:Fallback>
      <p:transition spd="slow"/>
    </mc:Fallback>
  </mc:AlternateContent>
</p:sld>
</file>

<file path=ppt/slides/slide1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8"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p>
            <a:pPr indent="0" algn="ctr" defTabSz="914400">
              <a:lnSpc>
                <a:spcPct val="90000"/>
              </a:lnSpc>
              <a:buNone/>
            </a:pPr>
            <a:r>
              <a:rPr lang="fr-FR" sz="4400" b="1" u="none" strike="noStrike">
                <a:solidFill>
                  <a:schemeClr val="dk1"/>
                </a:solidFill>
                <a:effectLst/>
                <a:uFillTx/>
                <a:latin typeface="Calibri"/>
                <a:ea typeface="Calibri"/>
              </a:rPr>
              <a:t>Rentabilité des fonds propres </a:t>
            </a:r>
            <a:endParaRPr lang="en-US" sz="4400" b="0" u="none" strike="noStrike">
              <a:solidFill>
                <a:schemeClr val="dk1"/>
              </a:solidFill>
              <a:effectLst/>
              <a:uFillTx/>
              <a:latin typeface="Calibri Light"/>
            </a:endParaRPr>
          </a:p>
        </p:txBody>
      </p:sp>
      <p:pic>
        <p:nvPicPr>
          <p:cNvPr id="349" name="Picture 2" descr="ROE - Rentabilité des capitaux propres - Return on equity - Analyse  sectorielle"/>
          <p:cNvPicPr/>
          <p:nvPr/>
        </p:nvPicPr>
        <p:blipFill>
          <a:blip r:embed="rId1"/>
          <a:stretch/>
        </p:blipFill>
        <p:spPr>
          <a:xfrm>
            <a:off x="824760" y="1690560"/>
            <a:ext cx="10528560" cy="371916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E303C1F7-CAAA-44B6-B110-C33A1AE4D9CF}" type="slidenum">
              <a:t>119</a:t>
            </a:fld>
          </a:p>
        </p:txBody>
      </p:sp>
    </p:spTree>
  </p:cSld>
  <mc:AlternateContent>
    <mc:Choice Requires="p14">
      <p:transition spd="slow" p14:dur="2000"/>
    </mc:Choice>
    <mc:Fallback>
      <p:transition spd="slow"/>
    </mc:Fallback>
  </mc:AlternateContent>
</p:sld>
</file>

<file path=ppt/slides/slide1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50" name="Espace réservé du contenu 4"/>
          <p:cNvPicPr/>
          <p:nvPr/>
        </p:nvPicPr>
        <p:blipFill>
          <a:blip r:embed="rId1"/>
          <a:stretch/>
        </p:blipFill>
        <p:spPr>
          <a:xfrm>
            <a:off x="406440" y="332280"/>
            <a:ext cx="11327760" cy="5748120"/>
          </a:xfrm>
          <a:prstGeom prst="rect">
            <a:avLst/>
          </a:prstGeom>
          <a:noFill/>
          <a:ln w="0">
            <a:noFill/>
          </a:ln>
        </p:spPr>
      </p:pic>
      <p:sp>
        <p:nvSpPr>
          <p:cNvPr id="2" name="PlaceHolder 1"/>
          <p:cNvSpPr>
            <a:spLocks noGrp="1"/>
          </p:cNvSpPr>
          <p:nvPr>
            <p:ph type="ftr" idx="11"/>
          </p:nvPr>
        </p:nvSpPr>
        <p:spPr/>
        <p:txBody>
          <a:bodyPr/>
          <a:p>
            <a:r>
              <a:t>la financiarisation de l'immobilier Paris la Défense Bernard Roth 31 mars 2023</a:t>
            </a:r>
          </a:p>
        </p:txBody>
      </p:sp>
      <p:sp>
        <p:nvSpPr>
          <p:cNvPr id="3" name="PlaceHolder 2"/>
          <p:cNvSpPr>
            <a:spLocks noGrp="1"/>
          </p:cNvSpPr>
          <p:nvPr>
            <p:ph type="sldNum" idx="12"/>
          </p:nvPr>
        </p:nvSpPr>
        <p:spPr/>
        <p:txBody>
          <a:bodyPr/>
          <a:p>
            <a:fld id="{F2E0EB7D-ED44-4D0E-BD70-FF38B2EAE0C0}" type="slidenum">
              <a:t>120</a:t>
            </a:fld>
          </a:p>
        </p:txBody>
      </p:sp>
    </p:spTree>
  </p:cSld>
  <mc:AlternateContent>
    <mc:Choice Requires="p14">
      <p:transition spd="slow" p14:dur="2000"/>
    </mc:Choice>
    <mc:Fallback>
      <p:transition spd="slow"/>
    </mc:Fallback>
  </mc:AlternateContent>
</p:sld>
</file>

<file path=ppt/slides/slide1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51" name="Espace réservé du contenu 4"/>
          <p:cNvPicPr/>
          <p:nvPr/>
        </p:nvPicPr>
        <p:blipFill>
          <a:blip r:embed="rId1"/>
          <a:stretch/>
        </p:blipFill>
        <p:spPr>
          <a:xfrm>
            <a:off x="1909800" y="316800"/>
            <a:ext cx="8636040" cy="5663160"/>
          </a:xfrm>
          <a:prstGeom prst="rect">
            <a:avLst/>
          </a:prstGeom>
          <a:noFill/>
          <a:ln w="0">
            <a:noFill/>
          </a:ln>
        </p:spPr>
      </p:pic>
      <p:sp>
        <p:nvSpPr>
          <p:cNvPr id="2" name="PlaceHolder 1"/>
          <p:cNvSpPr>
            <a:spLocks noGrp="1"/>
          </p:cNvSpPr>
          <p:nvPr>
            <p:ph type="ftr" idx="11"/>
          </p:nvPr>
        </p:nvSpPr>
        <p:spPr/>
        <p:txBody>
          <a:bodyPr/>
          <a:p>
            <a:r>
              <a:t>la financiarisation de l'immobilier Paris la Défense Bernard Roth 31 mars 2023</a:t>
            </a:r>
          </a:p>
        </p:txBody>
      </p:sp>
      <p:sp>
        <p:nvSpPr>
          <p:cNvPr id="3" name="PlaceHolder 2"/>
          <p:cNvSpPr>
            <a:spLocks noGrp="1"/>
          </p:cNvSpPr>
          <p:nvPr>
            <p:ph type="sldNum" idx="12"/>
          </p:nvPr>
        </p:nvSpPr>
        <p:spPr/>
        <p:txBody>
          <a:bodyPr/>
          <a:p>
            <a:fld id="{FB7AD604-8615-4CFD-81EB-40EC80D6292C}" type="slidenum">
              <a:t>121</a:t>
            </a:fld>
          </a:p>
        </p:txBody>
      </p:sp>
    </p:spTree>
  </p:cSld>
  <mc:AlternateContent>
    <mc:Choice Requires="p14">
      <p:transition spd="slow" p14:dur="2000"/>
    </mc:Choice>
    <mc:Fallback>
      <p:transition spd="slow"/>
    </mc:Fallback>
  </mc:AlternateContent>
</p:sld>
</file>

<file path=ppt/slides/slide1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52" name="Espace réservé du contenu 4"/>
          <p:cNvPicPr/>
          <p:nvPr/>
        </p:nvPicPr>
        <p:blipFill>
          <a:blip r:embed="rId1"/>
          <a:stretch/>
        </p:blipFill>
        <p:spPr>
          <a:xfrm>
            <a:off x="1704960" y="365040"/>
            <a:ext cx="8520120" cy="5761080"/>
          </a:xfrm>
          <a:prstGeom prst="rect">
            <a:avLst/>
          </a:prstGeom>
          <a:noFill/>
          <a:ln w="0">
            <a:noFill/>
          </a:ln>
        </p:spPr>
      </p:pic>
      <p:sp>
        <p:nvSpPr>
          <p:cNvPr id="2" name="PlaceHolder 1"/>
          <p:cNvSpPr>
            <a:spLocks noGrp="1"/>
          </p:cNvSpPr>
          <p:nvPr>
            <p:ph type="ftr" idx="11"/>
          </p:nvPr>
        </p:nvSpPr>
        <p:spPr/>
        <p:txBody>
          <a:bodyPr/>
          <a:p>
            <a:r>
              <a:t>la financiarisation de l'immobilier Paris la Défense Bernard Roth 31 mars 2023</a:t>
            </a:r>
          </a:p>
        </p:txBody>
      </p:sp>
      <p:sp>
        <p:nvSpPr>
          <p:cNvPr id="3" name="PlaceHolder 2"/>
          <p:cNvSpPr>
            <a:spLocks noGrp="1"/>
          </p:cNvSpPr>
          <p:nvPr>
            <p:ph type="sldNum" idx="12"/>
          </p:nvPr>
        </p:nvSpPr>
        <p:spPr/>
        <p:txBody>
          <a:bodyPr/>
          <a:p>
            <a:fld id="{F43D3AAC-56C5-4B10-96C2-13432B9073FF}" type="slidenum">
              <a:t>122</a:t>
            </a:fld>
          </a:p>
        </p:txBody>
      </p:sp>
    </p:spTree>
  </p:cSld>
  <mc:AlternateContent>
    <mc:Choice Requires="p14">
      <p:transition spd="slow" p14:dur="2000"/>
    </mc:Choice>
    <mc:Fallback>
      <p:transition spd="slow"/>
    </mc:Fallback>
  </mc:AlternateContent>
</p:sld>
</file>

<file path=ppt/slides/slide1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53" name="Espace réservé du contenu 4"/>
          <p:cNvPicPr/>
          <p:nvPr/>
        </p:nvPicPr>
        <p:blipFill>
          <a:blip r:embed="rId1"/>
          <a:stretch/>
        </p:blipFill>
        <p:spPr>
          <a:xfrm>
            <a:off x="1042200" y="408240"/>
            <a:ext cx="10107720" cy="5733000"/>
          </a:xfrm>
          <a:prstGeom prst="rect">
            <a:avLst/>
          </a:prstGeom>
          <a:noFill/>
          <a:ln w="0">
            <a:noFill/>
          </a:ln>
        </p:spPr>
      </p:pic>
      <p:sp>
        <p:nvSpPr>
          <p:cNvPr id="2" name="PlaceHolder 1"/>
          <p:cNvSpPr>
            <a:spLocks noGrp="1"/>
          </p:cNvSpPr>
          <p:nvPr>
            <p:ph type="ftr" idx="11"/>
          </p:nvPr>
        </p:nvSpPr>
        <p:spPr/>
        <p:txBody>
          <a:bodyPr/>
          <a:p>
            <a:r>
              <a:t>la financiarisation de l'immobilier Paris la Défense Bernard Roth 31 mars 2023</a:t>
            </a:r>
          </a:p>
        </p:txBody>
      </p:sp>
      <p:sp>
        <p:nvSpPr>
          <p:cNvPr id="3" name="PlaceHolder 2"/>
          <p:cNvSpPr>
            <a:spLocks noGrp="1"/>
          </p:cNvSpPr>
          <p:nvPr>
            <p:ph type="sldNum" idx="12"/>
          </p:nvPr>
        </p:nvSpPr>
        <p:spPr/>
        <p:txBody>
          <a:bodyPr/>
          <a:p>
            <a:fld id="{8E84CD73-52DF-4B42-8621-6F5723B484F5}" type="slidenum">
              <a:t>123</a:t>
            </a:fld>
          </a:p>
        </p:txBody>
      </p:sp>
    </p:spTree>
  </p:cSld>
  <mc:AlternateContent>
    <mc:Choice Requires="p14">
      <p:transition spd="slow" p14:dur="2000"/>
    </mc:Choice>
    <mc:Fallback>
      <p:transition spd="slow"/>
    </mc:Fallback>
  </mc:AlternateContent>
</p:sld>
</file>

<file path=ppt/slides/slide1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4" name="PlaceHolder 1"/>
          <p:cNvSpPr>
            <a:spLocks noGrp="1"/>
          </p:cNvSpPr>
          <p:nvPr>
            <p:ph type="title"/>
          </p:nvPr>
        </p:nvSpPr>
        <p:spPr>
          <a:xfrm>
            <a:off x="838080" y="0"/>
            <a:ext cx="10515240" cy="868320"/>
          </a:xfrm>
          <a:prstGeom prst="rect">
            <a:avLst/>
          </a:prstGeom>
          <a:noFill/>
          <a:ln w="0">
            <a:noFill/>
          </a:ln>
        </p:spPr>
        <p:txBody>
          <a:bodyPr lIns="91440" tIns="45720" rIns="91440" bIns="45720" anchor="ctr">
            <a:normAutofit/>
          </a:bodyPr>
          <a:p>
            <a:pPr indent="0" algn="ctr" defTabSz="914400">
              <a:lnSpc>
                <a:spcPct val="90000"/>
              </a:lnSpc>
              <a:buNone/>
            </a:pPr>
            <a:r>
              <a:rPr lang="fr-FR" sz="4000" b="1" u="none" strike="noStrike">
                <a:solidFill>
                  <a:schemeClr val="lt1"/>
                </a:solidFill>
                <a:effectLst/>
                <a:uFillTx/>
                <a:latin typeface="Bahnschrift"/>
              </a:rPr>
              <a:t>Effet de levier </a:t>
            </a:r>
            <a:endParaRPr lang="en-US" sz="4000" b="0" u="none" strike="noStrike">
              <a:solidFill>
                <a:schemeClr val="dk1"/>
              </a:solidFill>
              <a:effectLst/>
              <a:uFillTx/>
              <a:latin typeface="Calibri Light"/>
            </a:endParaRPr>
          </a:p>
        </p:txBody>
      </p:sp>
      <p:pic>
        <p:nvPicPr>
          <p:cNvPr id="355" name="Espace réservé du contenu 4"/>
          <p:cNvPicPr/>
          <p:nvPr/>
        </p:nvPicPr>
        <p:blipFill>
          <a:blip r:embed="rId1"/>
          <a:stretch/>
        </p:blipFill>
        <p:spPr>
          <a:xfrm>
            <a:off x="1697760" y="927000"/>
            <a:ext cx="8527680" cy="500364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FF8BB57F-EB28-40A7-BB10-148B65E1E28E}" type="slidenum">
              <a:t>124</a:t>
            </a:fld>
          </a:p>
        </p:txBody>
      </p:sp>
    </p:spTree>
  </p:cSld>
  <mc:AlternateContent>
    <mc:Choice Requires="p14">
      <p:transition spd="slow" p14:dur="2000"/>
    </mc:Choice>
    <mc:Fallback>
      <p:transition spd="slow"/>
    </mc:Fallback>
  </mc:AlternateContent>
</p:sld>
</file>

<file path=ppt/slides/slide1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6" name="PlaceHolder 1"/>
          <p:cNvSpPr>
            <a:spLocks noGrp="1"/>
          </p:cNvSpPr>
          <p:nvPr>
            <p:ph type="title"/>
          </p:nvPr>
        </p:nvSpPr>
        <p:spPr>
          <a:xfrm>
            <a:off x="838080" y="136440"/>
            <a:ext cx="10515240" cy="762120"/>
          </a:xfrm>
          <a:prstGeom prst="rect">
            <a:avLst/>
          </a:prstGeom>
          <a:noFill/>
          <a:ln w="0">
            <a:noFill/>
          </a:ln>
        </p:spPr>
        <p:txBody>
          <a:bodyPr lIns="91440" tIns="45720" rIns="91440" bIns="45720" anchor="ctr">
            <a:normAutofit/>
          </a:bodyPr>
          <a:p>
            <a:pPr indent="0" algn="l" defTabSz="914400">
              <a:lnSpc>
                <a:spcPct val="90000"/>
              </a:lnSpc>
              <a:buNone/>
            </a:pPr>
            <a:r>
              <a:rPr lang="fr-FR" sz="4000" b="1" u="none" strike="noStrike">
                <a:solidFill>
                  <a:schemeClr val="lt1"/>
                </a:solidFill>
                <a:effectLst/>
                <a:uFillTx/>
                <a:latin typeface="Bahnschrift"/>
              </a:rPr>
              <a:t>La vraie question….</a:t>
            </a:r>
            <a:endParaRPr lang="en-US" sz="4000" b="0" u="none" strike="noStrike">
              <a:solidFill>
                <a:schemeClr val="dk1"/>
              </a:solidFill>
              <a:effectLst/>
              <a:uFillTx/>
              <a:latin typeface="Calibri Light"/>
            </a:endParaRPr>
          </a:p>
        </p:txBody>
      </p:sp>
      <p:pic>
        <p:nvPicPr>
          <p:cNvPr id="357" name="Espace réservé du contenu 4"/>
          <p:cNvPicPr/>
          <p:nvPr/>
        </p:nvPicPr>
        <p:blipFill>
          <a:blip r:embed="rId1"/>
          <a:stretch/>
        </p:blipFill>
        <p:spPr>
          <a:xfrm>
            <a:off x="1794240" y="1063800"/>
            <a:ext cx="8290440" cy="500148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091F4C77-396E-404B-8827-73552B403260}" type="slidenum">
              <a:t>125</a:t>
            </a:fld>
          </a:p>
        </p:txBody>
      </p:sp>
    </p:spTree>
  </p:cSld>
  <mc:AlternateContent>
    <mc:Choice Requires="p14">
      <p:transition spd="slow" p14:dur="2000"/>
    </mc:Choice>
    <mc:Fallback>
      <p:transition spd="slow"/>
    </mc:Fallback>
  </mc:AlternateContent>
</p:sld>
</file>

<file path=ppt/slides/slide1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58" name="Picture 2" descr="Ecrire un épilogue - À propos décriture"/>
          <p:cNvPicPr/>
          <p:nvPr/>
        </p:nvPicPr>
        <p:blipFill>
          <a:blip r:embed="rId1"/>
          <a:stretch/>
        </p:blipFill>
        <p:spPr>
          <a:xfrm>
            <a:off x="2522160" y="0"/>
            <a:ext cx="7147080" cy="6956640"/>
          </a:xfrm>
          <a:prstGeom prst="rect">
            <a:avLst/>
          </a:prstGeom>
          <a:noFill/>
          <a:ln w="0">
            <a:noFill/>
          </a:ln>
        </p:spPr>
      </p:pic>
      <p:sp>
        <p:nvSpPr>
          <p:cNvPr id="2" name="PlaceHolder 1"/>
          <p:cNvSpPr>
            <a:spLocks noGrp="1"/>
          </p:cNvSpPr>
          <p:nvPr>
            <p:ph type="ftr" idx="11"/>
          </p:nvPr>
        </p:nvSpPr>
        <p:spPr/>
        <p:txBody>
          <a:bodyPr/>
          <a:p>
            <a:r>
              <a:t>la financiarisation de l'immobilier Paris la Défense Bernard Roth 31 mars 2023</a:t>
            </a:r>
          </a:p>
        </p:txBody>
      </p:sp>
      <p:sp>
        <p:nvSpPr>
          <p:cNvPr id="3" name="PlaceHolder 2"/>
          <p:cNvSpPr>
            <a:spLocks noGrp="1"/>
          </p:cNvSpPr>
          <p:nvPr>
            <p:ph type="sldNum" idx="12"/>
          </p:nvPr>
        </p:nvSpPr>
        <p:spPr/>
        <p:txBody>
          <a:bodyPr/>
          <a:p>
            <a:fld id="{7F8F68AC-E50B-4281-A6A0-E8E554AAA704}" type="slidenum">
              <a:t>126</a:t>
            </a:fld>
          </a:p>
        </p:txBody>
      </p:sp>
    </p:spTree>
  </p:cSld>
  <mc:AlternateContent>
    <mc:Choice Requires="p14">
      <p:transition spd="slow" p14:dur="2000"/>
    </mc:Choice>
    <mc:Fallback>
      <p:transition spd="slow"/>
    </mc:Fallback>
  </mc:AlternateContent>
</p:sld>
</file>

<file path=ppt/slides/slide1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9" name="PlaceHolder 1"/>
          <p:cNvSpPr>
            <a:spLocks noGrp="1"/>
          </p:cNvSpPr>
          <p:nvPr>
            <p:ph/>
          </p:nvPr>
        </p:nvSpPr>
        <p:spPr>
          <a:xfrm>
            <a:off x="838080" y="241920"/>
            <a:ext cx="10515240" cy="6239160"/>
          </a:xfrm>
          <a:prstGeom prst="rect">
            <a:avLst/>
          </a:prstGeom>
          <a:noFill/>
          <a:ln w="0">
            <a:noFill/>
          </a:ln>
        </p:spPr>
        <p:txBody>
          <a:bodyPr lIns="91440" tIns="45720" rIns="91440" bIns="45720" anchor="t">
            <a:normAutofit fontScale="77500" lnSpcReduction="19999"/>
          </a:bodyPr>
          <a:p>
            <a:pPr indent="0" algn="l" defTabSz="914400">
              <a:lnSpc>
                <a:spcPct val="90000"/>
              </a:lnSpc>
              <a:spcBef>
                <a:spcPts val="1001"/>
              </a:spcBef>
              <a:buNone/>
            </a:pPr>
            <a:endParaRPr lang="en-US" sz="2800" b="0" u="none" strike="noStrike">
              <a:solidFill>
                <a:schemeClr val="dk1"/>
              </a:solidFill>
              <a:effectLst/>
              <a:uFillTx/>
              <a:latin typeface="Calibri"/>
            </a:endParaRPr>
          </a:p>
          <a:p>
            <a:pPr indent="0" algn="l" defTabSz="914400">
              <a:lnSpc>
                <a:spcPct val="90000"/>
              </a:lnSpc>
              <a:spcBef>
                <a:spcPts val="1001"/>
              </a:spcBef>
              <a:buNone/>
              <a:tabLst>
                <a:tab pos="0" algn="l"/>
              </a:tabLst>
            </a:pPr>
            <a:r>
              <a:rPr lang="fr-FR" sz="3300" b="0" u="none" strike="noStrike">
                <a:solidFill>
                  <a:schemeClr val="dk1"/>
                </a:solidFill>
                <a:effectLst/>
                <a:uFillTx/>
                <a:latin typeface="Calibri"/>
                <a:ea typeface="Calibri"/>
              </a:rPr>
              <a:t>Epilogue 1  </a:t>
            </a:r>
            <a:r>
              <a:rPr lang="fr-FR" sz="5200" b="1" u="none" strike="noStrike">
                <a:solidFill>
                  <a:schemeClr val="lt1"/>
                </a:solidFill>
                <a:effectLst/>
                <a:uFillTx/>
                <a:latin typeface="Calibri"/>
                <a:ea typeface="Calibri"/>
              </a:rPr>
              <a:t>Les dix principes de la financiarisation : </a:t>
            </a:r>
            <a:endParaRPr lang="en-US" sz="5200" b="0" u="none" strike="noStrike">
              <a:solidFill>
                <a:schemeClr val="dk1"/>
              </a:solidFill>
              <a:effectLst/>
              <a:uFillTx/>
              <a:latin typeface="Calibri"/>
            </a:endParaRPr>
          </a:p>
          <a:p>
            <a:pPr indent="0" algn="ctr" defTabSz="914400">
              <a:lnSpc>
                <a:spcPct val="90000"/>
              </a:lnSpc>
              <a:spcBef>
                <a:spcPts val="1001"/>
              </a:spcBef>
              <a:buNone/>
              <a:tabLst>
                <a:tab pos="0" algn="l"/>
              </a:tabLst>
            </a:pPr>
            <a:endParaRPr lang="en-US" sz="2800" b="0" u="none" strike="noStrike">
              <a:solidFill>
                <a:schemeClr val="dk1"/>
              </a:solidFill>
              <a:effectLst/>
              <a:uFillTx/>
              <a:latin typeface="Calibri"/>
            </a:endParaRPr>
          </a:p>
          <a:p>
            <a:pPr indent="0" algn="l" defTabSz="914400">
              <a:lnSpc>
                <a:spcPct val="90000"/>
              </a:lnSpc>
              <a:spcBef>
                <a:spcPts val="1001"/>
              </a:spcBef>
              <a:buNone/>
              <a:tabLst>
                <a:tab pos="0" algn="l"/>
              </a:tabLst>
            </a:pPr>
            <a:r>
              <a:rPr lang="fr-FR" sz="2800" b="1" u="none" strike="noStrike">
                <a:solidFill>
                  <a:schemeClr val="dk1"/>
                </a:solidFill>
                <a:effectLst/>
                <a:uFillTx/>
                <a:latin typeface="Calibri"/>
                <a:ea typeface="Calibri"/>
              </a:rPr>
              <a:t>premier principe </a:t>
            </a:r>
            <a:br>
              <a:rPr sz="2800"/>
            </a:br>
            <a:r>
              <a:rPr lang="fr-FR" sz="2800" b="0" i="1" u="none" strike="noStrike">
                <a:solidFill>
                  <a:schemeClr val="lt1"/>
                </a:solidFill>
                <a:effectLst/>
                <a:uFillTx/>
                <a:latin typeface="Calibri"/>
                <a:ea typeface="Calibri"/>
              </a:rPr>
              <a:t>J’échange de l’argent immédiat et certain</a:t>
            </a:r>
            <a:br>
              <a:rPr sz="2800"/>
            </a:br>
            <a:r>
              <a:rPr lang="fr-FR" sz="2800" b="0" i="1" u="none" strike="noStrike">
                <a:solidFill>
                  <a:schemeClr val="lt1"/>
                </a:solidFill>
                <a:effectLst/>
                <a:uFillTx/>
                <a:latin typeface="Calibri"/>
                <a:ea typeface="Calibri"/>
              </a:rPr>
              <a:t>Contre de l’argent futur et incertain.</a:t>
            </a:r>
            <a:endParaRPr lang="en-US" sz="2800" b="0" u="none" strike="noStrike">
              <a:solidFill>
                <a:schemeClr val="dk1"/>
              </a:solidFill>
              <a:effectLst/>
              <a:uFillTx/>
              <a:latin typeface="Calibri"/>
            </a:endParaRPr>
          </a:p>
          <a:p>
            <a:pPr indent="0" algn="l" defTabSz="914400">
              <a:lnSpc>
                <a:spcPct val="90000"/>
              </a:lnSpc>
              <a:spcBef>
                <a:spcPts val="1001"/>
              </a:spcBef>
              <a:buNone/>
              <a:tabLst>
                <a:tab pos="0" algn="l"/>
              </a:tabLst>
            </a:pPr>
            <a:br>
              <a:rPr sz="2800"/>
            </a:br>
            <a:r>
              <a:rPr lang="fr-FR" sz="2800" b="1" u="none" strike="noStrike">
                <a:solidFill>
                  <a:schemeClr val="dk1"/>
                </a:solidFill>
                <a:effectLst/>
                <a:uFillTx/>
                <a:latin typeface="Calibri"/>
                <a:ea typeface="Calibri"/>
              </a:rPr>
              <a:t>deuxième principe </a:t>
            </a:r>
            <a:br>
              <a:rPr sz="2800"/>
            </a:br>
            <a:r>
              <a:rPr lang="fr-FR" sz="2800" b="0" u="none" strike="noStrike">
                <a:solidFill>
                  <a:schemeClr val="lt1"/>
                </a:solidFill>
                <a:effectLst/>
                <a:uFillTx/>
                <a:latin typeface="Calibri"/>
                <a:ea typeface="Calibri"/>
              </a:rPr>
              <a:t>“ Time is money ”</a:t>
            </a:r>
            <a:endParaRPr lang="en-US" sz="2800" b="0" u="none" strike="noStrike">
              <a:solidFill>
                <a:schemeClr val="dk1"/>
              </a:solidFill>
              <a:effectLst/>
              <a:uFillTx/>
              <a:latin typeface="Calibri"/>
            </a:endParaRPr>
          </a:p>
          <a:p>
            <a:pPr indent="0" algn="l" defTabSz="914400">
              <a:lnSpc>
                <a:spcPct val="90000"/>
              </a:lnSpc>
              <a:spcBef>
                <a:spcPts val="1001"/>
              </a:spcBef>
              <a:buNone/>
              <a:tabLst>
                <a:tab pos="0" algn="l"/>
              </a:tabLst>
            </a:pPr>
            <a:br>
              <a:rPr sz="2800"/>
            </a:br>
            <a:r>
              <a:rPr lang="fr-FR" sz="2800" b="1" u="none" strike="noStrike">
                <a:solidFill>
                  <a:schemeClr val="dk1"/>
                </a:solidFill>
                <a:effectLst/>
                <a:uFillTx/>
                <a:latin typeface="Calibri"/>
                <a:ea typeface="Calibri"/>
              </a:rPr>
              <a:t>troisième principe </a:t>
            </a:r>
            <a:br>
              <a:rPr sz="2800"/>
            </a:br>
            <a:r>
              <a:rPr lang="fr-FR" sz="2800" b="0" i="1" u="none" strike="noStrike">
                <a:solidFill>
                  <a:schemeClr val="lt1"/>
                </a:solidFill>
                <a:effectLst/>
                <a:uFillTx/>
                <a:latin typeface="Calibri"/>
                <a:ea typeface="Calibri"/>
              </a:rPr>
              <a:t>La langue financière est le taux d’intérêt</a:t>
            </a:r>
            <a:endParaRPr lang="en-US" sz="2800" b="0" u="none" strike="noStrike">
              <a:solidFill>
                <a:schemeClr val="dk1"/>
              </a:solidFill>
              <a:effectLst/>
              <a:uFillTx/>
              <a:latin typeface="Calibri"/>
            </a:endParaRPr>
          </a:p>
          <a:p>
            <a:pPr indent="0" algn="l" defTabSz="914400">
              <a:lnSpc>
                <a:spcPct val="90000"/>
              </a:lnSpc>
              <a:spcBef>
                <a:spcPts val="1001"/>
              </a:spcBef>
              <a:buNone/>
              <a:tabLst>
                <a:tab pos="0" algn="l"/>
              </a:tabLst>
            </a:pPr>
            <a:br>
              <a:rPr sz="2800"/>
            </a:br>
            <a:r>
              <a:rPr lang="fr-FR" sz="2800" b="1" u="none" strike="noStrike">
                <a:solidFill>
                  <a:schemeClr val="dk1"/>
                </a:solidFill>
                <a:effectLst/>
                <a:uFillTx/>
                <a:latin typeface="Calibri"/>
                <a:ea typeface="Calibri"/>
              </a:rPr>
              <a:t>quatrième principe </a:t>
            </a:r>
            <a:br>
              <a:rPr sz="2800"/>
            </a:br>
            <a:r>
              <a:rPr lang="fr-FR" sz="2800" b="0" i="1" u="none" strike="noStrike">
                <a:solidFill>
                  <a:schemeClr val="lt1"/>
                </a:solidFill>
                <a:effectLst/>
                <a:uFillTx/>
                <a:latin typeface="Calibri"/>
                <a:ea typeface="Calibri"/>
              </a:rPr>
              <a:t>Optimiser le profit</a:t>
            </a:r>
            <a:endParaRPr lang="en-US" sz="2800" b="0" u="none" strike="noStrike">
              <a:solidFill>
                <a:schemeClr val="dk1"/>
              </a:solidFill>
              <a:effectLst/>
              <a:uFillTx/>
              <a:latin typeface="Calibri"/>
            </a:endParaRPr>
          </a:p>
          <a:p>
            <a:pPr indent="0" algn="l" defTabSz="914400">
              <a:lnSpc>
                <a:spcPct val="90000"/>
              </a:lnSpc>
              <a:spcBef>
                <a:spcPts val="1001"/>
              </a:spcBef>
              <a:buNone/>
              <a:tabLst>
                <a:tab pos="0" algn="l"/>
              </a:tabLst>
            </a:pPr>
            <a:br>
              <a:rPr sz="2800"/>
            </a:br>
            <a:r>
              <a:rPr lang="fr-FR" sz="2800" b="1" u="none" strike="noStrike">
                <a:solidFill>
                  <a:schemeClr val="dk1"/>
                </a:solidFill>
                <a:effectLst/>
                <a:uFillTx/>
                <a:latin typeface="Calibri"/>
                <a:ea typeface="Calibri"/>
              </a:rPr>
              <a:t>cinquième principe </a:t>
            </a:r>
            <a:br>
              <a:rPr sz="2800"/>
            </a:br>
            <a:r>
              <a:rPr lang="fr-FR" sz="2800" b="0" i="1" u="none" strike="noStrike">
                <a:solidFill>
                  <a:schemeClr val="lt1"/>
                </a:solidFill>
                <a:effectLst/>
                <a:uFillTx/>
                <a:latin typeface="Calibri"/>
                <a:ea typeface="Calibri"/>
              </a:rPr>
              <a:t>L’investisseur a toujours le droit de ne pas investir</a:t>
            </a:r>
            <a:br>
              <a:rPr sz="2800"/>
            </a:br>
            <a:r>
              <a:rPr lang="fr-FR" sz="2800" b="0" i="1" u="none" strike="noStrike">
                <a:solidFill>
                  <a:schemeClr val="lt1"/>
                </a:solidFill>
                <a:effectLst/>
                <a:uFillTx/>
                <a:latin typeface="Calibri"/>
                <a:ea typeface="Calibri"/>
              </a:rPr>
              <a:t>s’il estime que son risque n’est pas assez récompensé</a:t>
            </a:r>
            <a:endParaRPr lang="en-US" sz="2800" b="0" u="none" strike="noStrike">
              <a:solidFill>
                <a:schemeClr val="dk1"/>
              </a:solidFill>
              <a:effectLst/>
              <a:uFillTx/>
              <a:latin typeface="Calibri"/>
            </a:endParaRPr>
          </a:p>
        </p:txBody>
      </p:sp>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F66B28DD-ED57-4516-BB66-C87F37CF16D2}" type="slidenum">
              <a:t>127</a:t>
            </a:fld>
          </a:p>
        </p:txBody>
      </p:sp>
    </p:spTree>
  </p:cSld>
  <mc:AlternateContent>
    <mc:Choice Requires="p14">
      <p:transition spd="slow" p14:dur="2000"/>
    </mc:Choice>
    <mc:Fallback>
      <p:transition spd="slow"/>
    </mc:Fallback>
  </mc:AlternateContent>
</p:sld>
</file>

<file path=ppt/slides/slide1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0" name="PlaceHolder 1"/>
          <p:cNvSpPr>
            <a:spLocks noGrp="1"/>
          </p:cNvSpPr>
          <p:nvPr>
            <p:ph/>
          </p:nvPr>
        </p:nvSpPr>
        <p:spPr>
          <a:xfrm>
            <a:off x="838080" y="277920"/>
            <a:ext cx="10515240" cy="6176160"/>
          </a:xfrm>
          <a:prstGeom prst="rect">
            <a:avLst/>
          </a:prstGeom>
          <a:noFill/>
          <a:ln w="0">
            <a:noFill/>
          </a:ln>
        </p:spPr>
        <p:txBody>
          <a:bodyPr lIns="91440" tIns="45720" rIns="91440" bIns="45720" anchor="t">
            <a:normAutofit lnSpcReduction="9999"/>
          </a:bodyPr>
          <a:p>
            <a:pPr indent="0" algn="l" defTabSz="914400">
              <a:lnSpc>
                <a:spcPct val="90000"/>
              </a:lnSpc>
              <a:spcBef>
                <a:spcPts val="1001"/>
              </a:spcBef>
              <a:buNone/>
              <a:tabLst>
                <a:tab pos="0" algn="l"/>
              </a:tabLst>
            </a:pPr>
            <a:endParaRPr lang="en-US" sz="2800" b="0" u="none" strike="noStrike">
              <a:solidFill>
                <a:schemeClr val="dk1"/>
              </a:solidFill>
              <a:effectLst/>
              <a:uFillTx/>
              <a:latin typeface="Calibri"/>
            </a:endParaRPr>
          </a:p>
          <a:p>
            <a:pPr indent="0" algn="l" defTabSz="914400">
              <a:lnSpc>
                <a:spcPct val="90000"/>
              </a:lnSpc>
              <a:spcBef>
                <a:spcPts val="1001"/>
              </a:spcBef>
              <a:buNone/>
              <a:tabLst>
                <a:tab pos="0" algn="l"/>
              </a:tabLst>
            </a:pPr>
            <a:r>
              <a:rPr lang="fr-FR" sz="2400" b="1" u="none" strike="noStrike">
                <a:solidFill>
                  <a:schemeClr val="dk1"/>
                </a:solidFill>
                <a:effectLst/>
                <a:uFillTx/>
                <a:latin typeface="Calibri"/>
              </a:rPr>
              <a:t>sixième principe </a:t>
            </a:r>
            <a:br>
              <a:rPr sz="2800"/>
            </a:br>
            <a:r>
              <a:rPr lang="fr-FR" sz="2800" b="0" u="none" strike="noStrike">
                <a:solidFill>
                  <a:schemeClr val="lt1"/>
                </a:solidFill>
                <a:effectLst/>
                <a:uFillTx/>
                <a:latin typeface="Calibri"/>
              </a:rPr>
              <a:t>Le risque est mon métier</a:t>
            </a:r>
            <a:endParaRPr lang="en-US" sz="2800" b="0" u="none" strike="noStrike">
              <a:solidFill>
                <a:schemeClr val="dk1"/>
              </a:solidFill>
              <a:effectLst/>
              <a:uFillTx/>
              <a:latin typeface="Calibri"/>
            </a:endParaRPr>
          </a:p>
          <a:p>
            <a:pPr indent="0" algn="l" defTabSz="914400">
              <a:lnSpc>
                <a:spcPct val="90000"/>
              </a:lnSpc>
              <a:spcBef>
                <a:spcPts val="1001"/>
              </a:spcBef>
              <a:buNone/>
              <a:tabLst>
                <a:tab pos="0" algn="l"/>
              </a:tabLst>
            </a:pPr>
            <a:br>
              <a:rPr sz="2800"/>
            </a:br>
            <a:r>
              <a:rPr lang="fr-FR" sz="2400" b="1" u="none" strike="noStrike">
                <a:solidFill>
                  <a:schemeClr val="dk1"/>
                </a:solidFill>
                <a:effectLst/>
                <a:uFillTx/>
                <a:latin typeface="Calibri"/>
              </a:rPr>
              <a:t>septième principe </a:t>
            </a:r>
            <a:br>
              <a:rPr sz="2800"/>
            </a:br>
            <a:r>
              <a:rPr lang="fr-FR" sz="2800" b="0" u="none" strike="noStrike">
                <a:solidFill>
                  <a:schemeClr val="lt1"/>
                </a:solidFill>
                <a:effectLst/>
                <a:uFillTx/>
                <a:latin typeface="Calibri"/>
              </a:rPr>
              <a:t>La finance, toute la finance ... rien que la finance</a:t>
            </a:r>
            <a:endParaRPr lang="en-US" sz="2800" b="0" u="none" strike="noStrike">
              <a:solidFill>
                <a:schemeClr val="dk1"/>
              </a:solidFill>
              <a:effectLst/>
              <a:uFillTx/>
              <a:latin typeface="Calibri"/>
            </a:endParaRPr>
          </a:p>
          <a:p>
            <a:pPr indent="0" algn="l" defTabSz="914400">
              <a:lnSpc>
                <a:spcPct val="90000"/>
              </a:lnSpc>
              <a:spcBef>
                <a:spcPts val="1001"/>
              </a:spcBef>
              <a:buNone/>
              <a:tabLst>
                <a:tab pos="0" algn="l"/>
              </a:tabLst>
            </a:pPr>
            <a:br>
              <a:rPr sz="2800"/>
            </a:br>
            <a:r>
              <a:rPr lang="fr-FR" sz="2400" b="1" u="none" strike="noStrike">
                <a:solidFill>
                  <a:schemeClr val="dk1"/>
                </a:solidFill>
                <a:effectLst/>
                <a:uFillTx/>
                <a:latin typeface="Calibri"/>
              </a:rPr>
              <a:t>huitième principe </a:t>
            </a:r>
            <a:br>
              <a:rPr sz="2800"/>
            </a:br>
            <a:r>
              <a:rPr lang="fr-FR" sz="2800" b="0" u="none" strike="noStrike">
                <a:solidFill>
                  <a:schemeClr val="lt1"/>
                </a:solidFill>
                <a:effectLst/>
                <a:uFillTx/>
                <a:latin typeface="Calibri"/>
              </a:rPr>
              <a:t>Un bien vaut ce qu’il rapporte, ni plus ni moins</a:t>
            </a:r>
            <a:endParaRPr lang="en-US" sz="2800" b="0" u="none" strike="noStrike">
              <a:solidFill>
                <a:schemeClr val="dk1"/>
              </a:solidFill>
              <a:effectLst/>
              <a:uFillTx/>
              <a:latin typeface="Calibri"/>
            </a:endParaRPr>
          </a:p>
          <a:p>
            <a:pPr indent="0" algn="l" defTabSz="914400">
              <a:lnSpc>
                <a:spcPct val="90000"/>
              </a:lnSpc>
              <a:spcBef>
                <a:spcPts val="1001"/>
              </a:spcBef>
              <a:buNone/>
              <a:tabLst>
                <a:tab pos="0" algn="l"/>
              </a:tabLst>
            </a:pPr>
            <a:br>
              <a:rPr sz="2800"/>
            </a:br>
            <a:r>
              <a:rPr lang="fr-FR" sz="2400" b="1" u="none" strike="noStrike">
                <a:solidFill>
                  <a:schemeClr val="dk1"/>
                </a:solidFill>
                <a:effectLst/>
                <a:uFillTx/>
                <a:latin typeface="Calibri"/>
              </a:rPr>
              <a:t>neuvième principe </a:t>
            </a:r>
            <a:br>
              <a:rPr sz="2800"/>
            </a:br>
            <a:r>
              <a:rPr lang="fr-FR" sz="2800" b="0" u="none" strike="noStrike">
                <a:solidFill>
                  <a:schemeClr val="lt1"/>
                </a:solidFill>
                <a:effectLst/>
                <a:uFillTx/>
                <a:latin typeface="Calibri"/>
              </a:rPr>
              <a:t>La seule réalité est le cash-flow</a:t>
            </a:r>
            <a:endParaRPr lang="en-US" sz="2800" b="0" u="none" strike="noStrike">
              <a:solidFill>
                <a:schemeClr val="dk1"/>
              </a:solidFill>
              <a:effectLst/>
              <a:uFillTx/>
              <a:latin typeface="Calibri"/>
            </a:endParaRPr>
          </a:p>
          <a:p>
            <a:pPr indent="0" algn="l" defTabSz="914400">
              <a:lnSpc>
                <a:spcPct val="90000"/>
              </a:lnSpc>
              <a:spcBef>
                <a:spcPts val="1001"/>
              </a:spcBef>
              <a:buNone/>
              <a:tabLst>
                <a:tab pos="0" algn="l"/>
              </a:tabLst>
            </a:pPr>
            <a:br>
              <a:rPr sz="2800"/>
            </a:br>
            <a:r>
              <a:rPr lang="fr-FR" sz="2400" b="1" u="none" strike="noStrike">
                <a:solidFill>
                  <a:schemeClr val="dk1"/>
                </a:solidFill>
                <a:effectLst/>
                <a:uFillTx/>
                <a:latin typeface="Calibri"/>
              </a:rPr>
              <a:t>dixième principe </a:t>
            </a:r>
            <a:br>
              <a:rPr sz="2800"/>
            </a:br>
            <a:r>
              <a:rPr lang="fr-FR" sz="2800" b="0" u="none" strike="noStrike">
                <a:solidFill>
                  <a:schemeClr val="lt1"/>
                </a:solidFill>
                <a:effectLst/>
                <a:uFillTx/>
                <a:latin typeface="Calibri"/>
              </a:rPr>
              <a:t>L’argent est disponible en quantité illimitée</a:t>
            </a:r>
            <a:endParaRPr lang="en-US" sz="2800" b="0" u="none" strike="noStrike">
              <a:solidFill>
                <a:schemeClr val="dk1"/>
              </a:solidFill>
              <a:effectLst/>
              <a:uFillTx/>
              <a:latin typeface="Calibri"/>
            </a:endParaRPr>
          </a:p>
        </p:txBody>
      </p:sp>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5B87202C-3CC3-4A05-BAA5-F8F9038D3A00}" type="slidenum">
              <a:t>128</a:t>
            </a:fld>
          </a:p>
        </p:txBody>
      </p:sp>
    </p:spTree>
  </p:cSld>
  <mc:AlternateContent>
    <mc:Choice Requires="p14">
      <p:transition spd="slow" p14:dur="2000"/>
    </mc:Choice>
    <mc:Fallback>
      <p:transition spd="slow"/>
    </mc:Fallback>
  </mc:AlternateContent>
</p:sld>
</file>

<file path=ppt/slides/slide1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1" name="PlaceHolder 1"/>
          <p:cNvSpPr>
            <a:spLocks noGrp="1"/>
          </p:cNvSpPr>
          <p:nvPr>
            <p:ph type="title"/>
          </p:nvPr>
        </p:nvSpPr>
        <p:spPr>
          <a:xfrm>
            <a:off x="0" y="0"/>
            <a:ext cx="6725520" cy="777960"/>
          </a:xfrm>
          <a:prstGeom prst="rect">
            <a:avLst/>
          </a:prstGeom>
          <a:noFill/>
          <a:ln w="0">
            <a:noFill/>
          </a:ln>
        </p:spPr>
        <p:txBody>
          <a:bodyPr lIns="91440" tIns="45720" rIns="91440" bIns="45720" anchor="ctr">
            <a:normAutofit/>
          </a:bodyPr>
          <a:p>
            <a:pPr indent="0" algn="l" defTabSz="914400">
              <a:lnSpc>
                <a:spcPct val="90000"/>
              </a:lnSpc>
              <a:buNone/>
            </a:pPr>
            <a:r>
              <a:rPr lang="fr-FR" sz="2800" b="1" u="none" strike="noStrike">
                <a:solidFill>
                  <a:schemeClr val="lt1"/>
                </a:solidFill>
                <a:effectLst/>
                <a:uFillTx/>
                <a:latin typeface="Bahnschrift"/>
              </a:rPr>
              <a:t>Mais, à coté de la finance régulée……</a:t>
            </a:r>
            <a:endParaRPr lang="en-US" sz="2800" b="0" u="none" strike="noStrike">
              <a:solidFill>
                <a:schemeClr val="dk1"/>
              </a:solidFill>
              <a:effectLst/>
              <a:uFillTx/>
              <a:latin typeface="Calibri Light"/>
            </a:endParaRPr>
          </a:p>
        </p:txBody>
      </p:sp>
      <p:pic>
        <p:nvPicPr>
          <p:cNvPr id="362" name="Picture 2"/>
          <p:cNvPicPr/>
          <p:nvPr/>
        </p:nvPicPr>
        <p:blipFill>
          <a:blip r:embed="rId1"/>
          <a:stretch/>
        </p:blipFill>
        <p:spPr>
          <a:xfrm>
            <a:off x="3808080" y="867960"/>
            <a:ext cx="7559640" cy="512136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7634EFCA-1ED3-48E6-B0A1-24D33E6A567B}" type="slidenum">
              <a:t>129</a:t>
            </a:fld>
          </a:p>
        </p:txBody>
      </p:sp>
    </p:spTree>
  </p:cSld>
  <mc:AlternateContent>
    <mc:Choice Requires="p14">
      <p:transition spd="slow" p14:dur="2000"/>
    </mc:Choice>
    <mc:Fallback>
      <p:transition spd="slow"/>
    </mc:Fallback>
  </mc:AlternateContent>
</p:sld>
</file>

<file path=ppt/slides/slide1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63" name="Picture 2" descr="Tout comprendre sur le shadow banking - Appgroves"/>
          <p:cNvPicPr/>
          <p:nvPr/>
        </p:nvPicPr>
        <p:blipFill>
          <a:blip r:embed="rId1"/>
          <a:stretch/>
        </p:blipFill>
        <p:spPr>
          <a:xfrm>
            <a:off x="2714760" y="1639080"/>
            <a:ext cx="6761880" cy="4563000"/>
          </a:xfrm>
          <a:prstGeom prst="rect">
            <a:avLst/>
          </a:prstGeom>
          <a:noFill/>
          <a:ln w="0">
            <a:noFill/>
          </a:ln>
        </p:spPr>
      </p:pic>
      <p:pic>
        <p:nvPicPr>
          <p:cNvPr id="364" name="Picture 4" descr="Shadow banking"/>
          <p:cNvPicPr/>
          <p:nvPr/>
        </p:nvPicPr>
        <p:blipFill>
          <a:blip r:embed="rId2"/>
          <a:stretch/>
        </p:blipFill>
        <p:spPr>
          <a:xfrm>
            <a:off x="9122400" y="383400"/>
            <a:ext cx="2640960" cy="1307160"/>
          </a:xfrm>
          <a:prstGeom prst="rect">
            <a:avLst/>
          </a:prstGeom>
          <a:noFill/>
          <a:ln w="0">
            <a:noFill/>
          </a:ln>
        </p:spPr>
      </p:pic>
      <p:pic>
        <p:nvPicPr>
          <p:cNvPr id="365" name="Picture 6"/>
          <p:cNvPicPr/>
          <p:nvPr/>
        </p:nvPicPr>
        <p:blipFill>
          <a:blip r:embed="rId3"/>
          <a:stretch/>
        </p:blipFill>
        <p:spPr>
          <a:xfrm>
            <a:off x="428400" y="459720"/>
            <a:ext cx="3120120" cy="1247760"/>
          </a:xfrm>
          <a:prstGeom prst="rect">
            <a:avLst/>
          </a:prstGeom>
          <a:noFill/>
          <a:ln w="0">
            <a:noFill/>
          </a:ln>
        </p:spPr>
      </p:pic>
      <p:sp>
        <p:nvSpPr>
          <p:cNvPr id="2" name="PlaceHolder 1"/>
          <p:cNvSpPr>
            <a:spLocks noGrp="1"/>
          </p:cNvSpPr>
          <p:nvPr>
            <p:ph type="ftr" idx="11"/>
          </p:nvPr>
        </p:nvSpPr>
        <p:spPr/>
        <p:txBody>
          <a:bodyPr/>
          <a:p>
            <a:r>
              <a:t>la financiarisation de l'immobilier Paris la Défense Bernard Roth 31 mars 2023</a:t>
            </a:r>
          </a:p>
        </p:txBody>
      </p:sp>
      <p:sp>
        <p:nvSpPr>
          <p:cNvPr id="3" name="PlaceHolder 2"/>
          <p:cNvSpPr>
            <a:spLocks noGrp="1"/>
          </p:cNvSpPr>
          <p:nvPr>
            <p:ph type="sldNum" idx="12"/>
          </p:nvPr>
        </p:nvSpPr>
        <p:spPr/>
        <p:txBody>
          <a:bodyPr/>
          <a:p>
            <a:fld id="{8A280023-FEC0-4F29-B1DE-018F9404D75C}" type="slidenum">
              <a:t>130</a:t>
            </a:fld>
          </a:p>
        </p:txBody>
      </p:sp>
    </p:spTree>
  </p:cSld>
  <mc:AlternateContent>
    <mc:Choice Requires="p14">
      <p:transition spd="slow" p14:dur="2000"/>
    </mc:Choice>
    <mc:Fallback>
      <p:transition spd="slow"/>
    </mc:Fallback>
  </mc:AlternateContent>
</p:sld>
</file>

<file path=ppt/slides/slide1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useBgFill="1">
        <p:nvSpPr>
          <p:cNvPr id="366" name="Rectangle 8200">
            <a:extLst>
              <a:ext uri="{C183D7F6-B498-43B3-948B-1728B52AA6E4}">
                <adec:decorative xmlns:adec="http://schemas.microsoft.com/office/drawing/2017/decorative" val="1"/>
              </a:ext>
            </a:extLst>
          </p:cNvPr>
          <p:cNvSpPr/>
          <p:nvPr/>
        </p:nvSpPr>
        <p:spPr>
          <a:xfrm>
            <a:off x="0" y="0"/>
            <a:ext cx="12188520" cy="6857640"/>
          </a:xfrm>
          <a:prstGeom prst="rect">
            <a:avLst/>
          </a:prstGeom>
          <a:ln w="12600">
            <a:noFill/>
          </a:ln>
        </p:spPr>
        <p:style>
          <a:lnRef idx="0"/>
          <a:fillRef idx="0"/>
          <a:effectRef idx="0"/>
          <a:fontRef idx="minor"/>
        </p:style>
        <p:txBody>
          <a:bodyPr lIns="90000" tIns="45000" rIns="90000" bIns="45000" anchor="ctr">
            <a:noAutofit/>
          </a:bodyPr>
          <a:p>
            <a:endParaRPr lang="en-US" sz="1800" b="0" u="none" strike="noStrike">
              <a:solidFill>
                <a:schemeClr val="lt1"/>
              </a:solidFill>
              <a:effectLst/>
              <a:uFillTx/>
              <a:latin typeface="Calibri"/>
            </a:endParaRPr>
          </a:p>
        </p:txBody>
      </p:sp>
      <p:pic>
        <p:nvPicPr>
          <p:cNvPr id="367" name="Picture 4" descr="The lure of shadow banking | May 10th 2014 | The Economist"/>
          <p:cNvPicPr/>
          <p:nvPr/>
        </p:nvPicPr>
        <p:blipFill>
          <a:blip r:embed="rId1"/>
          <a:stretch/>
        </p:blipFill>
        <p:spPr>
          <a:xfrm>
            <a:off x="1647000" y="320040"/>
            <a:ext cx="2960280" cy="3894840"/>
          </a:xfrm>
          <a:prstGeom prst="rect">
            <a:avLst/>
          </a:prstGeom>
          <a:noFill/>
          <a:ln w="0">
            <a:noFill/>
          </a:ln>
        </p:spPr>
      </p:pic>
      <p:pic>
        <p:nvPicPr>
          <p:cNvPr id="368" name="Picture 2" descr="M1 Finance Economie de la Banque. - ppt télécharger"/>
          <p:cNvPicPr/>
          <p:nvPr/>
        </p:nvPicPr>
        <p:blipFill>
          <a:blip r:embed="rId2"/>
          <a:stretch/>
        </p:blipFill>
        <p:spPr>
          <a:xfrm>
            <a:off x="6464880" y="320040"/>
            <a:ext cx="5193360" cy="3894840"/>
          </a:xfrm>
          <a:prstGeom prst="rect">
            <a:avLst/>
          </a:prstGeom>
          <a:noFill/>
          <a:ln w="0">
            <a:noFill/>
          </a:ln>
        </p:spPr>
      </p:pic>
      <p:sp>
        <p:nvSpPr>
          <p:cNvPr id="369" name="sketch line">
            <a:extLst>
              <a:ext uri="{C183D7F6-B498-43B3-948B-1728B52AA6E4}">
                <adec:decorative xmlns:adec="http://schemas.microsoft.com/office/drawing/2017/decorative" val="1"/>
              </a:ext>
            </a:extLst>
          </p:cNvPr>
          <p:cNvSpPr/>
          <p:nvPr/>
        </p:nvSpPr>
        <p:spPr>
          <a:xfrm>
            <a:off x="4449960" y="5594400"/>
            <a:ext cx="3291480" cy="18000"/>
          </a:xfrm>
          <a:custGeom>
            <a:avLst/>
            <a:gdLst>
              <a:gd name="textAreaLeft" fmla="*/ 0 w 3291480"/>
              <a:gd name="textAreaRight" fmla="*/ 3291840 w 3291480"/>
              <a:gd name="textAreaTop" fmla="*/ 0 h 18000"/>
              <a:gd name="textAreaBottom" fmla="*/ 18360 h 18000"/>
              <a:gd name="GluePoint1X" fmla="*/ 0 w 3291840"/>
              <a:gd name="GluePoint1Y" fmla="*/ 0 h 18288"/>
              <a:gd name="GluePoint2X" fmla="*/ 658368 w 3291840"/>
              <a:gd name="GluePoint2Y" fmla="*/ 0 h 18288"/>
              <a:gd name="GluePoint3X" fmla="*/ 1283818 w 3291840"/>
              <a:gd name="GluePoint3Y" fmla="*/ 0 h 18288"/>
              <a:gd name="GluePoint4X" fmla="*/ 1909267 w 3291840"/>
              <a:gd name="GluePoint4Y" fmla="*/ 0 h 18288"/>
              <a:gd name="GluePoint5X" fmla="*/ 2633472 w 3291840"/>
              <a:gd name="GluePoint5Y" fmla="*/ 0 h 18288"/>
              <a:gd name="GluePoint6X" fmla="*/ 3291840 w 3291840"/>
              <a:gd name="GluePoint6Y" fmla="*/ 0 h 18288"/>
              <a:gd name="GluePoint7X" fmla="*/ 3291840 w 3291840"/>
              <a:gd name="GluePoint7Y" fmla="*/ 18288 h 18288"/>
              <a:gd name="GluePoint8X" fmla="*/ 2633472 w 3291840"/>
              <a:gd name="GluePoint8Y" fmla="*/ 18288 h 18288"/>
              <a:gd name="GluePoint9X" fmla="*/ 2073859 w 3291840"/>
              <a:gd name="GluePoint9Y" fmla="*/ 18288 h 18288"/>
              <a:gd name="GluePoint10X" fmla="*/ 1448410 w 3291840"/>
              <a:gd name="GluePoint10Y" fmla="*/ 18288 h 18288"/>
              <a:gd name="GluePoint11X" fmla="*/ 822960 w 3291840"/>
              <a:gd name="GluePoint11Y" fmla="*/ 18288 h 18288"/>
              <a:gd name="GluePoint12X" fmla="*/ 0 w 3291840"/>
              <a:gd name="GluePoint12Y" fmla="*/ 18288 h 18288"/>
              <a:gd name="GluePoint13X" fmla="*/ 0 w 3291840"/>
              <a:gd name="GluePoint13Y" fmla="*/ 0 h 18288"/>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Lst>
            <a:rect l="textAreaLeft" t="textAreaTop" r="textAreaRight" b="textAreaBottom"/>
            <a:pathLst>
              <a:path fill="none" w="3291840" h="18288">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stroke="0" w="3291840" h="18288">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cap="rnd" w="41400">
            <a:solidFill>
              <a:schemeClr val="accent2"/>
            </a:solidFill>
            <a:round/>
          </a:ln>
        </p:spPr>
        <p:style>
          <a:lnRef idx="0"/>
          <a:fillRef idx="0"/>
          <a:effectRef idx="0"/>
          <a:fontRef idx="minor"/>
        </p:style>
        <p:txBody>
          <a:bodyPr lIns="90000" tIns="-26640" rIns="90000" bIns="-26640" anchor="ctr">
            <a:noAutofit/>
          </a:bodyPr>
          <a:p>
            <a:endParaRPr lang="en-US" sz="1800" b="0" u="none" strike="noStrike">
              <a:solidFill>
                <a:schemeClr val="lt1"/>
              </a:solidFill>
              <a:effectLst/>
              <a:uFillTx/>
              <a:latin typeface="Calibri"/>
            </a:endParaRPr>
          </a:p>
        </p:txBody>
      </p:sp>
      <p:sp>
        <p:nvSpPr>
          <p:cNvPr id="370" name="PlaceHolder 1"/>
          <p:cNvSpPr>
            <a:spLocks noGrp="1"/>
          </p:cNvSpPr>
          <p:nvPr>
            <p:ph type="ftr" idx="45"/>
          </p:nvPr>
        </p:nvSpPr>
        <p:spPr>
          <a:xfrm>
            <a:off x="4038480" y="6356520"/>
            <a:ext cx="4114440" cy="364680"/>
          </a:xfrm>
          <a:prstGeom prst="rect">
            <a:avLst/>
          </a:prstGeom>
          <a:noFill/>
          <a:ln w="0">
            <a:noFill/>
          </a:ln>
        </p:spPr>
        <p:txBody>
          <a:bodyPr lIns="91440" tIns="45720" rIns="91440" bIns="45720" anchor="ctr">
            <a:normAutofit/>
          </a:bodyPr>
          <a:lstStyle>
            <a:lvl1pPr indent="0" algn="ctr" defTabSz="914400">
              <a:lnSpc>
                <a:spcPct val="90000"/>
              </a:lnSpc>
              <a:spcAft>
                <a:spcPts val="601"/>
              </a:spcAft>
              <a:buNone/>
              <a:defRPr lang="en-US" sz="900" b="0" u="none" strike="noStrike">
                <a:solidFill>
                  <a:schemeClr val="dk1">
                    <a:tint val="75000"/>
                  </a:schemeClr>
                </a:solidFill>
                <a:effectLst/>
                <a:uFillTx/>
                <a:latin typeface="Calibri"/>
              </a:defRPr>
            </a:lvl1pPr>
          </a:lstStyle>
          <a:p>
            <a:pPr indent="0" algn="ctr" defTabSz="914400">
              <a:lnSpc>
                <a:spcPct val="90000"/>
              </a:lnSpc>
              <a:spcAft>
                <a:spcPts val="601"/>
              </a:spcAft>
              <a:buNone/>
            </a:pPr>
            <a:r>
              <a:rPr lang="en-US" sz="900" b="0" u="none" strike="noStrike">
                <a:solidFill>
                  <a:schemeClr val="dk1">
                    <a:tint val="75000"/>
                  </a:schemeClr>
                </a:solidFill>
                <a:effectLst/>
                <a:uFillTx/>
                <a:latin typeface="Calibri"/>
              </a:rPr>
              <a:t>la financiarisation de l'immobilier Paris la Défense Bernard Roth 31 mars 2023</a:t>
            </a:r>
            <a:endParaRPr lang="fr-FR" sz="900" b="0" u="none" strike="noStrike">
              <a:solidFill>
                <a:srgbClr val="000000"/>
              </a:solidFill>
              <a:effectLst/>
              <a:uFillTx/>
              <a:latin typeface="Times New Roman"/>
            </a:endParaRPr>
          </a:p>
        </p:txBody>
      </p:sp>
      <p:sp>
        <p:nvSpPr>
          <p:cNvPr id="371" name="PlaceHolder 2"/>
          <p:cNvSpPr>
            <a:spLocks noGrp="1"/>
          </p:cNvSpPr>
          <p:nvPr>
            <p:ph type="sldNum" idx="46"/>
          </p:nvPr>
        </p:nvSpPr>
        <p:spPr>
          <a:xfrm>
            <a:off x="8610480" y="6356520"/>
            <a:ext cx="2742840" cy="364680"/>
          </a:xfrm>
          <a:prstGeom prst="rect">
            <a:avLst/>
          </a:prstGeom>
          <a:noFill/>
          <a:ln w="0">
            <a:noFill/>
          </a:ln>
        </p:spPr>
        <p:txBody>
          <a:bodyPr lIns="91440" tIns="45720" rIns="91440" bIns="45720" anchor="ctr">
            <a:normAutofit/>
          </a:bodyPr>
          <a:lstStyle>
            <a:lvl1pPr indent="0" algn="r" defTabSz="914400">
              <a:lnSpc>
                <a:spcPct val="100000"/>
              </a:lnSpc>
              <a:spcAft>
                <a:spcPts val="601"/>
              </a:spcAft>
              <a:buNone/>
              <a:defRPr lang="en-US" sz="1200" b="0" u="none" strike="noStrike">
                <a:solidFill>
                  <a:schemeClr val="dk1">
                    <a:tint val="75000"/>
                  </a:schemeClr>
                </a:solidFill>
                <a:effectLst/>
                <a:uFillTx/>
                <a:latin typeface="Calibri"/>
              </a:defRPr>
            </a:lvl1pPr>
          </a:lstStyle>
          <a:p>
            <a:pPr indent="0" algn="r" defTabSz="914400">
              <a:lnSpc>
                <a:spcPct val="100000"/>
              </a:lnSpc>
              <a:spcAft>
                <a:spcPts val="601"/>
              </a:spcAft>
              <a:buNone/>
            </a:pPr>
            <a:fld id="{51DEDD1C-8AB5-4702-8C34-91E05856A6F7}" type="slidenum">
              <a:rPr lang="en-US" sz="1200" b="0" u="none" strike="noStrike">
                <a:solidFill>
                  <a:schemeClr val="dk1">
                    <a:tint val="75000"/>
                  </a:schemeClr>
                </a:solidFill>
                <a:effectLst/>
                <a:uFillTx/>
                <a:latin typeface="Calibri"/>
              </a:rPr>
              <a:t>&lt;numéro&gt;</a:t>
            </a:fld>
            <a:endParaRPr lang="fr-FR" sz="1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1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useBgFill="1">
        <p:nvSpPr>
          <p:cNvPr id="372" name="Rectangle 9224">
            <a:extLst>
              <a:ext uri="{C183D7F6-B498-43B3-948B-1728B52AA6E4}">
                <adec:decorative xmlns:adec="http://schemas.microsoft.com/office/drawing/2017/decorative" val="1"/>
              </a:ext>
            </a:extLst>
          </p:cNvPr>
          <p:cNvSpPr/>
          <p:nvPr/>
        </p:nvSpPr>
        <p:spPr>
          <a:xfrm>
            <a:off x="0" y="0"/>
            <a:ext cx="12188520" cy="6857640"/>
          </a:xfrm>
          <a:prstGeom prst="rect">
            <a:avLst/>
          </a:prstGeom>
          <a:ln w="12600">
            <a:noFill/>
          </a:ln>
        </p:spPr>
        <p:style>
          <a:lnRef idx="0"/>
          <a:fillRef idx="0"/>
          <a:effectRef idx="0"/>
          <a:fontRef idx="minor"/>
        </p:style>
        <p:txBody>
          <a:bodyPr lIns="90000" tIns="45000" rIns="90000" bIns="45000" anchor="ctr">
            <a:noAutofit/>
          </a:bodyPr>
          <a:p>
            <a:endParaRPr lang="en-US" sz="1800" b="0" u="none" strike="noStrike">
              <a:solidFill>
                <a:schemeClr val="lt1"/>
              </a:solidFill>
              <a:effectLst/>
              <a:uFillTx/>
              <a:latin typeface="Calibri"/>
            </a:endParaRPr>
          </a:p>
        </p:txBody>
      </p:sp>
      <p:pic>
        <p:nvPicPr>
          <p:cNvPr id="373" name="Picture 2"/>
          <p:cNvPicPr/>
          <p:nvPr/>
        </p:nvPicPr>
        <p:blipFill>
          <a:blip r:embed="rId1"/>
          <a:stretch/>
        </p:blipFill>
        <p:spPr>
          <a:xfrm>
            <a:off x="320040" y="379800"/>
            <a:ext cx="5614200" cy="3775320"/>
          </a:xfrm>
          <a:prstGeom prst="rect">
            <a:avLst/>
          </a:prstGeom>
          <a:noFill/>
          <a:ln w="0">
            <a:noFill/>
          </a:ln>
        </p:spPr>
      </p:pic>
      <p:pic>
        <p:nvPicPr>
          <p:cNvPr id="374" name="Picture 4"/>
          <p:cNvPicPr/>
          <p:nvPr/>
        </p:nvPicPr>
        <p:blipFill>
          <a:blip r:embed="rId2"/>
          <a:stretch/>
        </p:blipFill>
        <p:spPr>
          <a:xfrm>
            <a:off x="6254640" y="1186920"/>
            <a:ext cx="5614200" cy="2161080"/>
          </a:xfrm>
          <a:prstGeom prst="rect">
            <a:avLst/>
          </a:prstGeom>
          <a:noFill/>
          <a:ln w="0">
            <a:noFill/>
          </a:ln>
        </p:spPr>
      </p:pic>
      <p:sp>
        <p:nvSpPr>
          <p:cNvPr id="375" name="sketch line">
            <a:extLst>
              <a:ext uri="{C183D7F6-B498-43B3-948B-1728B52AA6E4}">
                <adec:decorative xmlns:adec="http://schemas.microsoft.com/office/drawing/2017/decorative" val="1"/>
              </a:ext>
            </a:extLst>
          </p:cNvPr>
          <p:cNvSpPr/>
          <p:nvPr/>
        </p:nvSpPr>
        <p:spPr>
          <a:xfrm>
            <a:off x="4449960" y="5594400"/>
            <a:ext cx="3291480" cy="18000"/>
          </a:xfrm>
          <a:custGeom>
            <a:avLst/>
            <a:gdLst>
              <a:gd name="textAreaLeft" fmla="*/ 0 w 3291480"/>
              <a:gd name="textAreaRight" fmla="*/ 3291840 w 3291480"/>
              <a:gd name="textAreaTop" fmla="*/ 0 h 18000"/>
              <a:gd name="textAreaBottom" fmla="*/ 18360 h 18000"/>
              <a:gd name="GluePoint1X" fmla="*/ 0 w 3291840"/>
              <a:gd name="GluePoint1Y" fmla="*/ 0 h 18288"/>
              <a:gd name="GluePoint2X" fmla="*/ 658368 w 3291840"/>
              <a:gd name="GluePoint2Y" fmla="*/ 0 h 18288"/>
              <a:gd name="GluePoint3X" fmla="*/ 1283818 w 3291840"/>
              <a:gd name="GluePoint3Y" fmla="*/ 0 h 18288"/>
              <a:gd name="GluePoint4X" fmla="*/ 1909267 w 3291840"/>
              <a:gd name="GluePoint4Y" fmla="*/ 0 h 18288"/>
              <a:gd name="GluePoint5X" fmla="*/ 2633472 w 3291840"/>
              <a:gd name="GluePoint5Y" fmla="*/ 0 h 18288"/>
              <a:gd name="GluePoint6X" fmla="*/ 3291840 w 3291840"/>
              <a:gd name="GluePoint6Y" fmla="*/ 0 h 18288"/>
              <a:gd name="GluePoint7X" fmla="*/ 3291840 w 3291840"/>
              <a:gd name="GluePoint7Y" fmla="*/ 18288 h 18288"/>
              <a:gd name="GluePoint8X" fmla="*/ 2633472 w 3291840"/>
              <a:gd name="GluePoint8Y" fmla="*/ 18288 h 18288"/>
              <a:gd name="GluePoint9X" fmla="*/ 2073859 w 3291840"/>
              <a:gd name="GluePoint9Y" fmla="*/ 18288 h 18288"/>
              <a:gd name="GluePoint10X" fmla="*/ 1448410 w 3291840"/>
              <a:gd name="GluePoint10Y" fmla="*/ 18288 h 18288"/>
              <a:gd name="GluePoint11X" fmla="*/ 822960 w 3291840"/>
              <a:gd name="GluePoint11Y" fmla="*/ 18288 h 18288"/>
              <a:gd name="GluePoint12X" fmla="*/ 0 w 3291840"/>
              <a:gd name="GluePoint12Y" fmla="*/ 18288 h 18288"/>
              <a:gd name="GluePoint13X" fmla="*/ 0 w 3291840"/>
              <a:gd name="GluePoint13Y" fmla="*/ 0 h 18288"/>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Lst>
            <a:rect l="textAreaLeft" t="textAreaTop" r="textAreaRight" b="textAreaBottom"/>
            <a:pathLst>
              <a:path fill="none" w="3291840" h="18288">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stroke="0" w="3291840" h="18288">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cap="rnd" w="41400">
            <a:solidFill>
              <a:schemeClr val="accent2"/>
            </a:solidFill>
            <a:round/>
          </a:ln>
        </p:spPr>
        <p:style>
          <a:lnRef idx="0"/>
          <a:fillRef idx="0"/>
          <a:effectRef idx="0"/>
          <a:fontRef idx="minor"/>
        </p:style>
        <p:txBody>
          <a:bodyPr lIns="90000" tIns="-26640" rIns="90000" bIns="-26640" anchor="ctr">
            <a:noAutofit/>
          </a:bodyPr>
          <a:p>
            <a:endParaRPr lang="en-US" sz="1800" b="0" u="none" strike="noStrike">
              <a:solidFill>
                <a:schemeClr val="lt1"/>
              </a:solidFill>
              <a:effectLst/>
              <a:uFillTx/>
              <a:latin typeface="Calibri"/>
            </a:endParaRPr>
          </a:p>
        </p:txBody>
      </p:sp>
      <p:sp>
        <p:nvSpPr>
          <p:cNvPr id="376" name="PlaceHolder 1"/>
          <p:cNvSpPr>
            <a:spLocks noGrp="1"/>
          </p:cNvSpPr>
          <p:nvPr>
            <p:ph type="ftr" idx="47"/>
          </p:nvPr>
        </p:nvSpPr>
        <p:spPr>
          <a:xfrm>
            <a:off x="4038480" y="6356520"/>
            <a:ext cx="4114440" cy="364680"/>
          </a:xfrm>
          <a:prstGeom prst="rect">
            <a:avLst/>
          </a:prstGeom>
          <a:noFill/>
          <a:ln w="0">
            <a:noFill/>
          </a:ln>
        </p:spPr>
        <p:txBody>
          <a:bodyPr lIns="91440" tIns="45720" rIns="91440" bIns="45720" anchor="ctr">
            <a:normAutofit/>
          </a:bodyPr>
          <a:lstStyle>
            <a:lvl1pPr indent="0" algn="ctr" defTabSz="914400">
              <a:lnSpc>
                <a:spcPct val="90000"/>
              </a:lnSpc>
              <a:spcAft>
                <a:spcPts val="601"/>
              </a:spcAft>
              <a:buNone/>
              <a:defRPr lang="en-US" sz="900" b="0" u="none" strike="noStrike">
                <a:solidFill>
                  <a:schemeClr val="dk1">
                    <a:tint val="75000"/>
                  </a:schemeClr>
                </a:solidFill>
                <a:effectLst/>
                <a:uFillTx/>
                <a:latin typeface="Calibri"/>
              </a:defRPr>
            </a:lvl1pPr>
          </a:lstStyle>
          <a:p>
            <a:pPr indent="0" algn="ctr" defTabSz="914400">
              <a:lnSpc>
                <a:spcPct val="90000"/>
              </a:lnSpc>
              <a:spcAft>
                <a:spcPts val="601"/>
              </a:spcAft>
              <a:buNone/>
            </a:pPr>
            <a:r>
              <a:rPr lang="en-US" sz="900" b="0" u="none" strike="noStrike">
                <a:solidFill>
                  <a:schemeClr val="dk1">
                    <a:tint val="75000"/>
                  </a:schemeClr>
                </a:solidFill>
                <a:effectLst/>
                <a:uFillTx/>
                <a:latin typeface="Calibri"/>
              </a:rPr>
              <a:t>la financiarisation de l'immobilier Paris la Défense Bernard Roth 31 mars 2023</a:t>
            </a:r>
            <a:endParaRPr lang="fr-FR" sz="900" b="0" u="none" strike="noStrike">
              <a:solidFill>
                <a:srgbClr val="000000"/>
              </a:solidFill>
              <a:effectLst/>
              <a:uFillTx/>
              <a:latin typeface="Times New Roman"/>
            </a:endParaRPr>
          </a:p>
        </p:txBody>
      </p:sp>
      <p:sp>
        <p:nvSpPr>
          <p:cNvPr id="377" name="PlaceHolder 2"/>
          <p:cNvSpPr>
            <a:spLocks noGrp="1"/>
          </p:cNvSpPr>
          <p:nvPr>
            <p:ph type="sldNum" idx="48"/>
          </p:nvPr>
        </p:nvSpPr>
        <p:spPr>
          <a:xfrm>
            <a:off x="8610480" y="6356520"/>
            <a:ext cx="2742840" cy="364680"/>
          </a:xfrm>
          <a:prstGeom prst="rect">
            <a:avLst/>
          </a:prstGeom>
          <a:noFill/>
          <a:ln w="0">
            <a:noFill/>
          </a:ln>
        </p:spPr>
        <p:txBody>
          <a:bodyPr lIns="91440" tIns="45720" rIns="91440" bIns="45720" anchor="ctr">
            <a:normAutofit/>
          </a:bodyPr>
          <a:lstStyle>
            <a:lvl1pPr indent="0" algn="r" defTabSz="914400">
              <a:lnSpc>
                <a:spcPct val="100000"/>
              </a:lnSpc>
              <a:spcAft>
                <a:spcPts val="601"/>
              </a:spcAft>
              <a:buNone/>
              <a:defRPr lang="en-US" sz="1200" b="0" u="none" strike="noStrike">
                <a:solidFill>
                  <a:schemeClr val="dk1">
                    <a:tint val="75000"/>
                  </a:schemeClr>
                </a:solidFill>
                <a:effectLst/>
                <a:uFillTx/>
                <a:latin typeface="Calibri"/>
              </a:defRPr>
            </a:lvl1pPr>
          </a:lstStyle>
          <a:p>
            <a:pPr indent="0" algn="r" defTabSz="914400">
              <a:lnSpc>
                <a:spcPct val="100000"/>
              </a:lnSpc>
              <a:spcAft>
                <a:spcPts val="601"/>
              </a:spcAft>
              <a:buNone/>
            </a:pPr>
            <a:fld id="{E8A1E0F7-6EF5-44DD-A4C1-AA2C8D9CA2C8}" type="slidenum">
              <a:rPr lang="en-US" sz="1200" b="0" u="none" strike="noStrike">
                <a:solidFill>
                  <a:schemeClr val="dk1">
                    <a:tint val="75000"/>
                  </a:schemeClr>
                </a:solidFill>
                <a:effectLst/>
                <a:uFillTx/>
                <a:latin typeface="Calibri"/>
              </a:rPr>
              <a:t>&lt;numéro&gt;</a:t>
            </a:fld>
            <a:endParaRPr lang="fr-FR" sz="1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1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8" name="PlaceHolder 1"/>
          <p:cNvSpPr>
            <a:spLocks noGrp="1"/>
          </p:cNvSpPr>
          <p:nvPr>
            <p:ph type="title"/>
          </p:nvPr>
        </p:nvSpPr>
        <p:spPr>
          <a:xfrm>
            <a:off x="838080" y="-76320"/>
            <a:ext cx="10515240" cy="1142640"/>
          </a:xfrm>
          <a:prstGeom prst="rect">
            <a:avLst/>
          </a:prstGeom>
          <a:noFill/>
          <a:ln w="0">
            <a:noFill/>
          </a:ln>
        </p:spPr>
        <p:txBody>
          <a:bodyPr lIns="91440" tIns="45720" rIns="91440" bIns="45720" anchor="ctr">
            <a:noAutofit/>
          </a:bodyPr>
          <a:p>
            <a:pPr indent="0" algn="ctr" defTabSz="914400">
              <a:lnSpc>
                <a:spcPct val="90000"/>
              </a:lnSpc>
              <a:buNone/>
            </a:pPr>
            <a:r>
              <a:rPr lang="fr-FR" sz="4400" b="1" u="none" strike="noStrike">
                <a:solidFill>
                  <a:schemeClr val="lt1"/>
                </a:solidFill>
                <a:effectLst/>
                <a:uFillTx/>
                <a:latin typeface="Bahnschrift"/>
              </a:rPr>
              <a:t>Règles prudentielles</a:t>
            </a:r>
            <a:endParaRPr lang="en-US" sz="4400" b="0" u="none" strike="noStrike">
              <a:solidFill>
                <a:schemeClr val="dk1"/>
              </a:solidFill>
              <a:effectLst/>
              <a:uFillTx/>
              <a:latin typeface="Calibri Light"/>
            </a:endParaRPr>
          </a:p>
        </p:txBody>
      </p:sp>
      <p:pic>
        <p:nvPicPr>
          <p:cNvPr id="379" name="Picture 2" descr="bale3"/>
          <p:cNvPicPr/>
          <p:nvPr/>
        </p:nvPicPr>
        <p:blipFill>
          <a:blip r:embed="rId1"/>
          <a:stretch/>
        </p:blipFill>
        <p:spPr>
          <a:xfrm>
            <a:off x="2399400" y="1066680"/>
            <a:ext cx="7070760" cy="510948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1C4C141D-AE30-4D9F-A9EF-F4FF54BB55A3}" type="slidenum">
              <a:t>133</a:t>
            </a:fld>
          </a:p>
        </p:txBody>
      </p:sp>
    </p:spTree>
  </p:cSld>
  <mc:AlternateContent>
    <mc:Choice Requires="p14">
      <p:transition spd="slow" p14:dur="2000"/>
    </mc:Choice>
    <mc:Fallback>
      <p:transition spd="slow"/>
    </mc:Fallback>
  </mc:AlternateContent>
</p:sld>
</file>

<file path=ppt/slides/slide1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0"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p>
            <a:pPr indent="0" algn="l" defTabSz="914400">
              <a:lnSpc>
                <a:spcPct val="90000"/>
              </a:lnSpc>
              <a:buNone/>
            </a:pPr>
            <a:endParaRPr lang="en-US" sz="4400" b="0" u="none" strike="noStrike">
              <a:solidFill>
                <a:schemeClr val="dk1"/>
              </a:solidFill>
              <a:effectLst/>
              <a:uFillTx/>
              <a:latin typeface="Calibri Light"/>
            </a:endParaRPr>
          </a:p>
        </p:txBody>
      </p:sp>
      <p:pic>
        <p:nvPicPr>
          <p:cNvPr id="381" name="Picture 2"/>
          <p:cNvPicPr/>
          <p:nvPr/>
        </p:nvPicPr>
        <p:blipFill>
          <a:blip r:embed="rId1"/>
          <a:stretch/>
        </p:blipFill>
        <p:spPr>
          <a:xfrm>
            <a:off x="389160" y="60480"/>
            <a:ext cx="11196720" cy="629532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315707D2-904D-411B-9D62-F403C172F8FA}" type="slidenum">
              <a:t>134</a:t>
            </a:fld>
          </a:p>
        </p:txBody>
      </p:sp>
    </p:spTree>
  </p:cSld>
  <mc:AlternateContent>
    <mc:Choice Requires="p14">
      <p:transition spd="slow" p14:dur="2000"/>
    </mc:Choice>
    <mc:Fallback>
      <p:transition spd="slow"/>
    </mc:Fallback>
  </mc:AlternateContent>
</p:sld>
</file>

<file path=ppt/slides/slide1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2"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p>
            <a:pPr indent="0" algn="ctr" defTabSz="914400">
              <a:lnSpc>
                <a:spcPct val="90000"/>
              </a:lnSpc>
              <a:buNone/>
            </a:pPr>
            <a:r>
              <a:rPr lang="fr-FR" sz="4400" b="1" u="none" strike="noStrike">
                <a:solidFill>
                  <a:schemeClr val="lt1"/>
                </a:solidFill>
                <a:effectLst/>
                <a:uFillTx/>
                <a:latin typeface="Bahnschrift"/>
              </a:rPr>
              <a:t>Les taux bancaires </a:t>
            </a:r>
            <a:endParaRPr lang="en-US" sz="4400" b="0" u="none" strike="noStrike">
              <a:solidFill>
                <a:schemeClr val="dk1"/>
              </a:solidFill>
              <a:effectLst/>
              <a:uFillTx/>
              <a:latin typeface="Calibri Light"/>
            </a:endParaRPr>
          </a:p>
        </p:txBody>
      </p:sp>
      <p:pic>
        <p:nvPicPr>
          <p:cNvPr id="383" name="Espace réservé du contenu 5"/>
          <p:cNvPicPr/>
          <p:nvPr/>
        </p:nvPicPr>
        <p:blipFill>
          <a:blip r:embed="rId1"/>
          <a:stretch/>
        </p:blipFill>
        <p:spPr>
          <a:xfrm>
            <a:off x="2256480" y="1825560"/>
            <a:ext cx="7678440" cy="435096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0B7DC534-79B0-4D21-9C55-8EAEEEBA54D4}" type="slidenum">
              <a:t>135</a:t>
            </a:fld>
          </a:p>
        </p:txBody>
      </p:sp>
    </p:spTree>
  </p:cSld>
  <mc:AlternateContent>
    <mc:Choice Requires="p14">
      <p:transition spd="slow" p14:dur="2000"/>
    </mc:Choice>
    <mc:Fallback>
      <p:transition spd="slow"/>
    </mc:Fallback>
  </mc:AlternateContent>
</p:sld>
</file>

<file path=ppt/slides/slide1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4" name="PlaceHolder 1"/>
          <p:cNvSpPr>
            <a:spLocks noGrp="1"/>
          </p:cNvSpPr>
          <p:nvPr>
            <p:ph type="title"/>
          </p:nvPr>
        </p:nvSpPr>
        <p:spPr>
          <a:xfrm>
            <a:off x="986400" y="-164160"/>
            <a:ext cx="10515240" cy="948600"/>
          </a:xfrm>
          <a:prstGeom prst="rect">
            <a:avLst/>
          </a:prstGeom>
          <a:noFill/>
          <a:ln w="0">
            <a:noFill/>
          </a:ln>
        </p:spPr>
        <p:txBody>
          <a:bodyPr lIns="91440" tIns="45720" rIns="91440" bIns="45720" anchor="ctr">
            <a:noAutofit/>
          </a:bodyPr>
          <a:p>
            <a:pPr indent="0" algn="ctr" defTabSz="914400">
              <a:lnSpc>
                <a:spcPct val="90000"/>
              </a:lnSpc>
              <a:buNone/>
            </a:pPr>
            <a:r>
              <a:rPr lang="fr-FR" sz="4400" b="0" u="none" strike="noStrike">
                <a:solidFill>
                  <a:schemeClr val="lt1"/>
                </a:solidFill>
                <a:effectLst/>
                <a:uFillTx/>
                <a:latin typeface="Calibri Light"/>
              </a:rPr>
              <a:t> </a:t>
            </a:r>
            <a:r>
              <a:rPr lang="fr-FR" sz="4400" b="0" u="none" strike="noStrike">
                <a:solidFill>
                  <a:schemeClr val="lt1"/>
                </a:solidFill>
                <a:effectLst/>
                <a:uFillTx/>
                <a:latin typeface="Bahnschrift"/>
              </a:rPr>
              <a:t>Jeu des taux</a:t>
            </a:r>
            <a:endParaRPr lang="en-US" sz="4400" b="0" u="none" strike="noStrike">
              <a:solidFill>
                <a:schemeClr val="dk1"/>
              </a:solidFill>
              <a:effectLst/>
              <a:uFillTx/>
              <a:latin typeface="Calibri Light"/>
            </a:endParaRPr>
          </a:p>
        </p:txBody>
      </p:sp>
      <p:pic>
        <p:nvPicPr>
          <p:cNvPr id="385" name="Picture 4" descr="Les différents types de taux d'intérêt - Crédit Agricole e-immobilier ..."/>
          <p:cNvPicPr/>
          <p:nvPr/>
        </p:nvPicPr>
        <p:blipFill>
          <a:blip r:embed="rId1"/>
          <a:stretch/>
        </p:blipFill>
        <p:spPr>
          <a:xfrm>
            <a:off x="1905840" y="924840"/>
            <a:ext cx="8903520" cy="500796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4AF1E505-03D7-4D1C-8A84-000DE065CB32}" type="slidenum">
              <a:t>136</a:t>
            </a:fld>
          </a:p>
        </p:txBody>
      </p:sp>
    </p:spTree>
  </p:cSld>
  <mc:AlternateContent>
    <mc:Choice Requires="p14">
      <p:transition spd="slow" p14:dur="2000"/>
    </mc:Choice>
    <mc:Fallback>
      <p:transition spd="slow"/>
    </mc:Fallback>
  </mc:AlternateContent>
</p:sld>
</file>

<file path=ppt/slides/slide1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6" name="PlaceHolder 1"/>
          <p:cNvSpPr>
            <a:spLocks noGrp="1"/>
          </p:cNvSpPr>
          <p:nvPr>
            <p:ph type="title"/>
          </p:nvPr>
        </p:nvSpPr>
        <p:spPr>
          <a:xfrm>
            <a:off x="5682240" y="626400"/>
            <a:ext cx="4114440" cy="4674600"/>
          </a:xfrm>
          <a:prstGeom prst="rect">
            <a:avLst/>
          </a:prstGeom>
          <a:noFill/>
          <a:ln w="0">
            <a:noFill/>
          </a:ln>
        </p:spPr>
        <p:txBody>
          <a:bodyPr lIns="91440" tIns="45720" rIns="91440" bIns="45720" anchor="ctr">
            <a:noAutofit/>
          </a:bodyPr>
          <a:p>
            <a:pPr indent="0" algn="l" defTabSz="914400">
              <a:lnSpc>
                <a:spcPct val="90000"/>
              </a:lnSpc>
              <a:buNone/>
            </a:pPr>
            <a:r>
              <a:rPr lang="fr-FR" sz="4400" b="1" u="none" strike="noStrike">
                <a:solidFill>
                  <a:schemeClr val="lt1"/>
                </a:solidFill>
                <a:effectLst/>
                <a:uFillTx/>
                <a:latin typeface="Bahnschrift"/>
              </a:rPr>
              <a:t>Enjeu des taux </a:t>
            </a:r>
            <a:endParaRPr lang="en-US" sz="4400" b="0" u="none" strike="noStrike">
              <a:solidFill>
                <a:schemeClr val="dk1"/>
              </a:solidFill>
              <a:effectLst/>
              <a:uFillTx/>
              <a:latin typeface="Calibri Light"/>
            </a:endParaRPr>
          </a:p>
        </p:txBody>
      </p:sp>
      <p:pic>
        <p:nvPicPr>
          <p:cNvPr id="387" name="Picture 6" descr="Les déterminants du taux d'intérêt - Matchbanker"/>
          <p:cNvPicPr/>
          <p:nvPr/>
        </p:nvPicPr>
        <p:blipFill>
          <a:blip r:embed="rId1"/>
          <a:stretch/>
        </p:blipFill>
        <p:spPr>
          <a:xfrm>
            <a:off x="100800" y="105120"/>
            <a:ext cx="3317040" cy="664704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8ACBADF3-0A6A-42BB-BA68-939143F1B7C7}" type="slidenum">
              <a:t>137</a:t>
            </a:fld>
          </a:p>
        </p:txBody>
      </p:sp>
    </p:spTree>
  </p:cSld>
  <mc:AlternateContent>
    <mc:Choice Requires="p14">
      <p:transition spd="slow" p14:dur="2000"/>
    </mc:Choice>
    <mc:Fallback>
      <p:transition spd="slow"/>
    </mc:Fallback>
  </mc:AlternateContent>
</p:sld>
</file>

<file path=ppt/slides/slide1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8" name="PlaceHolder 1"/>
          <p:cNvSpPr>
            <a:spLocks noGrp="1"/>
          </p:cNvSpPr>
          <p:nvPr>
            <p:ph type="title"/>
          </p:nvPr>
        </p:nvSpPr>
        <p:spPr>
          <a:xfrm>
            <a:off x="838080" y="136440"/>
            <a:ext cx="10515240" cy="1093320"/>
          </a:xfrm>
          <a:prstGeom prst="rect">
            <a:avLst/>
          </a:prstGeom>
          <a:noFill/>
          <a:ln w="0">
            <a:noFill/>
          </a:ln>
        </p:spPr>
        <p:txBody>
          <a:bodyPr lIns="91440" tIns="45720" rIns="91440" bIns="45720" anchor="ctr">
            <a:noAutofit/>
          </a:bodyPr>
          <a:p>
            <a:pPr indent="0" algn="ctr" defTabSz="914400">
              <a:lnSpc>
                <a:spcPct val="90000"/>
              </a:lnSpc>
              <a:buNone/>
            </a:pPr>
            <a:r>
              <a:rPr lang="fr-FR" sz="4400" b="1" u="none" strike="noStrike">
                <a:solidFill>
                  <a:schemeClr val="lt1"/>
                </a:solidFill>
                <a:effectLst/>
                <a:uFillTx/>
                <a:latin typeface="Bahnschrift"/>
              </a:rPr>
              <a:t>Maturité des taux </a:t>
            </a:r>
            <a:endParaRPr lang="en-US" sz="4400" b="0" u="none" strike="noStrike">
              <a:solidFill>
                <a:schemeClr val="dk1"/>
              </a:solidFill>
              <a:effectLst/>
              <a:uFillTx/>
              <a:latin typeface="Calibri Light"/>
            </a:endParaRPr>
          </a:p>
        </p:txBody>
      </p:sp>
      <p:pic>
        <p:nvPicPr>
          <p:cNvPr id="389" name="Espace réservé du contenu 5"/>
          <p:cNvPicPr/>
          <p:nvPr/>
        </p:nvPicPr>
        <p:blipFill>
          <a:blip r:embed="rId1"/>
          <a:stretch/>
        </p:blipFill>
        <p:spPr>
          <a:xfrm>
            <a:off x="1447920" y="1825560"/>
            <a:ext cx="9296280" cy="435096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FB8C4711-563B-4674-A196-4D13BE63DD5F}" type="slidenum">
              <a:t>138</a:t>
            </a:fld>
          </a:p>
        </p:txBody>
      </p:sp>
    </p:spTree>
  </p:cSld>
  <mc:AlternateContent>
    <mc:Choice Requires="p14">
      <p:transition spd="slow" p14:dur="2000"/>
    </mc:Choice>
    <mc:Fallback>
      <p:transition spd="slow"/>
    </mc:Fallback>
  </mc:AlternateContent>
</p:sld>
</file>

<file path=ppt/slides/slide1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0" name="PlaceHolder 1"/>
          <p:cNvSpPr>
            <a:spLocks noGrp="1"/>
          </p:cNvSpPr>
          <p:nvPr>
            <p:ph type="title"/>
          </p:nvPr>
        </p:nvSpPr>
        <p:spPr>
          <a:xfrm>
            <a:off x="838080" y="0"/>
            <a:ext cx="10515240" cy="924840"/>
          </a:xfrm>
          <a:prstGeom prst="rect">
            <a:avLst/>
          </a:prstGeom>
          <a:noFill/>
          <a:ln w="0">
            <a:noFill/>
          </a:ln>
        </p:spPr>
        <p:txBody>
          <a:bodyPr lIns="91440" tIns="45720" rIns="91440" bIns="45720" anchor="ctr">
            <a:normAutofit/>
          </a:bodyPr>
          <a:p>
            <a:pPr indent="0" algn="ctr" defTabSz="914400">
              <a:lnSpc>
                <a:spcPct val="90000"/>
              </a:lnSpc>
              <a:buNone/>
            </a:pPr>
            <a:r>
              <a:rPr lang="fr-FR" sz="3600" b="0" u="none" strike="noStrike">
                <a:solidFill>
                  <a:schemeClr val="lt1"/>
                </a:solidFill>
                <a:effectLst/>
                <a:uFillTx/>
                <a:latin typeface="Bahnschrift"/>
              </a:rPr>
              <a:t>TAUX LONGS &gt; de 7 ans </a:t>
            </a:r>
            <a:endParaRPr lang="en-US" sz="3600" b="0" u="none" strike="noStrike">
              <a:solidFill>
                <a:schemeClr val="dk1"/>
              </a:solidFill>
              <a:effectLst/>
              <a:uFillTx/>
              <a:latin typeface="Calibri Light"/>
            </a:endParaRPr>
          </a:p>
        </p:txBody>
      </p:sp>
      <p:sp>
        <p:nvSpPr>
          <p:cNvPr id="391" name="PlaceHolder 2"/>
          <p:cNvSpPr>
            <a:spLocks noGrp="1"/>
          </p:cNvSpPr>
          <p:nvPr>
            <p:ph/>
          </p:nvPr>
        </p:nvSpPr>
        <p:spPr>
          <a:xfrm>
            <a:off x="838080" y="1055880"/>
            <a:ext cx="10515240" cy="5120640"/>
          </a:xfrm>
          <a:prstGeom prst="rect">
            <a:avLst/>
          </a:prstGeom>
          <a:noFill/>
          <a:ln w="0">
            <a:noFill/>
          </a:ln>
        </p:spPr>
        <p:txBody>
          <a:bodyPr lIns="91440" tIns="45720" rIns="91440" bIns="45720" anchor="t">
            <a:normAutofit/>
          </a:bodyPr>
          <a:p>
            <a:pPr indent="0" algn="l" defTabSz="914400">
              <a:lnSpc>
                <a:spcPct val="90000"/>
              </a:lnSpc>
              <a:spcBef>
                <a:spcPts val="1001"/>
              </a:spcBef>
              <a:buNone/>
              <a:tabLst>
                <a:tab pos="0" algn="l"/>
              </a:tabLst>
            </a:pPr>
            <a:r>
              <a:rPr lang="fr-FR" sz="2800" b="0" u="none" strike="noStrike">
                <a:solidFill>
                  <a:schemeClr val="lt1"/>
                </a:solidFill>
                <a:effectLst/>
                <a:uFillTx/>
                <a:latin typeface="Bahnschrift"/>
              </a:rPr>
              <a:t>- </a:t>
            </a:r>
            <a:r>
              <a:rPr lang="fr-FR" sz="2800" b="0" u="none" strike="noStrike">
                <a:solidFill>
                  <a:schemeClr val="dk1"/>
                </a:solidFill>
                <a:effectLst/>
                <a:uFillTx/>
                <a:latin typeface="Bahnschrift"/>
              </a:rPr>
              <a:t>La référence </a:t>
            </a:r>
            <a:r>
              <a:rPr lang="fr-FR" sz="2800" b="0" u="none" strike="noStrike">
                <a:solidFill>
                  <a:schemeClr val="lt1"/>
                </a:solidFill>
                <a:effectLst/>
                <a:uFillTx/>
                <a:latin typeface="Bahnschrift"/>
              </a:rPr>
              <a:t>= l’obligation d’Etat OAT à échéance 10 ans.</a:t>
            </a:r>
            <a:endParaRPr lang="en-US" sz="2800" b="0" u="none" strike="noStrike">
              <a:solidFill>
                <a:schemeClr val="dk1"/>
              </a:solidFill>
              <a:effectLst/>
              <a:uFillTx/>
              <a:latin typeface="Calibri"/>
            </a:endParaRPr>
          </a:p>
          <a:p>
            <a:pPr marL="432000" indent="-228600" algn="l" defTabSz="914400">
              <a:lnSpc>
                <a:spcPct val="90000"/>
              </a:lnSpc>
              <a:spcBef>
                <a:spcPts val="1001"/>
              </a:spcBef>
              <a:buClr>
                <a:srgbClr val="FFFFFF"/>
              </a:buClr>
              <a:buFont typeface="Arial"/>
              <a:buChar char="•"/>
              <a:tabLst>
                <a:tab pos="0" algn="l"/>
              </a:tabLst>
            </a:pPr>
            <a:r>
              <a:rPr lang="fr-FR" sz="2400" b="0" u="none" strike="noStrike">
                <a:solidFill>
                  <a:schemeClr val="lt1"/>
                </a:solidFill>
                <a:effectLst/>
                <a:uFillTx/>
                <a:latin typeface="Bahnschrift"/>
              </a:rPr>
              <a:t>Les taux longs sont la rémunération des placements dits «sans risque» sur le moyen et long terme.</a:t>
            </a:r>
            <a:endParaRPr lang="en-US" sz="2400" b="0" u="none" strike="noStrike">
              <a:solidFill>
                <a:schemeClr val="dk1"/>
              </a:solidFill>
              <a:effectLst/>
              <a:uFillTx/>
              <a:latin typeface="Calibri"/>
            </a:endParaRPr>
          </a:p>
          <a:p>
            <a:pPr marL="432000" indent="-228600" algn="l" defTabSz="914400">
              <a:lnSpc>
                <a:spcPct val="90000"/>
              </a:lnSpc>
              <a:spcBef>
                <a:spcPts val="1001"/>
              </a:spcBef>
              <a:buClr>
                <a:srgbClr val="FFFFFF"/>
              </a:buClr>
              <a:buFont typeface="Arial"/>
              <a:buChar char="•"/>
              <a:tabLst>
                <a:tab pos="0" algn="l"/>
              </a:tabLst>
            </a:pPr>
            <a:r>
              <a:rPr lang="fr-FR" sz="2400" b="0" u="none" strike="noStrike">
                <a:solidFill>
                  <a:schemeClr val="lt1"/>
                </a:solidFill>
                <a:effectLst/>
                <a:uFillTx/>
                <a:latin typeface="Bahnschrift"/>
              </a:rPr>
              <a:t>0,30% en début 2022</a:t>
            </a:r>
            <a:endParaRPr lang="en-US" sz="2400" b="0" u="none" strike="noStrike">
              <a:solidFill>
                <a:schemeClr val="dk1"/>
              </a:solidFill>
              <a:effectLst/>
              <a:uFillTx/>
              <a:latin typeface="Calibri"/>
            </a:endParaRPr>
          </a:p>
          <a:p>
            <a:pPr marL="432000" indent="-228600" algn="l" defTabSz="914400">
              <a:lnSpc>
                <a:spcPct val="90000"/>
              </a:lnSpc>
              <a:spcBef>
                <a:spcPts val="1001"/>
              </a:spcBef>
              <a:buClr>
                <a:srgbClr val="FFFFFF"/>
              </a:buClr>
              <a:buFont typeface="Arial"/>
              <a:buChar char="•"/>
              <a:tabLst>
                <a:tab pos="0" algn="l"/>
              </a:tabLst>
            </a:pPr>
            <a:r>
              <a:rPr lang="fr-FR" sz="2400" b="0" u="none" strike="noStrike">
                <a:solidFill>
                  <a:schemeClr val="lt1"/>
                </a:solidFill>
                <a:effectLst/>
                <a:uFillTx/>
                <a:latin typeface="Bahnschrift"/>
              </a:rPr>
              <a:t> 3% fin octobre 2022.</a:t>
            </a:r>
            <a:endParaRPr lang="en-US" sz="2400" b="0" u="none" strike="noStrike">
              <a:solidFill>
                <a:schemeClr val="dk1"/>
              </a:solidFill>
              <a:effectLst/>
              <a:uFillTx/>
              <a:latin typeface="Calibri"/>
            </a:endParaRPr>
          </a:p>
          <a:p>
            <a:pPr indent="0" algn="l" defTabSz="914400">
              <a:lnSpc>
                <a:spcPct val="90000"/>
              </a:lnSpc>
              <a:spcBef>
                <a:spcPts val="1001"/>
              </a:spcBef>
              <a:buNone/>
              <a:tabLst>
                <a:tab pos="0" algn="l"/>
              </a:tabLst>
            </a:pPr>
            <a:endParaRPr lang="en-US" sz="2400" b="0" u="none" strike="noStrike">
              <a:solidFill>
                <a:schemeClr val="dk1"/>
              </a:solidFill>
              <a:effectLst/>
              <a:uFillTx/>
              <a:latin typeface="Calibri"/>
            </a:endParaRPr>
          </a:p>
          <a:p>
            <a:pPr indent="0" algn="l" defTabSz="914400">
              <a:lnSpc>
                <a:spcPct val="90000"/>
              </a:lnSpc>
              <a:spcBef>
                <a:spcPts val="1001"/>
              </a:spcBef>
              <a:buNone/>
              <a:tabLst>
                <a:tab pos="0" algn="l"/>
              </a:tabLst>
            </a:pPr>
            <a:r>
              <a:rPr lang="fr-FR" sz="2800" b="0" u="none" strike="noStrike">
                <a:solidFill>
                  <a:schemeClr val="lt1"/>
                </a:solidFill>
                <a:effectLst/>
                <a:uFillTx/>
                <a:latin typeface="Bahnschrift"/>
              </a:rPr>
              <a:t>- Quels sont </a:t>
            </a:r>
            <a:r>
              <a:rPr lang="fr-FR" sz="2800" b="0" u="none" strike="noStrike">
                <a:solidFill>
                  <a:schemeClr val="dk1"/>
                </a:solidFill>
                <a:effectLst/>
                <a:uFillTx/>
                <a:latin typeface="Bahnschrift"/>
              </a:rPr>
              <a:t>les impacts </a:t>
            </a:r>
            <a:r>
              <a:rPr lang="fr-FR" sz="2800" b="0" u="none" strike="noStrike">
                <a:solidFill>
                  <a:schemeClr val="lt1"/>
                </a:solidFill>
                <a:effectLst/>
                <a:uFillTx/>
                <a:latin typeface="Bahnschrift"/>
              </a:rPr>
              <a:t>des taux longs ?</a:t>
            </a:r>
            <a:endParaRPr lang="en-US" sz="2800" b="0" u="none" strike="noStrike">
              <a:solidFill>
                <a:schemeClr val="dk1"/>
              </a:solidFill>
              <a:effectLst/>
              <a:uFillTx/>
              <a:latin typeface="Calibri"/>
            </a:endParaRPr>
          </a:p>
          <a:p>
            <a:pPr marL="432000" indent="-228600" algn="l" defTabSz="914400">
              <a:lnSpc>
                <a:spcPct val="90000"/>
              </a:lnSpc>
              <a:spcBef>
                <a:spcPts val="1001"/>
              </a:spcBef>
              <a:buClr>
                <a:srgbClr val="FFFFFF"/>
              </a:buClr>
              <a:buFont typeface="Arial"/>
              <a:buChar char="•"/>
              <a:tabLst>
                <a:tab pos="0" algn="l"/>
              </a:tabLst>
            </a:pPr>
            <a:r>
              <a:rPr lang="fr-FR" sz="2400" b="0" u="none" strike="noStrike">
                <a:solidFill>
                  <a:schemeClr val="lt1"/>
                </a:solidFill>
                <a:effectLst/>
                <a:uFillTx/>
                <a:latin typeface="Bahnschrift"/>
              </a:rPr>
              <a:t>influencent les crédits immobiliers long terme à taux fixe.</a:t>
            </a:r>
            <a:endParaRPr lang="en-US" sz="2400" b="0" u="none" strike="noStrike">
              <a:solidFill>
                <a:schemeClr val="dk1"/>
              </a:solidFill>
              <a:effectLst/>
              <a:uFillTx/>
              <a:latin typeface="Calibri"/>
            </a:endParaRPr>
          </a:p>
          <a:p>
            <a:pPr marL="432000" indent="-228600" algn="l" defTabSz="914400">
              <a:lnSpc>
                <a:spcPct val="90000"/>
              </a:lnSpc>
              <a:spcBef>
                <a:spcPts val="1001"/>
              </a:spcBef>
              <a:buClr>
                <a:srgbClr val="FFFFFF"/>
              </a:buClr>
              <a:buFont typeface="Arial"/>
              <a:buChar char="•"/>
              <a:tabLst>
                <a:tab pos="0" algn="l"/>
              </a:tabLst>
            </a:pPr>
            <a:r>
              <a:rPr lang="fr-FR" sz="2400" b="0" u="none" strike="noStrike">
                <a:solidFill>
                  <a:schemeClr val="lt1"/>
                </a:solidFill>
                <a:effectLst/>
                <a:uFillTx/>
                <a:latin typeface="Bahnschrift"/>
              </a:rPr>
              <a:t>la hausse des taux longs renforce les rendements proposés notamment par les entreprises sur le marché obligataire et dévalue les précédents</a:t>
            </a:r>
            <a:endParaRPr lang="en-US" sz="2400" b="0" u="none" strike="noStrike">
              <a:solidFill>
                <a:schemeClr val="dk1"/>
              </a:solidFill>
              <a:effectLst/>
              <a:uFillTx/>
              <a:latin typeface="Calibri"/>
            </a:endParaRPr>
          </a:p>
          <a:p>
            <a:pPr indent="0" algn="l" defTabSz="914400">
              <a:lnSpc>
                <a:spcPct val="90000"/>
              </a:lnSpc>
              <a:spcBef>
                <a:spcPts val="1001"/>
              </a:spcBef>
              <a:buNone/>
              <a:tabLst>
                <a:tab pos="0" algn="l"/>
              </a:tabLst>
            </a:pPr>
            <a:endParaRPr lang="en-US" sz="2800" b="0" u="none" strike="noStrike">
              <a:solidFill>
                <a:schemeClr val="dk1"/>
              </a:solidFill>
              <a:effectLst/>
              <a:uFillTx/>
              <a:latin typeface="Calibri"/>
            </a:endParaRPr>
          </a:p>
        </p:txBody>
      </p:sp>
      <p:sp>
        <p:nvSpPr>
          <p:cNvPr id="4" name="PlaceHolder 3"/>
          <p:cNvSpPr>
            <a:spLocks noGrp="1"/>
          </p:cNvSpPr>
          <p:nvPr>
            <p:ph type="ftr" idx="11"/>
          </p:nvPr>
        </p:nvSpPr>
        <p:spPr/>
        <p:txBody>
          <a:bodyPr/>
          <a:p>
            <a:r>
              <a:t>la financiarisation de l'immobilier Paris la Défense Bernard Roth 31 mars 2023</a:t>
            </a:r>
          </a:p>
        </p:txBody>
      </p:sp>
      <p:sp>
        <p:nvSpPr>
          <p:cNvPr id="5" name="PlaceHolder 4"/>
          <p:cNvSpPr>
            <a:spLocks noGrp="1"/>
          </p:cNvSpPr>
          <p:nvPr>
            <p:ph type="sldNum" idx="12"/>
          </p:nvPr>
        </p:nvSpPr>
        <p:spPr/>
        <p:txBody>
          <a:bodyPr/>
          <a:p>
            <a:fld id="{D0B482D0-50C2-4724-852D-E6ECC1021C27}" type="slidenum">
              <a:t>139</a:t>
            </a:fld>
          </a:p>
        </p:txBody>
      </p:sp>
    </p:spTree>
  </p:cSld>
  <mc:AlternateContent>
    <mc:Choice Requires="p14">
      <p:transition spd="slow" p14:dur="2000"/>
    </mc:Choice>
    <mc:Fallback>
      <p:transition spd="slow"/>
    </mc:Fallback>
  </mc:AlternateContent>
</p:sld>
</file>

<file path=ppt/slides/slide1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2" name="PlaceHolder 1"/>
          <p:cNvSpPr>
            <a:spLocks noGrp="1"/>
          </p:cNvSpPr>
          <p:nvPr>
            <p:ph type="title"/>
          </p:nvPr>
        </p:nvSpPr>
        <p:spPr>
          <a:xfrm>
            <a:off x="838080" y="136440"/>
            <a:ext cx="10515240" cy="951840"/>
          </a:xfrm>
          <a:prstGeom prst="rect">
            <a:avLst/>
          </a:prstGeom>
          <a:noFill/>
          <a:ln w="0">
            <a:noFill/>
          </a:ln>
        </p:spPr>
        <p:txBody>
          <a:bodyPr lIns="91440" tIns="45720" rIns="91440" bIns="45720" anchor="ctr">
            <a:normAutofit/>
          </a:bodyPr>
          <a:p>
            <a:pPr indent="0" algn="ctr" defTabSz="914400">
              <a:lnSpc>
                <a:spcPct val="90000"/>
              </a:lnSpc>
              <a:buNone/>
            </a:pPr>
            <a:r>
              <a:rPr lang="fr-FR" sz="4000" b="1" u="none" strike="noStrike">
                <a:solidFill>
                  <a:schemeClr val="lt1"/>
                </a:solidFill>
                <a:effectLst/>
                <a:uFillTx/>
                <a:latin typeface="Bahnschrift"/>
              </a:rPr>
              <a:t>TAUX COURTS  &lt; 2 ans</a:t>
            </a:r>
            <a:endParaRPr lang="en-US" sz="4000" b="0" u="none" strike="noStrike">
              <a:solidFill>
                <a:schemeClr val="dk1"/>
              </a:solidFill>
              <a:effectLst/>
              <a:uFillTx/>
              <a:latin typeface="Calibri Light"/>
            </a:endParaRPr>
          </a:p>
        </p:txBody>
      </p:sp>
      <p:sp>
        <p:nvSpPr>
          <p:cNvPr id="393" name="PlaceHolder 2"/>
          <p:cNvSpPr>
            <a:spLocks noGrp="1"/>
          </p:cNvSpPr>
          <p:nvPr>
            <p:ph/>
          </p:nvPr>
        </p:nvSpPr>
        <p:spPr>
          <a:xfrm>
            <a:off x="838080" y="1197360"/>
            <a:ext cx="10515240" cy="4979160"/>
          </a:xfrm>
          <a:prstGeom prst="rect">
            <a:avLst/>
          </a:prstGeom>
          <a:noFill/>
          <a:ln w="0">
            <a:noFill/>
          </a:ln>
        </p:spPr>
        <p:txBody>
          <a:bodyPr lIns="91440" tIns="45720" rIns="91440" bIns="45720" anchor="t">
            <a:normAutofit lnSpcReduction="9999"/>
          </a:bodyPr>
          <a:p>
            <a:pPr indent="0" algn="l" defTabSz="914400">
              <a:lnSpc>
                <a:spcPct val="90000"/>
              </a:lnSpc>
              <a:spcBef>
                <a:spcPts val="1001"/>
              </a:spcBef>
              <a:buNone/>
              <a:tabLst>
                <a:tab pos="0" algn="l"/>
              </a:tabLst>
            </a:pPr>
            <a:r>
              <a:rPr lang="fr-FR" sz="2800" b="0" u="none" strike="noStrike">
                <a:solidFill>
                  <a:schemeClr val="lt1"/>
                </a:solidFill>
                <a:effectLst/>
                <a:uFillTx/>
                <a:latin typeface="Bahnschrift"/>
              </a:rPr>
              <a:t>- </a:t>
            </a:r>
            <a:r>
              <a:rPr lang="fr-FR" sz="2800" b="1" u="none" strike="noStrike">
                <a:solidFill>
                  <a:schemeClr val="dk1"/>
                </a:solidFill>
                <a:effectLst/>
                <a:uFillTx/>
                <a:latin typeface="Bahnschrift"/>
              </a:rPr>
              <a:t>Comment sont définis les taux courts ?</a:t>
            </a:r>
            <a:endParaRPr lang="en-US" sz="28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tabLst>
                <a:tab pos="0" algn="l"/>
              </a:tabLst>
            </a:pPr>
            <a:r>
              <a:rPr lang="fr-FR" sz="2600" b="0" u="none" strike="noStrike">
                <a:solidFill>
                  <a:schemeClr val="lt1"/>
                </a:solidFill>
                <a:effectLst/>
                <a:uFillTx/>
                <a:latin typeface="Bahnschrift"/>
              </a:rPr>
              <a:t>Par Banque Centrale (ex :BCE) qui fixe les « </a:t>
            </a:r>
            <a:r>
              <a:rPr lang="fr-FR" sz="2600" b="0" i="1" u="none" strike="noStrike">
                <a:solidFill>
                  <a:schemeClr val="lt1"/>
                </a:solidFill>
                <a:effectLst/>
                <a:uFillTx/>
                <a:latin typeface="Bahnschrift"/>
              </a:rPr>
              <a:t>taux directeurs </a:t>
            </a:r>
            <a:r>
              <a:rPr lang="fr-FR" sz="2600" b="0" u="none" strike="noStrike">
                <a:solidFill>
                  <a:schemeClr val="lt1"/>
                </a:solidFill>
                <a:effectLst/>
                <a:uFillTx/>
                <a:latin typeface="Bahnschrift"/>
              </a:rPr>
              <a:t>». </a:t>
            </a:r>
            <a:endParaRPr lang="en-US" sz="26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tabLst>
                <a:tab pos="0" algn="l"/>
              </a:tabLst>
            </a:pPr>
            <a:r>
              <a:rPr lang="fr-FR" sz="2600" b="0" u="none" strike="noStrike">
                <a:solidFill>
                  <a:schemeClr val="lt1"/>
                </a:solidFill>
                <a:effectLst/>
                <a:uFillTx/>
                <a:latin typeface="Bahnschrift"/>
              </a:rPr>
              <a:t>Fixés à </a:t>
            </a:r>
            <a:r>
              <a:rPr lang="fr-FR" sz="2600" b="0" u="none" strike="noStrike">
                <a:solidFill>
                  <a:schemeClr val="dk1"/>
                </a:solidFill>
                <a:effectLst/>
                <a:uFillTx/>
                <a:latin typeface="Bahnschrift"/>
              </a:rPr>
              <a:t>0% </a:t>
            </a:r>
            <a:r>
              <a:rPr lang="fr-FR" sz="2600" b="0" u="none" strike="noStrike">
                <a:solidFill>
                  <a:schemeClr val="lt1"/>
                </a:solidFill>
                <a:effectLst/>
                <a:uFillTx/>
                <a:latin typeface="Bahnschrift"/>
              </a:rPr>
              <a:t>depuis 2016, la BCE les a remontés deux fois en 2022 pour les porter à </a:t>
            </a:r>
            <a:r>
              <a:rPr lang="fr-FR" sz="2600" b="0" u="none" strike="noStrike">
                <a:solidFill>
                  <a:schemeClr val="dk1"/>
                </a:solidFill>
                <a:effectLst/>
                <a:uFillTx/>
                <a:latin typeface="Bahnschrift"/>
              </a:rPr>
              <a:t>3% </a:t>
            </a:r>
            <a:r>
              <a:rPr lang="fr-FR" sz="2600" b="0" u="none" strike="noStrike">
                <a:solidFill>
                  <a:schemeClr val="lt1"/>
                </a:solidFill>
                <a:effectLst/>
                <a:uFillTx/>
                <a:latin typeface="Bahnschrift"/>
              </a:rPr>
              <a:t>en mars  2023.</a:t>
            </a:r>
            <a:endParaRPr lang="en-US" sz="26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tabLst>
                <a:tab pos="0" algn="l"/>
              </a:tabLst>
            </a:pPr>
            <a:r>
              <a:rPr lang="fr-FR" sz="2600" b="0" u="none" strike="noStrike">
                <a:solidFill>
                  <a:schemeClr val="lt1"/>
                </a:solidFill>
                <a:effectLst/>
                <a:uFillTx/>
                <a:latin typeface="Bahnschrift"/>
              </a:rPr>
              <a:t>Les institutions financières se prêtent des capitaux entre elles pour obtenir, l’argent nécessaire à leurs activités.</a:t>
            </a:r>
            <a:endParaRPr lang="en-US" sz="2600" b="0" u="none" strike="noStrike">
              <a:solidFill>
                <a:schemeClr val="dk1"/>
              </a:solidFill>
              <a:effectLst/>
              <a:uFillTx/>
              <a:latin typeface="Calibri"/>
            </a:endParaRPr>
          </a:p>
          <a:p>
            <a:pPr indent="0" algn="l" defTabSz="914400">
              <a:lnSpc>
                <a:spcPct val="90000"/>
              </a:lnSpc>
              <a:spcBef>
                <a:spcPts val="1001"/>
              </a:spcBef>
              <a:buNone/>
              <a:tabLst>
                <a:tab pos="0" algn="l"/>
              </a:tabLst>
            </a:pPr>
            <a:endParaRPr lang="en-US" sz="2600" b="0" u="none" strike="noStrike">
              <a:solidFill>
                <a:schemeClr val="dk1"/>
              </a:solidFill>
              <a:effectLst/>
              <a:uFillTx/>
              <a:latin typeface="Calibri"/>
            </a:endParaRPr>
          </a:p>
          <a:p>
            <a:pPr marL="228600" indent="-228600" algn="l" defTabSz="914400">
              <a:lnSpc>
                <a:spcPct val="90000"/>
              </a:lnSpc>
              <a:spcBef>
                <a:spcPts val="1001"/>
              </a:spcBef>
              <a:buClr>
                <a:srgbClr val="FFFF00"/>
              </a:buClr>
              <a:buFont typeface="Arial"/>
              <a:buChar char="-"/>
              <a:tabLst>
                <a:tab pos="0" algn="l"/>
              </a:tabLst>
            </a:pPr>
            <a:r>
              <a:rPr lang="fr-FR" sz="3100" b="0" u="none" strike="noStrike">
                <a:solidFill>
                  <a:schemeClr val="dk1"/>
                </a:solidFill>
                <a:effectLst/>
                <a:uFillTx/>
                <a:latin typeface="Bahnschrift"/>
              </a:rPr>
              <a:t>Quelles sont les influences des taux courts ?</a:t>
            </a:r>
            <a:endParaRPr lang="en-US" sz="31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tabLst>
                <a:tab pos="0" algn="l"/>
              </a:tabLst>
            </a:pPr>
            <a:r>
              <a:rPr lang="fr-FR" sz="2600" b="0" u="none" strike="noStrike">
                <a:solidFill>
                  <a:schemeClr val="lt1"/>
                </a:solidFill>
                <a:effectLst/>
                <a:uFillTx/>
                <a:latin typeface="Bahnschrift"/>
              </a:rPr>
              <a:t>c’est la rémunération de l’argent sur des courtes périodes. </a:t>
            </a:r>
            <a:endParaRPr lang="en-US" sz="2600" b="0" u="none" strike="noStrike">
              <a:solidFill>
                <a:schemeClr val="dk1"/>
              </a:solidFill>
              <a:effectLst/>
              <a:uFillTx/>
              <a:latin typeface="Calibri"/>
            </a:endParaRPr>
          </a:p>
          <a:p>
            <a:pPr marL="228600" indent="-228600" algn="l" defTabSz="914400">
              <a:lnSpc>
                <a:spcPct val="90000"/>
              </a:lnSpc>
              <a:spcBef>
                <a:spcPts val="1001"/>
              </a:spcBef>
              <a:buClr>
                <a:srgbClr val="FFFFFF"/>
              </a:buClr>
              <a:buFont typeface="Arial"/>
              <a:buChar char="•"/>
              <a:tabLst>
                <a:tab pos="0" algn="l"/>
              </a:tabLst>
            </a:pPr>
            <a:r>
              <a:rPr lang="fr-FR" sz="2600" b="0" u="none" strike="noStrike">
                <a:solidFill>
                  <a:schemeClr val="lt1"/>
                </a:solidFill>
                <a:effectLst/>
                <a:uFillTx/>
                <a:latin typeface="Bahnschrift"/>
              </a:rPr>
              <a:t>En relevant les taux courts, la BC fait payer plus cher les emprunts qui ont été faits sur une base de taux variable. Il s’agit par exemple des crédits aux entreprises qui empruntent à court terme</a:t>
            </a:r>
            <a:endParaRPr lang="en-US" sz="2600" b="0" u="none" strike="noStrike">
              <a:solidFill>
                <a:schemeClr val="dk1"/>
              </a:solidFill>
              <a:effectLst/>
              <a:uFillTx/>
              <a:latin typeface="Calibri"/>
            </a:endParaRPr>
          </a:p>
          <a:p>
            <a:pPr indent="0" algn="l" defTabSz="914400">
              <a:lnSpc>
                <a:spcPct val="90000"/>
              </a:lnSpc>
              <a:spcBef>
                <a:spcPts val="1001"/>
              </a:spcBef>
              <a:buNone/>
              <a:tabLst>
                <a:tab pos="0" algn="l"/>
              </a:tabLst>
            </a:pPr>
            <a:endParaRPr lang="en-US" sz="2800" b="0" u="none" strike="noStrike">
              <a:solidFill>
                <a:schemeClr val="dk1"/>
              </a:solidFill>
              <a:effectLst/>
              <a:uFillTx/>
              <a:latin typeface="Calibri"/>
            </a:endParaRPr>
          </a:p>
        </p:txBody>
      </p:sp>
      <p:sp>
        <p:nvSpPr>
          <p:cNvPr id="4" name="PlaceHolder 3"/>
          <p:cNvSpPr>
            <a:spLocks noGrp="1"/>
          </p:cNvSpPr>
          <p:nvPr>
            <p:ph type="ftr" idx="11"/>
          </p:nvPr>
        </p:nvSpPr>
        <p:spPr/>
        <p:txBody>
          <a:bodyPr/>
          <a:p>
            <a:r>
              <a:t>la financiarisation de l'immobilier Paris la Défense Bernard Roth 31 mars 2023</a:t>
            </a:r>
          </a:p>
        </p:txBody>
      </p:sp>
      <p:sp>
        <p:nvSpPr>
          <p:cNvPr id="5" name="PlaceHolder 4"/>
          <p:cNvSpPr>
            <a:spLocks noGrp="1"/>
          </p:cNvSpPr>
          <p:nvPr>
            <p:ph type="sldNum" idx="12"/>
          </p:nvPr>
        </p:nvSpPr>
        <p:spPr/>
        <p:txBody>
          <a:bodyPr/>
          <a:p>
            <a:fld id="{8D4AC66C-123A-45D9-8176-83424CEEB39C}" type="slidenum">
              <a:t>140</a:t>
            </a:fld>
          </a:p>
        </p:txBody>
      </p:sp>
    </p:spTree>
  </p:cSld>
  <mc:AlternateContent>
    <mc:Choice Requires="p14">
      <p:transition spd="slow" p14:dur="2000"/>
    </mc:Choice>
    <mc:Fallback>
      <p:transition spd="slow"/>
    </mc:Fallback>
  </mc:AlternateContent>
</p:sld>
</file>

<file path=ppt/slides/slide1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4" name="PlaceHolder 1"/>
          <p:cNvSpPr>
            <a:spLocks noGrp="1"/>
          </p:cNvSpPr>
          <p:nvPr>
            <p:ph type="title"/>
          </p:nvPr>
        </p:nvSpPr>
        <p:spPr>
          <a:xfrm>
            <a:off x="838080" y="24840"/>
            <a:ext cx="10515240" cy="705240"/>
          </a:xfrm>
          <a:prstGeom prst="rect">
            <a:avLst/>
          </a:prstGeom>
          <a:noFill/>
          <a:ln w="0">
            <a:noFill/>
          </a:ln>
        </p:spPr>
        <p:txBody>
          <a:bodyPr lIns="91440" tIns="45720" rIns="91440" bIns="45720" anchor="ctr">
            <a:normAutofit/>
          </a:bodyPr>
          <a:p>
            <a:pPr indent="0" algn="ctr" defTabSz="914400">
              <a:lnSpc>
                <a:spcPct val="90000"/>
              </a:lnSpc>
              <a:buNone/>
            </a:pPr>
            <a:r>
              <a:rPr lang="fr-FR" sz="2800" b="1" u="none" strike="noStrike">
                <a:solidFill>
                  <a:schemeClr val="lt1"/>
                </a:solidFill>
                <a:effectLst/>
                <a:uFillTx/>
                <a:latin typeface="Bahnschrift"/>
              </a:rPr>
              <a:t>EVOLUTION  TAUX LONGS TAUX COURTS</a:t>
            </a:r>
            <a:endParaRPr lang="en-US" sz="2800" b="0" u="none" strike="noStrike">
              <a:solidFill>
                <a:schemeClr val="dk1"/>
              </a:solidFill>
              <a:effectLst/>
              <a:uFillTx/>
              <a:latin typeface="Calibri Light"/>
            </a:endParaRPr>
          </a:p>
        </p:txBody>
      </p:sp>
      <p:pic>
        <p:nvPicPr>
          <p:cNvPr id="395" name="Picture 2" descr="Inversion courbe des taux : une récession est-elle à craindre ?"/>
          <p:cNvPicPr/>
          <p:nvPr/>
        </p:nvPicPr>
        <p:blipFill>
          <a:blip r:embed="rId1"/>
          <a:stretch/>
        </p:blipFill>
        <p:spPr>
          <a:xfrm>
            <a:off x="1507320" y="730080"/>
            <a:ext cx="9177120" cy="514620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696F7915-8678-4F44-8EA4-A182554F2118}" type="slidenum">
              <a:t>141</a:t>
            </a:fld>
          </a:p>
        </p:txBody>
      </p:sp>
    </p:spTree>
  </p:cSld>
  <mc:AlternateContent>
    <mc:Choice Requires="p14">
      <p:transition spd="slow" p14:dur="2000"/>
    </mc:Choice>
    <mc:Fallback>
      <p:transition spd="slow"/>
    </mc:Fallback>
  </mc:AlternateContent>
</p:sld>
</file>

<file path=ppt/slides/slide14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6" name="PlaceHolder 1"/>
          <p:cNvSpPr>
            <a:spLocks noGrp="1"/>
          </p:cNvSpPr>
          <p:nvPr>
            <p:ph type="title"/>
          </p:nvPr>
        </p:nvSpPr>
        <p:spPr>
          <a:xfrm>
            <a:off x="1262880" y="136440"/>
            <a:ext cx="10515240" cy="1325160"/>
          </a:xfrm>
          <a:prstGeom prst="rect">
            <a:avLst/>
          </a:prstGeom>
          <a:noFill/>
          <a:ln w="0">
            <a:noFill/>
          </a:ln>
        </p:spPr>
        <p:txBody>
          <a:bodyPr lIns="91440" tIns="45720" rIns="91440" bIns="45720" anchor="ctr">
            <a:normAutofit fontScale="92500" lnSpcReduction="9999"/>
          </a:bodyPr>
          <a:p>
            <a:pPr indent="0" algn="l" defTabSz="914400">
              <a:lnSpc>
                <a:spcPct val="90000"/>
              </a:lnSpc>
              <a:buNone/>
            </a:pPr>
            <a:r>
              <a:rPr lang="fr-FR" sz="4400" b="0" u="none" strike="noStrike">
                <a:solidFill>
                  <a:schemeClr val="lt1"/>
                </a:solidFill>
                <a:effectLst/>
                <a:uFillTx/>
                <a:latin typeface="Bahnschrift"/>
              </a:rPr>
              <a:t>Politique monétaire / Politique budgétaire</a:t>
            </a:r>
            <a:br>
              <a:rPr sz="4400"/>
            </a:br>
            <a:endParaRPr lang="en-US" sz="4400" b="0" u="none" strike="noStrike">
              <a:solidFill>
                <a:schemeClr val="dk1"/>
              </a:solidFill>
              <a:effectLst/>
              <a:uFillTx/>
              <a:latin typeface="Calibri Light"/>
            </a:endParaRPr>
          </a:p>
        </p:txBody>
      </p:sp>
      <p:pic>
        <p:nvPicPr>
          <p:cNvPr id="397" name="Espace réservé du contenu 5"/>
          <p:cNvPicPr/>
          <p:nvPr/>
        </p:nvPicPr>
        <p:blipFill>
          <a:blip r:embed="rId1"/>
          <a:stretch/>
        </p:blipFill>
        <p:spPr>
          <a:xfrm>
            <a:off x="1370880" y="1447920"/>
            <a:ext cx="9450360" cy="468036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A1432134-ECB8-4A6A-B38F-FB7C350EEBC4}" type="slidenum">
              <a:t>142</a:t>
            </a:fld>
          </a:p>
        </p:txBody>
      </p:sp>
    </p:spTree>
  </p:cSld>
  <mc:AlternateContent>
    <mc:Choice Requires="p14">
      <p:transition spd="slow" p14:dur="2000"/>
    </mc:Choice>
    <mc:Fallback>
      <p:transition spd="slow"/>
    </mc:Fallback>
  </mc:AlternateContent>
</p:sld>
</file>

<file path=ppt/slides/slide14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8" name="PlaceHolder 1"/>
          <p:cNvSpPr>
            <a:spLocks noGrp="1"/>
          </p:cNvSpPr>
          <p:nvPr>
            <p:ph type="title"/>
          </p:nvPr>
        </p:nvSpPr>
        <p:spPr>
          <a:xfrm>
            <a:off x="838080" y="136440"/>
            <a:ext cx="10515240" cy="951840"/>
          </a:xfrm>
          <a:prstGeom prst="rect">
            <a:avLst/>
          </a:prstGeom>
          <a:noFill/>
          <a:ln w="0">
            <a:noFill/>
          </a:ln>
        </p:spPr>
        <p:txBody>
          <a:bodyPr lIns="91440" tIns="45720" rIns="91440" bIns="45720" anchor="ctr">
            <a:noAutofit/>
          </a:bodyPr>
          <a:p>
            <a:pPr indent="0" algn="ctr" defTabSz="914400">
              <a:lnSpc>
                <a:spcPct val="90000"/>
              </a:lnSpc>
              <a:buNone/>
            </a:pPr>
            <a:r>
              <a:rPr lang="fr-FR" sz="4400" b="1" u="none" strike="noStrike">
                <a:solidFill>
                  <a:schemeClr val="lt1"/>
                </a:solidFill>
                <a:effectLst/>
                <a:uFillTx/>
                <a:latin typeface="Bahnschrift"/>
              </a:rPr>
              <a:t>POLITIQUE MONETAIRE</a:t>
            </a:r>
            <a:endParaRPr lang="en-US" sz="4400" b="0" u="none" strike="noStrike">
              <a:solidFill>
                <a:schemeClr val="dk1"/>
              </a:solidFill>
              <a:effectLst/>
              <a:uFillTx/>
              <a:latin typeface="Calibri Light"/>
            </a:endParaRPr>
          </a:p>
        </p:txBody>
      </p:sp>
      <p:pic>
        <p:nvPicPr>
          <p:cNvPr id="399" name="Picture 4"/>
          <p:cNvPicPr/>
          <p:nvPr/>
        </p:nvPicPr>
        <p:blipFill>
          <a:blip r:embed="rId1"/>
          <a:stretch/>
        </p:blipFill>
        <p:spPr>
          <a:xfrm>
            <a:off x="1884960" y="1959480"/>
            <a:ext cx="8421480" cy="293868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88CBC40F-3AD3-40B7-9A1B-4064B8F1B8ED}" type="slidenum">
              <a:t>143</a:t>
            </a:fld>
          </a:p>
        </p:txBody>
      </p:sp>
    </p:spTree>
  </p:cSld>
  <mc:AlternateContent>
    <mc:Choice Requires="p14">
      <p:transition spd="slow" p14:dur="2000"/>
    </mc:Choice>
    <mc:Fallback>
      <p:transition spd="slow"/>
    </mc:Fallback>
  </mc:AlternateContent>
</p:sld>
</file>

<file path=ppt/slides/slide14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00" name="Picture 2"/>
          <p:cNvPicPr/>
          <p:nvPr/>
        </p:nvPicPr>
        <p:blipFill>
          <a:blip r:embed="rId1"/>
          <a:stretch/>
        </p:blipFill>
        <p:spPr>
          <a:xfrm>
            <a:off x="3233160" y="365040"/>
            <a:ext cx="5921640" cy="5853240"/>
          </a:xfrm>
          <a:prstGeom prst="rect">
            <a:avLst/>
          </a:prstGeom>
          <a:noFill/>
          <a:ln w="0">
            <a:noFill/>
          </a:ln>
        </p:spPr>
      </p:pic>
      <p:sp>
        <p:nvSpPr>
          <p:cNvPr id="2" name="PlaceHolder 1"/>
          <p:cNvSpPr>
            <a:spLocks noGrp="1"/>
          </p:cNvSpPr>
          <p:nvPr>
            <p:ph type="ftr" idx="11"/>
          </p:nvPr>
        </p:nvSpPr>
        <p:spPr/>
        <p:txBody>
          <a:bodyPr/>
          <a:p>
            <a:r>
              <a:t>la financiarisation de l'immobilier Paris la Défense Bernard Roth 31 mars 2023</a:t>
            </a:r>
          </a:p>
        </p:txBody>
      </p:sp>
      <p:sp>
        <p:nvSpPr>
          <p:cNvPr id="3" name="PlaceHolder 2"/>
          <p:cNvSpPr>
            <a:spLocks noGrp="1"/>
          </p:cNvSpPr>
          <p:nvPr>
            <p:ph type="sldNum" idx="12"/>
          </p:nvPr>
        </p:nvSpPr>
        <p:spPr/>
        <p:txBody>
          <a:bodyPr/>
          <a:p>
            <a:fld id="{F79D8C84-62E3-4F6D-9818-25F06B053C27}" type="slidenum">
              <a:t>144</a:t>
            </a:fld>
          </a:p>
        </p:txBody>
      </p:sp>
    </p:spTree>
  </p:cSld>
  <mc:AlternateContent>
    <mc:Choice Requires="p14">
      <p:transition spd="slow" p14:dur="2000"/>
    </mc:Choice>
    <mc:Fallback>
      <p:transition spd="slow"/>
    </mc:Fallback>
  </mc:AlternateContent>
</p:sld>
</file>

<file path=ppt/slides/slide14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1" name="PlaceHolder 1"/>
          <p:cNvSpPr>
            <a:spLocks noGrp="1"/>
          </p:cNvSpPr>
          <p:nvPr>
            <p:ph type="title"/>
          </p:nvPr>
        </p:nvSpPr>
        <p:spPr>
          <a:xfrm>
            <a:off x="838080" y="136440"/>
            <a:ext cx="10515240" cy="744840"/>
          </a:xfrm>
          <a:prstGeom prst="rect">
            <a:avLst/>
          </a:prstGeom>
          <a:noFill/>
          <a:ln w="0">
            <a:noFill/>
          </a:ln>
        </p:spPr>
        <p:txBody>
          <a:bodyPr lIns="91440" tIns="45720" rIns="91440" bIns="45720" anchor="ctr">
            <a:normAutofit lnSpcReduction="9999"/>
          </a:bodyPr>
          <a:p>
            <a:pPr indent="0" algn="ctr" defTabSz="914400">
              <a:lnSpc>
                <a:spcPct val="90000"/>
              </a:lnSpc>
              <a:buNone/>
            </a:pPr>
            <a:r>
              <a:rPr lang="fr-FR" sz="4800" b="1" u="none" strike="noStrike">
                <a:solidFill>
                  <a:schemeClr val="lt1"/>
                </a:solidFill>
                <a:effectLst/>
                <a:uFillTx/>
                <a:latin typeface="Bahnschrift"/>
              </a:rPr>
              <a:t>En 2020</a:t>
            </a:r>
            <a:endParaRPr lang="en-US" sz="4800" b="0" u="none" strike="noStrike">
              <a:solidFill>
                <a:schemeClr val="dk1"/>
              </a:solidFill>
              <a:effectLst/>
              <a:uFillTx/>
              <a:latin typeface="Calibri Light"/>
            </a:endParaRPr>
          </a:p>
        </p:txBody>
      </p:sp>
      <p:pic>
        <p:nvPicPr>
          <p:cNvPr id="402" name="Picture 2"/>
          <p:cNvPicPr/>
          <p:nvPr/>
        </p:nvPicPr>
        <p:blipFill>
          <a:blip r:embed="rId1"/>
          <a:stretch/>
        </p:blipFill>
        <p:spPr>
          <a:xfrm>
            <a:off x="1548720" y="865440"/>
            <a:ext cx="9094320" cy="512676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F08269FD-AEC2-4699-9C3D-0D912EDBFFA0}" type="slidenum">
              <a:t>145</a:t>
            </a:fld>
          </a:p>
        </p:txBody>
      </p:sp>
    </p:spTree>
  </p:cSld>
  <mc:AlternateContent>
    <mc:Choice Requires="p14">
      <p:transition spd="slow" p14:dur="2000"/>
    </mc:Choice>
    <mc:Fallback>
      <p:transition spd="slow"/>
    </mc:Fallback>
  </mc:AlternateContent>
</p:sld>
</file>

<file path=ppt/slides/slide14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3" name="PlaceHolder 1"/>
          <p:cNvSpPr>
            <a:spLocks noGrp="1"/>
          </p:cNvSpPr>
          <p:nvPr>
            <p:ph type="title"/>
          </p:nvPr>
        </p:nvSpPr>
        <p:spPr>
          <a:xfrm>
            <a:off x="0" y="792000"/>
            <a:ext cx="2938680" cy="3999600"/>
          </a:xfrm>
          <a:prstGeom prst="rect">
            <a:avLst/>
          </a:prstGeom>
          <a:noFill/>
          <a:ln w="0">
            <a:noFill/>
          </a:ln>
        </p:spPr>
        <p:txBody>
          <a:bodyPr lIns="91440" tIns="45720" rIns="91440" bIns="45720" anchor="ctr">
            <a:normAutofit/>
          </a:bodyPr>
          <a:p>
            <a:pPr indent="0" algn="l" defTabSz="914400">
              <a:lnSpc>
                <a:spcPct val="90000"/>
              </a:lnSpc>
              <a:buNone/>
            </a:pPr>
            <a:r>
              <a:rPr lang="fr-FR" sz="4400" b="1" u="none" strike="noStrike">
                <a:solidFill>
                  <a:schemeClr val="lt1"/>
                </a:solidFill>
                <a:effectLst/>
                <a:uFillTx/>
                <a:latin typeface="Bahnschrift"/>
              </a:rPr>
              <a:t>Quand on pense que tout va bien…</a:t>
            </a:r>
            <a:endParaRPr lang="en-US" sz="4400" b="0" u="none" strike="noStrike">
              <a:solidFill>
                <a:schemeClr val="dk1"/>
              </a:solidFill>
              <a:effectLst/>
              <a:uFillTx/>
              <a:latin typeface="Calibri Light"/>
            </a:endParaRPr>
          </a:p>
        </p:txBody>
      </p:sp>
      <p:pic>
        <p:nvPicPr>
          <p:cNvPr id="404" name="Picture 2" descr="bcn5"/>
          <p:cNvPicPr/>
          <p:nvPr/>
        </p:nvPicPr>
        <p:blipFill>
          <a:blip r:embed="rId1"/>
          <a:stretch/>
        </p:blipFill>
        <p:spPr>
          <a:xfrm>
            <a:off x="2710440" y="181080"/>
            <a:ext cx="9215640" cy="588456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88306A09-0BCF-4D7E-AC02-4D3514B6D61E}" type="slidenum">
              <a:t>146</a:t>
            </a:fld>
          </a:p>
        </p:txBody>
      </p:sp>
    </p:spTree>
  </p:cSld>
  <mc:AlternateContent>
    <mc:Choice Requires="p14">
      <p:transition spd="slow" p14:dur="2000"/>
    </mc:Choice>
    <mc:Fallback>
      <p:transition spd="slow"/>
    </mc:Fallback>
  </mc:AlternateContent>
</p:sld>
</file>

<file path=ppt/slides/slide14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5" name="PlaceHolder 1"/>
          <p:cNvSpPr>
            <a:spLocks noGrp="1"/>
          </p:cNvSpPr>
          <p:nvPr>
            <p:ph type="title"/>
          </p:nvPr>
        </p:nvSpPr>
        <p:spPr>
          <a:xfrm>
            <a:off x="1676520" y="92880"/>
            <a:ext cx="10515240" cy="734040"/>
          </a:xfrm>
          <a:prstGeom prst="rect">
            <a:avLst/>
          </a:prstGeom>
          <a:noFill/>
          <a:ln w="0">
            <a:noFill/>
          </a:ln>
        </p:spPr>
        <p:txBody>
          <a:bodyPr lIns="91440" tIns="45720" rIns="91440" bIns="45720" anchor="ctr">
            <a:normAutofit/>
          </a:bodyPr>
          <a:p>
            <a:pPr indent="0" algn="l" defTabSz="914400">
              <a:lnSpc>
                <a:spcPct val="90000"/>
              </a:lnSpc>
              <a:buNone/>
            </a:pPr>
            <a:r>
              <a:rPr lang="fr-FR" sz="4400" b="1" u="none" strike="noStrike">
                <a:solidFill>
                  <a:schemeClr val="lt1"/>
                </a:solidFill>
                <a:effectLst/>
                <a:uFillTx/>
                <a:latin typeface="Bahnschrift"/>
              </a:rPr>
              <a:t>Priorité : lutter contre la déflation…</a:t>
            </a:r>
            <a:endParaRPr lang="en-US" sz="4400" b="0" u="none" strike="noStrike">
              <a:solidFill>
                <a:schemeClr val="dk1"/>
              </a:solidFill>
              <a:effectLst/>
              <a:uFillTx/>
              <a:latin typeface="Calibri Light"/>
            </a:endParaRPr>
          </a:p>
        </p:txBody>
      </p:sp>
      <p:pic>
        <p:nvPicPr>
          <p:cNvPr id="406" name="Picture 2"/>
          <p:cNvPicPr/>
          <p:nvPr/>
        </p:nvPicPr>
        <p:blipFill>
          <a:blip r:embed="rId1"/>
          <a:stretch/>
        </p:blipFill>
        <p:spPr>
          <a:xfrm>
            <a:off x="1760400" y="1099440"/>
            <a:ext cx="8670600" cy="514872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39BA0B58-0FBD-4E30-A264-1B4620A787AB}" type="slidenum">
              <a:t>147</a:t>
            </a:fld>
          </a:p>
        </p:txBody>
      </p:sp>
    </p:spTree>
  </p:cSld>
  <mc:AlternateContent>
    <mc:Choice Requires="p14">
      <p:transition spd="slow" p14:dur="2000"/>
    </mc:Choice>
    <mc:Fallback>
      <p:transition spd="slow"/>
    </mc:Fallback>
  </mc:AlternateContent>
</p:sld>
</file>

<file path=ppt/slides/slide14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07" name="Picture 2" descr="B. Les modalités et les effets de la politique monétaire de la BCE - Manuel  numérique max Belin"/>
          <p:cNvPicPr/>
          <p:nvPr/>
        </p:nvPicPr>
        <p:blipFill>
          <a:blip r:embed="rId1"/>
          <a:stretch/>
        </p:blipFill>
        <p:spPr>
          <a:xfrm>
            <a:off x="0" y="1186560"/>
            <a:ext cx="12228840" cy="4789440"/>
          </a:xfrm>
          <a:prstGeom prst="rect">
            <a:avLst/>
          </a:prstGeom>
          <a:noFill/>
          <a:ln w="0">
            <a:noFill/>
          </a:ln>
        </p:spPr>
      </p:pic>
      <p:sp>
        <p:nvSpPr>
          <p:cNvPr id="2" name="PlaceHolder 1"/>
          <p:cNvSpPr>
            <a:spLocks noGrp="1"/>
          </p:cNvSpPr>
          <p:nvPr>
            <p:ph type="ftr" idx="11"/>
          </p:nvPr>
        </p:nvSpPr>
        <p:spPr/>
        <p:txBody>
          <a:bodyPr/>
          <a:p>
            <a:r>
              <a:t>la financiarisation de l'immobilier Paris la Défense Bernard Roth 31 mars 2023</a:t>
            </a:r>
          </a:p>
        </p:txBody>
      </p:sp>
      <p:sp>
        <p:nvSpPr>
          <p:cNvPr id="3" name="PlaceHolder 2"/>
          <p:cNvSpPr>
            <a:spLocks noGrp="1"/>
          </p:cNvSpPr>
          <p:nvPr>
            <p:ph type="sldNum" idx="12"/>
          </p:nvPr>
        </p:nvSpPr>
        <p:spPr/>
        <p:txBody>
          <a:bodyPr/>
          <a:p>
            <a:fld id="{0C868E29-D7A0-43BB-8C83-731EBA6A4ECD}" type="slidenum">
              <a:t>148</a:t>
            </a:fld>
          </a:p>
        </p:txBody>
      </p:sp>
    </p:spTree>
  </p:cSld>
  <mc:AlternateContent>
    <mc:Choice Requires="p14">
      <p:transition spd="slow" p14:dur="2000"/>
    </mc:Choice>
    <mc:Fallback>
      <p:transition spd="slow"/>
    </mc:Fallback>
  </mc:AlternateContent>
</p:sld>
</file>

<file path=ppt/slides/slide14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08" name="Picture 2"/>
          <p:cNvPicPr/>
          <p:nvPr/>
        </p:nvPicPr>
        <p:blipFill>
          <a:blip r:embed="rId1"/>
          <a:stretch/>
        </p:blipFill>
        <p:spPr>
          <a:xfrm>
            <a:off x="3967560" y="-135720"/>
            <a:ext cx="4128120" cy="7425720"/>
          </a:xfrm>
          <a:prstGeom prst="rect">
            <a:avLst/>
          </a:prstGeom>
          <a:noFill/>
          <a:ln w="0">
            <a:noFill/>
          </a:ln>
        </p:spPr>
      </p:pic>
      <p:sp>
        <p:nvSpPr>
          <p:cNvPr id="2" name="PlaceHolder 1"/>
          <p:cNvSpPr>
            <a:spLocks noGrp="1"/>
          </p:cNvSpPr>
          <p:nvPr>
            <p:ph type="ftr" idx="11"/>
          </p:nvPr>
        </p:nvSpPr>
        <p:spPr/>
        <p:txBody>
          <a:bodyPr/>
          <a:p>
            <a:r>
              <a:t>la financiarisation de l'immobilier Paris la Défense Bernard Roth 31 mars 2023</a:t>
            </a:r>
          </a:p>
        </p:txBody>
      </p:sp>
      <p:sp>
        <p:nvSpPr>
          <p:cNvPr id="3" name="PlaceHolder 2"/>
          <p:cNvSpPr>
            <a:spLocks noGrp="1"/>
          </p:cNvSpPr>
          <p:nvPr>
            <p:ph type="sldNum" idx="12"/>
          </p:nvPr>
        </p:nvSpPr>
        <p:spPr/>
        <p:txBody>
          <a:bodyPr/>
          <a:p>
            <a:fld id="{2C0C31A0-80AD-4A64-A4EB-AE0CAEB13AAB}" type="slidenum">
              <a:t>149</a:t>
            </a:fld>
          </a:p>
        </p:txBody>
      </p:sp>
    </p:spTree>
  </p:cSld>
  <mc:AlternateContent>
    <mc:Choice Requires="p14">
      <p:transition spd="slow" p14:dur="2000"/>
    </mc:Choice>
    <mc:Fallback>
      <p:transition spd="slow"/>
    </mc:Fallback>
  </mc:AlternateContent>
</p:sld>
</file>

<file path=ppt/slides/slide15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09" name="Picture 12" descr="B. Les modalités et les effets de la politique monétaire de la BCE - Manuel  numérique max Belin"/>
          <p:cNvPicPr/>
          <p:nvPr/>
        </p:nvPicPr>
        <p:blipFill>
          <a:blip r:embed="rId1"/>
          <a:stretch/>
        </p:blipFill>
        <p:spPr>
          <a:xfrm>
            <a:off x="2549160" y="136440"/>
            <a:ext cx="6342840" cy="6219360"/>
          </a:xfrm>
          <a:prstGeom prst="rect">
            <a:avLst/>
          </a:prstGeom>
          <a:noFill/>
          <a:ln w="0">
            <a:noFill/>
          </a:ln>
        </p:spPr>
      </p:pic>
      <p:sp>
        <p:nvSpPr>
          <p:cNvPr id="2" name="PlaceHolder 1"/>
          <p:cNvSpPr>
            <a:spLocks noGrp="1"/>
          </p:cNvSpPr>
          <p:nvPr>
            <p:ph type="ftr" idx="11"/>
          </p:nvPr>
        </p:nvSpPr>
        <p:spPr/>
        <p:txBody>
          <a:bodyPr/>
          <a:p>
            <a:r>
              <a:t>la financiarisation de l'immobilier Paris la Défense Bernard Roth 31 mars 2023</a:t>
            </a:r>
          </a:p>
        </p:txBody>
      </p:sp>
      <p:sp>
        <p:nvSpPr>
          <p:cNvPr id="3" name="PlaceHolder 2"/>
          <p:cNvSpPr>
            <a:spLocks noGrp="1"/>
          </p:cNvSpPr>
          <p:nvPr>
            <p:ph type="sldNum" idx="12"/>
          </p:nvPr>
        </p:nvSpPr>
        <p:spPr/>
        <p:txBody>
          <a:bodyPr/>
          <a:p>
            <a:fld id="{F707030C-7F6A-4C94-8E8E-82F0ED9A5F36}" type="slidenum">
              <a:t>150</a:t>
            </a:fld>
          </a:p>
        </p:txBody>
      </p:sp>
    </p:spTree>
  </p:cSld>
  <mc:AlternateContent>
    <mc:Choice Requires="p14">
      <p:transition spd="slow" p14:dur="2000"/>
    </mc:Choice>
    <mc:Fallback>
      <p:transition spd="slow"/>
    </mc:Fallback>
  </mc:AlternateContent>
</p:sld>
</file>

<file path=ppt/slides/slide15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10" name="Picture 2" descr="Inflation en Europe et en France"/>
          <p:cNvPicPr/>
          <p:nvPr/>
        </p:nvPicPr>
        <p:blipFill>
          <a:blip r:embed="rId1"/>
          <a:stretch/>
        </p:blipFill>
        <p:spPr>
          <a:xfrm>
            <a:off x="1672920" y="289080"/>
            <a:ext cx="9261360" cy="5811480"/>
          </a:xfrm>
          <a:prstGeom prst="rect">
            <a:avLst/>
          </a:prstGeom>
          <a:noFill/>
          <a:ln w="0">
            <a:noFill/>
          </a:ln>
        </p:spPr>
      </p:pic>
      <p:sp>
        <p:nvSpPr>
          <p:cNvPr id="2" name="PlaceHolder 1"/>
          <p:cNvSpPr>
            <a:spLocks noGrp="1"/>
          </p:cNvSpPr>
          <p:nvPr>
            <p:ph type="ftr" idx="11"/>
          </p:nvPr>
        </p:nvSpPr>
        <p:spPr/>
        <p:txBody>
          <a:bodyPr/>
          <a:p>
            <a:r>
              <a:t>la financiarisation de l'immobilier Paris la Défense Bernard Roth 31 mars 2023</a:t>
            </a:r>
          </a:p>
        </p:txBody>
      </p:sp>
      <p:sp>
        <p:nvSpPr>
          <p:cNvPr id="3" name="PlaceHolder 2"/>
          <p:cNvSpPr>
            <a:spLocks noGrp="1"/>
          </p:cNvSpPr>
          <p:nvPr>
            <p:ph type="sldNum" idx="12"/>
          </p:nvPr>
        </p:nvSpPr>
        <p:spPr/>
        <p:txBody>
          <a:bodyPr/>
          <a:p>
            <a:fld id="{31D29C7A-0EC8-4C48-A12B-5A19D24F39E5}" type="slidenum">
              <a:t>151</a:t>
            </a:fld>
          </a:p>
        </p:txBody>
      </p:sp>
    </p:spTree>
  </p:cSld>
  <mc:AlternateContent>
    <mc:Choice Requires="p14">
      <p:transition spd="slow" p14:dur="2000"/>
    </mc:Choice>
    <mc:Fallback>
      <p:transition spd="slow"/>
    </mc:Fallback>
  </mc:AlternateContent>
</p:sld>
</file>

<file path=ppt/slides/slide15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1" name="PlaceHolder 1"/>
          <p:cNvSpPr>
            <a:spLocks noGrp="1"/>
          </p:cNvSpPr>
          <p:nvPr>
            <p:ph type="title"/>
          </p:nvPr>
        </p:nvSpPr>
        <p:spPr>
          <a:xfrm>
            <a:off x="0" y="365040"/>
            <a:ext cx="2680920" cy="4826880"/>
          </a:xfrm>
          <a:prstGeom prst="rect">
            <a:avLst/>
          </a:prstGeom>
          <a:noFill/>
          <a:ln w="0">
            <a:noFill/>
          </a:ln>
        </p:spPr>
        <p:txBody>
          <a:bodyPr lIns="91440" tIns="45720" rIns="91440" bIns="45720" anchor="ctr">
            <a:normAutofit/>
          </a:bodyPr>
          <a:p>
            <a:pPr indent="0" algn="l" defTabSz="914400">
              <a:lnSpc>
                <a:spcPct val="90000"/>
              </a:lnSpc>
              <a:buNone/>
            </a:pPr>
            <a:r>
              <a:rPr lang="fr-FR" sz="3200" b="0" u="none" strike="noStrike">
                <a:solidFill>
                  <a:schemeClr val="lt1"/>
                </a:solidFill>
                <a:effectLst/>
                <a:uFillTx/>
                <a:latin typeface="Bahnschrift"/>
              </a:rPr>
              <a:t>POLITIQUE BUDGETAIRE</a:t>
            </a:r>
            <a:endParaRPr lang="en-US" sz="3200" b="0" u="none" strike="noStrike">
              <a:solidFill>
                <a:schemeClr val="dk1"/>
              </a:solidFill>
              <a:effectLst/>
              <a:uFillTx/>
              <a:latin typeface="Calibri Light"/>
            </a:endParaRPr>
          </a:p>
        </p:txBody>
      </p:sp>
      <p:pic>
        <p:nvPicPr>
          <p:cNvPr id="412" name="Picture 2"/>
          <p:cNvPicPr/>
          <p:nvPr/>
        </p:nvPicPr>
        <p:blipFill>
          <a:blip r:embed="rId1"/>
          <a:stretch/>
        </p:blipFill>
        <p:spPr>
          <a:xfrm>
            <a:off x="2681280" y="217800"/>
            <a:ext cx="9292320" cy="594504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B3089E1F-FE20-4252-8DFC-E79B63ED67B4}" type="slidenum">
              <a:t>152</a:t>
            </a:fld>
          </a:p>
        </p:txBody>
      </p:sp>
    </p:spTree>
  </p:cSld>
  <mc:AlternateContent>
    <mc:Choice Requires="p14">
      <p:transition spd="slow" p14:dur="2000"/>
    </mc:Choice>
    <mc:Fallback>
      <p:transition spd="slow"/>
    </mc:Fallback>
  </mc:AlternateContent>
</p:sld>
</file>

<file path=ppt/slides/slide15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13" name="Picture 2" descr="C. Des politiques budgétaires contraintes dans le cadre européen - Manuel  numérique max Belin"/>
          <p:cNvPicPr/>
          <p:nvPr/>
        </p:nvPicPr>
        <p:blipFill>
          <a:blip r:embed="rId1"/>
          <a:stretch/>
        </p:blipFill>
        <p:spPr>
          <a:xfrm>
            <a:off x="457200" y="907560"/>
            <a:ext cx="11734200" cy="4454640"/>
          </a:xfrm>
          <a:prstGeom prst="rect">
            <a:avLst/>
          </a:prstGeom>
          <a:noFill/>
          <a:ln w="0">
            <a:noFill/>
          </a:ln>
        </p:spPr>
      </p:pic>
      <p:sp>
        <p:nvSpPr>
          <p:cNvPr id="2" name="PlaceHolder 1"/>
          <p:cNvSpPr>
            <a:spLocks noGrp="1"/>
          </p:cNvSpPr>
          <p:nvPr>
            <p:ph type="ftr" idx="11"/>
          </p:nvPr>
        </p:nvSpPr>
        <p:spPr/>
        <p:txBody>
          <a:bodyPr/>
          <a:p>
            <a:r>
              <a:t>la financiarisation de l'immobilier Paris la Défense Bernard Roth 31 mars 2023</a:t>
            </a:r>
          </a:p>
        </p:txBody>
      </p:sp>
      <p:sp>
        <p:nvSpPr>
          <p:cNvPr id="3" name="PlaceHolder 2"/>
          <p:cNvSpPr>
            <a:spLocks noGrp="1"/>
          </p:cNvSpPr>
          <p:nvPr>
            <p:ph type="sldNum" idx="12"/>
          </p:nvPr>
        </p:nvSpPr>
        <p:spPr/>
        <p:txBody>
          <a:bodyPr/>
          <a:p>
            <a:fld id="{DF4FF1E8-8F59-494B-978F-0CACD81A1B25}" type="slidenum">
              <a:t>153</a:t>
            </a:fld>
          </a:p>
        </p:txBody>
      </p:sp>
    </p:spTree>
  </p:cSld>
  <mc:AlternateContent>
    <mc:Choice Requires="p14">
      <p:transition spd="slow" p14:dur="2000"/>
    </mc:Choice>
    <mc:Fallback>
      <p:transition spd="slow"/>
    </mc:Fallback>
  </mc:AlternateContent>
</p:sld>
</file>

<file path=ppt/slides/slide15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14" name="Picture 2" descr="Les limites de l'efficacité de la politique économique - YouTube"/>
          <p:cNvPicPr/>
          <p:nvPr/>
        </p:nvPicPr>
        <p:blipFill>
          <a:blip r:embed="rId1"/>
          <a:stretch/>
        </p:blipFill>
        <p:spPr>
          <a:xfrm>
            <a:off x="1823400" y="136440"/>
            <a:ext cx="8158320" cy="6118560"/>
          </a:xfrm>
          <a:prstGeom prst="rect">
            <a:avLst/>
          </a:prstGeom>
          <a:noFill/>
          <a:ln w="0">
            <a:noFill/>
          </a:ln>
        </p:spPr>
      </p:pic>
      <p:sp>
        <p:nvSpPr>
          <p:cNvPr id="2" name="PlaceHolder 1"/>
          <p:cNvSpPr>
            <a:spLocks noGrp="1"/>
          </p:cNvSpPr>
          <p:nvPr>
            <p:ph type="ftr" idx="11"/>
          </p:nvPr>
        </p:nvSpPr>
        <p:spPr/>
        <p:txBody>
          <a:bodyPr/>
          <a:p>
            <a:r>
              <a:t>la financiarisation de l'immobilier Paris la Défense Bernard Roth 31 mars 2023</a:t>
            </a:r>
          </a:p>
        </p:txBody>
      </p:sp>
      <p:sp>
        <p:nvSpPr>
          <p:cNvPr id="3" name="PlaceHolder 2"/>
          <p:cNvSpPr>
            <a:spLocks noGrp="1"/>
          </p:cNvSpPr>
          <p:nvPr>
            <p:ph type="sldNum" idx="12"/>
          </p:nvPr>
        </p:nvSpPr>
        <p:spPr/>
        <p:txBody>
          <a:bodyPr/>
          <a:p>
            <a:fld id="{69AC0AC4-8E2D-40FA-9F56-86E70C1C6AC9}" type="slidenum">
              <a:t>154</a:t>
            </a:fld>
          </a:p>
        </p:txBody>
      </p:sp>
    </p:spTree>
  </p:cSld>
  <mc:AlternateContent>
    <mc:Choice Requires="p14">
      <p:transition spd="slow" p14:dur="2000"/>
    </mc:Choice>
    <mc:Fallback>
      <p:transition spd="slow"/>
    </mc:Fallback>
  </mc:AlternateContent>
</p:sld>
</file>

<file path=ppt/slides/slide15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useBgFill="1">
        <p:nvSpPr>
          <p:cNvPr id="415" name="Rectangle 1030">
            <a:extLst>
              <a:ext uri="{C183D7F6-B498-43B3-948B-1728B52AA6E4}">
                <adec:decorative xmlns:adec="http://schemas.microsoft.com/office/drawing/2017/decorative" val="1"/>
              </a:ext>
            </a:extLst>
          </p:cNvPr>
          <p:cNvSpPr/>
          <p:nvPr/>
        </p:nvSpPr>
        <p:spPr>
          <a:xfrm>
            <a:off x="0" y="0"/>
            <a:ext cx="12191760" cy="6857640"/>
          </a:xfrm>
          <a:prstGeom prst="rect">
            <a:avLst/>
          </a:prstGeom>
          <a:ln w="12600">
            <a:noFill/>
          </a:ln>
        </p:spPr>
        <p:style>
          <a:lnRef idx="0"/>
          <a:fillRef idx="0"/>
          <a:effectRef idx="0"/>
          <a:fontRef idx="minor"/>
        </p:style>
        <p:txBody>
          <a:bodyPr lIns="90000" tIns="45000" rIns="90000" bIns="45000" anchor="ctr">
            <a:noAutofit/>
          </a:bodyPr>
          <a:p>
            <a:endParaRPr lang="en-US" sz="1800" b="0" u="none" strike="noStrike">
              <a:solidFill>
                <a:schemeClr val="lt1"/>
              </a:solidFill>
              <a:effectLst/>
              <a:uFillTx/>
              <a:latin typeface="Calibri"/>
            </a:endParaRPr>
          </a:p>
        </p:txBody>
      </p:sp>
      <p:sp>
        <p:nvSpPr>
          <p:cNvPr id="416" name="Rectangle 1032">
            <a:extLst>
              <a:ext uri="{C183D7F6-B498-43B3-948B-1728B52AA6E4}">
                <adec:decorative xmlns:adec="http://schemas.microsoft.com/office/drawing/2017/decorative" val="1"/>
              </a:ext>
            </a:extLst>
          </p:cNvPr>
          <p:cNvSpPr/>
          <p:nvPr/>
        </p:nvSpPr>
        <p:spPr>
          <a:xfrm>
            <a:off x="-5400" y="0"/>
            <a:ext cx="12191760" cy="6857640"/>
          </a:xfrm>
          <a:prstGeom prst="rect">
            <a:avLst/>
          </a:prstGeom>
          <a:solidFill>
            <a:srgbClr val="82766A">
              <a:alpha val="15000"/>
            </a:srgbClr>
          </a:solidFill>
          <a:ln w="12600">
            <a:noFill/>
          </a:ln>
        </p:spPr>
        <p:style>
          <a:lnRef idx="0"/>
          <a:fillRef idx="0"/>
          <a:effectRef idx="0"/>
          <a:fontRef idx="minor"/>
        </p:style>
        <p:txBody>
          <a:bodyPr lIns="90000" tIns="45000" rIns="90000" bIns="45000" anchor="ctr">
            <a:noAutofit/>
          </a:bodyPr>
          <a:p>
            <a:endParaRPr lang="en-US" sz="1800" b="0" u="none" strike="noStrike">
              <a:solidFill>
                <a:schemeClr val="lt1"/>
              </a:solidFill>
              <a:effectLst/>
              <a:uFillTx/>
              <a:latin typeface="Calibri"/>
            </a:endParaRPr>
          </a:p>
        </p:txBody>
      </p:sp>
      <p:sp>
        <p:nvSpPr>
          <p:cNvPr id="417" name="PlaceHolder 1"/>
          <p:cNvSpPr>
            <a:spLocks noGrp="1"/>
          </p:cNvSpPr>
          <p:nvPr>
            <p:ph type="title"/>
          </p:nvPr>
        </p:nvSpPr>
        <p:spPr>
          <a:xfrm>
            <a:off x="1136880" y="670680"/>
            <a:ext cx="4682880" cy="2148480"/>
          </a:xfrm>
          <a:prstGeom prst="rect">
            <a:avLst/>
          </a:prstGeom>
          <a:noFill/>
          <a:ln w="0">
            <a:noFill/>
          </a:ln>
        </p:spPr>
        <p:txBody>
          <a:bodyPr lIns="91440" tIns="45720" rIns="91440" bIns="45720" anchor="t">
            <a:normAutofit/>
          </a:bodyPr>
          <a:p>
            <a:pPr indent="0" algn="l" defTabSz="914400">
              <a:lnSpc>
                <a:spcPct val="90000"/>
              </a:lnSpc>
              <a:buNone/>
            </a:pPr>
            <a:r>
              <a:rPr lang="fr-FR" sz="4400" b="0" u="none" strike="noStrike">
                <a:solidFill>
                  <a:schemeClr val="dk1"/>
                </a:solidFill>
                <a:effectLst/>
                <a:uFillTx/>
                <a:latin typeface="Calibri"/>
              </a:rPr>
              <a:t>Epilogue 2 :           </a:t>
            </a:r>
            <a:r>
              <a:rPr lang="fr-FR" sz="4400" b="1" u="none" strike="noStrike">
                <a:solidFill>
                  <a:schemeClr val="dk1"/>
                </a:solidFill>
                <a:effectLst/>
                <a:uFillTx/>
                <a:latin typeface="Calibri"/>
              </a:rPr>
              <a:t>La finance à impact</a:t>
            </a:r>
            <a:endParaRPr lang="en-US" sz="4400" b="0" u="none" strike="noStrike">
              <a:solidFill>
                <a:schemeClr val="dk1"/>
              </a:solidFill>
              <a:effectLst/>
              <a:uFillTx/>
              <a:latin typeface="Calibri Light"/>
            </a:endParaRPr>
          </a:p>
        </p:txBody>
      </p:sp>
      <p:sp>
        <p:nvSpPr>
          <p:cNvPr id="418" name="Picture 2" descr="La Réforme capitaliste : Une sociologie des circuits de la Finance à Impact  | Sciences Po CSO - Center for the sociology of organizations"/>
          <p:cNvSpPr/>
          <p:nvPr/>
        </p:nvSpPr>
        <p:spPr>
          <a:xfrm>
            <a:off x="0" y="3105000"/>
            <a:ext cx="6447960" cy="3752640"/>
          </a:xfrm>
          <a:custGeom>
            <a:avLst/>
            <a:gdLst>
              <a:gd name="textAreaLeft" fmla="*/ 0 w 6447960"/>
              <a:gd name="textAreaRight" fmla="*/ 6448320 w 6447960"/>
              <a:gd name="textAreaTop" fmla="*/ 0 h 3752640"/>
              <a:gd name="textAreaBottom" fmla="*/ 3753000 h 3752640"/>
            </a:gdLst>
            <a:ahLst/>
            <a:cxnLst/>
            <a:rect l="textAreaLeft" t="textAreaTop" r="textAreaRight" b="textAreaBottom"/>
            <a:pathLst>
              <a:path w="6448424" h="3752849">
                <a:moveTo>
                  <a:pt x="0" y="0"/>
                </a:moveTo>
                <a:lnTo>
                  <a:pt x="137978" y="22215"/>
                </a:lnTo>
                <a:cubicBezTo>
                  <a:pt x="196046" y="32277"/>
                  <a:pt x="252469" y="42437"/>
                  <a:pt x="295660" y="49771"/>
                </a:cubicBezTo>
                <a:cubicBezTo>
                  <a:pt x="364885" y="66610"/>
                  <a:pt x="403214" y="32071"/>
                  <a:pt x="456941" y="65635"/>
                </a:cubicBezTo>
                <a:cubicBezTo>
                  <a:pt x="529612" y="69090"/>
                  <a:pt x="662508" y="71245"/>
                  <a:pt x="731691" y="70501"/>
                </a:cubicBezTo>
                <a:cubicBezTo>
                  <a:pt x="768741" y="62400"/>
                  <a:pt x="808263" y="64633"/>
                  <a:pt x="841820" y="61171"/>
                </a:cubicBezTo>
                <a:cubicBezTo>
                  <a:pt x="958973" y="43639"/>
                  <a:pt x="1009730" y="45863"/>
                  <a:pt x="1068219" y="39136"/>
                </a:cubicBezTo>
                <a:cubicBezTo>
                  <a:pt x="1104329" y="33447"/>
                  <a:pt x="1156536" y="44203"/>
                  <a:pt x="1174190" y="38808"/>
                </a:cubicBezTo>
                <a:cubicBezTo>
                  <a:pt x="1188943" y="36385"/>
                  <a:pt x="1213832" y="14880"/>
                  <a:pt x="1225923" y="34507"/>
                </a:cubicBezTo>
                <a:cubicBezTo>
                  <a:pt x="1305283" y="8501"/>
                  <a:pt x="1319617" y="30839"/>
                  <a:pt x="1385617" y="18003"/>
                </a:cubicBezTo>
                <a:cubicBezTo>
                  <a:pt x="1461876" y="-26747"/>
                  <a:pt x="1519510" y="56342"/>
                  <a:pt x="1563967" y="4638"/>
                </a:cubicBezTo>
                <a:lnTo>
                  <a:pt x="1676634" y="10582"/>
                </a:lnTo>
                <a:lnTo>
                  <a:pt x="1769429" y="20265"/>
                </a:lnTo>
                <a:cubicBezTo>
                  <a:pt x="1790625" y="23534"/>
                  <a:pt x="1880369" y="18448"/>
                  <a:pt x="1900584" y="27732"/>
                </a:cubicBezTo>
                <a:cubicBezTo>
                  <a:pt x="2072430" y="22762"/>
                  <a:pt x="2014935" y="5831"/>
                  <a:pt x="2127041" y="22101"/>
                </a:cubicBezTo>
                <a:cubicBezTo>
                  <a:pt x="2168847" y="65820"/>
                  <a:pt x="2153052" y="28773"/>
                  <a:pt x="2211644" y="44507"/>
                </a:cubicBezTo>
                <a:cubicBezTo>
                  <a:pt x="2211201" y="9921"/>
                  <a:pt x="2277596" y="73686"/>
                  <a:pt x="2299605" y="38004"/>
                </a:cubicBezTo>
                <a:cubicBezTo>
                  <a:pt x="2309570" y="41997"/>
                  <a:pt x="2318531" y="46991"/>
                  <a:pt x="2327359" y="52270"/>
                </a:cubicBezTo>
                <a:lnTo>
                  <a:pt x="2331995" y="55017"/>
                </a:lnTo>
                <a:lnTo>
                  <a:pt x="2353777" y="59755"/>
                </a:lnTo>
                <a:lnTo>
                  <a:pt x="2355893" y="68914"/>
                </a:lnTo>
                <a:lnTo>
                  <a:pt x="2385794" y="81650"/>
                </a:lnTo>
                <a:cubicBezTo>
                  <a:pt x="2397613" y="85211"/>
                  <a:pt x="2411061" y="87627"/>
                  <a:pt x="2427010" y="88184"/>
                </a:cubicBezTo>
                <a:cubicBezTo>
                  <a:pt x="2486314" y="76422"/>
                  <a:pt x="2553170" y="126870"/>
                  <a:pt x="2627153" y="110451"/>
                </a:cubicBezTo>
                <a:cubicBezTo>
                  <a:pt x="2653722" y="107383"/>
                  <a:pt x="2732043" y="116068"/>
                  <a:pt x="2744462" y="128780"/>
                </a:cubicBezTo>
                <a:cubicBezTo>
                  <a:pt x="2760299" y="132873"/>
                  <a:pt x="2780248" y="130843"/>
                  <a:pt x="2785202" y="143610"/>
                </a:cubicBezTo>
                <a:cubicBezTo>
                  <a:pt x="2794558" y="159316"/>
                  <a:pt x="2856498" y="142821"/>
                  <a:pt x="2844667" y="159029"/>
                </a:cubicBezTo>
                <a:cubicBezTo>
                  <a:pt x="2888530" y="147871"/>
                  <a:pt x="2914187" y="181391"/>
                  <a:pt x="2946649" y="192330"/>
                </a:cubicBezTo>
                <a:cubicBezTo>
                  <a:pt x="2981872" y="180417"/>
                  <a:pt x="3015239" y="215115"/>
                  <a:pt x="3088812" y="226485"/>
                </a:cubicBezTo>
                <a:cubicBezTo>
                  <a:pt x="3127734" y="212524"/>
                  <a:pt x="3138301" y="234381"/>
                  <a:pt x="3208669" y="217774"/>
                </a:cubicBezTo>
                <a:cubicBezTo>
                  <a:pt x="3242208" y="219284"/>
                  <a:pt x="3229623" y="233297"/>
                  <a:pt x="3290045" y="235553"/>
                </a:cubicBezTo>
                <a:cubicBezTo>
                  <a:pt x="3399655" y="215239"/>
                  <a:pt x="3444518" y="245862"/>
                  <a:pt x="3529335" y="249571"/>
                </a:cubicBezTo>
                <a:cubicBezTo>
                  <a:pt x="3623697" y="257405"/>
                  <a:pt x="3587652" y="268832"/>
                  <a:pt x="3716766" y="252690"/>
                </a:cubicBezTo>
                <a:cubicBezTo>
                  <a:pt x="3723469" y="267318"/>
                  <a:pt x="3737863" y="269842"/>
                  <a:pt x="3765333" y="266823"/>
                </a:cubicBezTo>
                <a:cubicBezTo>
                  <a:pt x="3810754" y="271601"/>
                  <a:pt x="3792745" y="303866"/>
                  <a:pt x="3846897" y="290090"/>
                </a:cubicBezTo>
                <a:cubicBezTo>
                  <a:pt x="3830941" y="306608"/>
                  <a:pt x="3929114" y="308026"/>
                  <a:pt x="3900217" y="323590"/>
                </a:cubicBezTo>
                <a:cubicBezTo>
                  <a:pt x="3922367" y="343425"/>
                  <a:pt x="3948574" y="318948"/>
                  <a:pt x="3971444" y="336662"/>
                </a:cubicBezTo>
                <a:cubicBezTo>
                  <a:pt x="4002781" y="344193"/>
                  <a:pt x="3960997" y="315419"/>
                  <a:pt x="3997868" y="318867"/>
                </a:cubicBezTo>
                <a:cubicBezTo>
                  <a:pt x="4041159" y="326219"/>
                  <a:pt x="4055435" y="293981"/>
                  <a:pt x="4070852" y="339615"/>
                </a:cubicBezTo>
                <a:cubicBezTo>
                  <a:pt x="4121286" y="335828"/>
                  <a:pt x="4121920" y="355506"/>
                  <a:pt x="4180483" y="373369"/>
                </a:cubicBezTo>
                <a:cubicBezTo>
                  <a:pt x="4211379" y="366707"/>
                  <a:pt x="4230171" y="374664"/>
                  <a:pt x="4246264" y="387458"/>
                </a:cubicBezTo>
                <a:cubicBezTo>
                  <a:pt x="4308508" y="393310"/>
                  <a:pt x="4357326" y="416142"/>
                  <a:pt x="4423169" y="431783"/>
                </a:cubicBezTo>
                <a:lnTo>
                  <a:pt x="4446752" y="435383"/>
                </a:lnTo>
                <a:lnTo>
                  <a:pt x="4446954" y="435566"/>
                </a:lnTo>
                <a:cubicBezTo>
                  <a:pt x="4508528" y="480137"/>
                  <a:pt x="4617740" y="529869"/>
                  <a:pt x="4662523" y="553169"/>
                </a:cubicBezTo>
                <a:cubicBezTo>
                  <a:pt x="4720320" y="547046"/>
                  <a:pt x="4678644" y="560102"/>
                  <a:pt x="4715641" y="575354"/>
                </a:cubicBezTo>
                <a:cubicBezTo>
                  <a:pt x="4682056" y="593278"/>
                  <a:pt x="4768370" y="586520"/>
                  <a:pt x="4742071" y="614016"/>
                </a:cubicBezTo>
                <a:cubicBezTo>
                  <a:pt x="4749637" y="615922"/>
                  <a:pt x="4757797" y="616899"/>
                  <a:pt x="4766183" y="617675"/>
                </a:cubicBezTo>
                <a:lnTo>
                  <a:pt x="4770562" y="618094"/>
                </a:lnTo>
                <a:lnTo>
                  <a:pt x="4783240" y="624350"/>
                </a:lnTo>
                <a:lnTo>
                  <a:pt x="4792882" y="620401"/>
                </a:lnTo>
                <a:lnTo>
                  <a:pt x="4816310" y="625721"/>
                </a:lnTo>
                <a:cubicBezTo>
                  <a:pt x="4824144" y="628595"/>
                  <a:pt x="4831482" y="632720"/>
                  <a:pt x="4837953" y="638824"/>
                </a:cubicBezTo>
                <a:cubicBezTo>
                  <a:pt x="4848645" y="668753"/>
                  <a:pt x="4922266" y="669148"/>
                  <a:pt x="4933914" y="707398"/>
                </a:cubicBezTo>
                <a:cubicBezTo>
                  <a:pt x="4940833" y="719653"/>
                  <a:pt x="4978358" y="746502"/>
                  <a:pt x="4995259" y="744825"/>
                </a:cubicBezTo>
                <a:cubicBezTo>
                  <a:pt x="5005107" y="749034"/>
                  <a:pt x="5010567" y="758092"/>
                  <a:pt x="5024744" y="753396"/>
                </a:cubicBezTo>
                <a:cubicBezTo>
                  <a:pt x="5047511" y="761361"/>
                  <a:pt x="5109162" y="783016"/>
                  <a:pt x="5131877" y="792613"/>
                </a:cubicBezTo>
                <a:cubicBezTo>
                  <a:pt x="5132671" y="802792"/>
                  <a:pt x="5144554" y="806683"/>
                  <a:pt x="5161031" y="810975"/>
                </a:cubicBezTo>
                <a:lnTo>
                  <a:pt x="5176815" y="815342"/>
                </a:lnTo>
                <a:lnTo>
                  <a:pt x="5180064" y="831233"/>
                </a:lnTo>
                <a:cubicBezTo>
                  <a:pt x="5202966" y="819270"/>
                  <a:pt x="5188976" y="863361"/>
                  <a:pt x="5215059" y="865080"/>
                </a:cubicBezTo>
                <a:cubicBezTo>
                  <a:pt x="5235765" y="864786"/>
                  <a:pt x="5236347" y="878098"/>
                  <a:pt x="5245643" y="887119"/>
                </a:cubicBezTo>
                <a:cubicBezTo>
                  <a:pt x="5267660" y="891609"/>
                  <a:pt x="5295742" y="939348"/>
                  <a:pt x="5295952" y="957174"/>
                </a:cubicBezTo>
                <a:cubicBezTo>
                  <a:pt x="5284322" y="1008946"/>
                  <a:pt x="5374979" y="1038019"/>
                  <a:pt x="5367826" y="1079140"/>
                </a:cubicBezTo>
                <a:cubicBezTo>
                  <a:pt x="5371668" y="1089190"/>
                  <a:pt x="5377921" y="1097135"/>
                  <a:pt x="5385646" y="1103730"/>
                </a:cubicBezTo>
                <a:lnTo>
                  <a:pt x="5410965" y="1119397"/>
                </a:lnTo>
                <a:lnTo>
                  <a:pt x="5436960" y="1130910"/>
                </a:lnTo>
                <a:lnTo>
                  <a:pt x="5442083" y="1133134"/>
                </a:lnTo>
                <a:cubicBezTo>
                  <a:pt x="5451910" y="1137346"/>
                  <a:pt x="5457170" y="1169188"/>
                  <a:pt x="5465219" y="1174479"/>
                </a:cubicBezTo>
                <a:cubicBezTo>
                  <a:pt x="5488744" y="1195184"/>
                  <a:pt x="5467141" y="1223401"/>
                  <a:pt x="5488171" y="1238604"/>
                </a:cubicBezTo>
                <a:cubicBezTo>
                  <a:pt x="5523491" y="1271811"/>
                  <a:pt x="5486623" y="1305961"/>
                  <a:pt x="5562172" y="1320840"/>
                </a:cubicBezTo>
                <a:cubicBezTo>
                  <a:pt x="5601634" y="1385316"/>
                  <a:pt x="5636528" y="1453139"/>
                  <a:pt x="5686905" y="1512529"/>
                </a:cubicBezTo>
                <a:cubicBezTo>
                  <a:pt x="5729049" y="1575678"/>
                  <a:pt x="5699691" y="1553768"/>
                  <a:pt x="5748726" y="1623716"/>
                </a:cubicBezTo>
                <a:cubicBezTo>
                  <a:pt x="5783098" y="1689734"/>
                  <a:pt x="5789710" y="1639740"/>
                  <a:pt x="5842593" y="1726595"/>
                </a:cubicBezTo>
                <a:cubicBezTo>
                  <a:pt x="5837824" y="1733043"/>
                  <a:pt x="5862023" y="1845188"/>
                  <a:pt x="5861042" y="1851837"/>
                </a:cubicBezTo>
                <a:cubicBezTo>
                  <a:pt x="5874156" y="1887981"/>
                  <a:pt x="5901790" y="1919218"/>
                  <a:pt x="5921290" y="1943460"/>
                </a:cubicBezTo>
                <a:lnTo>
                  <a:pt x="5978046" y="1997284"/>
                </a:lnTo>
                <a:lnTo>
                  <a:pt x="5992479" y="2056720"/>
                </a:lnTo>
                <a:cubicBezTo>
                  <a:pt x="6011078" y="2079033"/>
                  <a:pt x="6072687" y="2117397"/>
                  <a:pt x="6089639" y="2131171"/>
                </a:cubicBezTo>
                <a:lnTo>
                  <a:pt x="6094199" y="2139379"/>
                </a:lnTo>
                <a:lnTo>
                  <a:pt x="6094822" y="2139386"/>
                </a:lnTo>
                <a:cubicBezTo>
                  <a:pt x="6096947" y="2140841"/>
                  <a:pt x="6098876" y="2143416"/>
                  <a:pt x="6100692" y="2147736"/>
                </a:cubicBezTo>
                <a:lnTo>
                  <a:pt x="6102516" y="2154343"/>
                </a:lnTo>
                <a:lnTo>
                  <a:pt x="6111361" y="2170264"/>
                </a:lnTo>
                <a:lnTo>
                  <a:pt x="6215475" y="2270153"/>
                </a:lnTo>
                <a:lnTo>
                  <a:pt x="6255966" y="2335401"/>
                </a:lnTo>
                <a:lnTo>
                  <a:pt x="6272711" y="2385144"/>
                </a:lnTo>
                <a:cubicBezTo>
                  <a:pt x="6282320" y="2406495"/>
                  <a:pt x="6299066" y="2405139"/>
                  <a:pt x="6304347" y="2439388"/>
                </a:cubicBezTo>
                <a:cubicBezTo>
                  <a:pt x="6297131" y="2486231"/>
                  <a:pt x="6325530" y="2500962"/>
                  <a:pt x="6326729" y="2549400"/>
                </a:cubicBezTo>
                <a:cubicBezTo>
                  <a:pt x="6325926" y="2572066"/>
                  <a:pt x="6339111" y="2599957"/>
                  <a:pt x="6344663" y="2628839"/>
                </a:cubicBezTo>
                <a:lnTo>
                  <a:pt x="6375811" y="2639204"/>
                </a:lnTo>
                <a:cubicBezTo>
                  <a:pt x="6375427" y="2643533"/>
                  <a:pt x="6375041" y="2647863"/>
                  <a:pt x="6374657" y="2652193"/>
                </a:cubicBezTo>
                <a:cubicBezTo>
                  <a:pt x="6373555" y="2658134"/>
                  <a:pt x="6371943" y="2662665"/>
                  <a:pt x="6369740" y="2664642"/>
                </a:cubicBezTo>
                <a:cubicBezTo>
                  <a:pt x="6368032" y="2674540"/>
                  <a:pt x="6371528" y="2686899"/>
                  <a:pt x="6361964" y="2690172"/>
                </a:cubicBezTo>
                <a:cubicBezTo>
                  <a:pt x="6350507" y="2696218"/>
                  <a:pt x="6369375" y="2734440"/>
                  <a:pt x="6355511" y="2727335"/>
                </a:cubicBezTo>
                <a:cubicBezTo>
                  <a:pt x="6358746" y="2734104"/>
                  <a:pt x="6360434" y="2742096"/>
                  <a:pt x="6361058" y="2750592"/>
                </a:cubicBezTo>
                <a:cubicBezTo>
                  <a:pt x="6361013" y="2751998"/>
                  <a:pt x="6360970" y="2753408"/>
                  <a:pt x="6360926" y="2754814"/>
                </a:cubicBezTo>
                <a:lnTo>
                  <a:pt x="6339285" y="2810353"/>
                </a:lnTo>
                <a:cubicBezTo>
                  <a:pt x="6360091" y="2854187"/>
                  <a:pt x="6313103" y="2870086"/>
                  <a:pt x="6325672" y="2908809"/>
                </a:cubicBezTo>
                <a:cubicBezTo>
                  <a:pt x="6341563" y="2966972"/>
                  <a:pt x="6291836" y="2935388"/>
                  <a:pt x="6333498" y="3009772"/>
                </a:cubicBezTo>
                <a:cubicBezTo>
                  <a:pt x="6345476" y="3039254"/>
                  <a:pt x="6345955" y="3068963"/>
                  <a:pt x="6334947" y="3095405"/>
                </a:cubicBezTo>
                <a:lnTo>
                  <a:pt x="6344768" y="3155941"/>
                </a:lnTo>
                <a:cubicBezTo>
                  <a:pt x="6348643" y="3153663"/>
                  <a:pt x="6311793" y="3186588"/>
                  <a:pt x="6314754" y="3197987"/>
                </a:cubicBezTo>
                <a:cubicBezTo>
                  <a:pt x="6318695" y="3221971"/>
                  <a:pt x="6319257" y="3226752"/>
                  <a:pt x="6304230" y="3239690"/>
                </a:cubicBezTo>
                <a:cubicBezTo>
                  <a:pt x="6306321" y="3248567"/>
                  <a:pt x="6307305" y="3254005"/>
                  <a:pt x="6308837" y="3264003"/>
                </a:cubicBezTo>
                <a:cubicBezTo>
                  <a:pt x="6301812" y="3288243"/>
                  <a:pt x="6298529" y="3302527"/>
                  <a:pt x="6309285" y="3324103"/>
                </a:cubicBezTo>
                <a:cubicBezTo>
                  <a:pt x="6301188" y="3343007"/>
                  <a:pt x="6329285" y="3359307"/>
                  <a:pt x="6342503" y="3405661"/>
                </a:cubicBezTo>
                <a:cubicBezTo>
                  <a:pt x="6338012" y="3447477"/>
                  <a:pt x="6408325" y="3505721"/>
                  <a:pt x="6401531" y="3550593"/>
                </a:cubicBezTo>
                <a:cubicBezTo>
                  <a:pt x="6395655" y="3579549"/>
                  <a:pt x="6423437" y="3594758"/>
                  <a:pt x="6427705" y="3624684"/>
                </a:cubicBezTo>
                <a:cubicBezTo>
                  <a:pt x="6416402" y="3629199"/>
                  <a:pt x="6435787" y="3639516"/>
                  <a:pt x="6448424" y="3657106"/>
                </a:cubicBezTo>
                <a:lnTo>
                  <a:pt x="6444014" y="3752742"/>
                </a:lnTo>
                <a:cubicBezTo>
                  <a:pt x="6443990" y="3752777"/>
                  <a:pt x="6443967" y="3752813"/>
                  <a:pt x="6443946" y="3752849"/>
                </a:cubicBezTo>
                <a:lnTo>
                  <a:pt x="0" y="3752849"/>
                </a:lnTo>
                <a:close/>
              </a:path>
            </a:pathLst>
          </a:custGeom>
          <a:blipFill rotWithShape="0">
            <a:blip r:embed="rId1"/>
            <a:srcRect/>
            <a:stretch/>
          </a:blipFill>
          <a:ln w="0">
            <a:noFill/>
          </a:ln>
        </p:spPr>
        <p:style>
          <a:lnRef idx="0"/>
          <a:fillRef idx="0"/>
          <a:effectRef idx="0"/>
          <a:fontRef idx="minor"/>
        </p:style>
        <p:txBody>
          <a:bodyPr lIns="90000" tIns="45000" rIns="90000" bIns="45000" anchor="t">
            <a:noAutofit/>
          </a:bodyPr>
          <a:p>
            <a:endParaRPr lang="fr-FR" sz="1800" b="0" u="none" strike="noStrike">
              <a:solidFill>
                <a:srgbClr val="000000"/>
              </a:solidFill>
              <a:effectLst/>
              <a:uFillTx/>
              <a:latin typeface="Arial"/>
            </a:endParaRPr>
          </a:p>
        </p:txBody>
      </p:sp>
      <p:sp>
        <p:nvSpPr>
          <p:cNvPr id="419" name="PlaceHolder 2"/>
          <p:cNvSpPr>
            <a:spLocks noGrp="1"/>
          </p:cNvSpPr>
          <p:nvPr>
            <p:ph/>
          </p:nvPr>
        </p:nvSpPr>
        <p:spPr>
          <a:xfrm>
            <a:off x="6797160" y="670680"/>
            <a:ext cx="4555440" cy="5444640"/>
          </a:xfrm>
          <a:prstGeom prst="rect">
            <a:avLst/>
          </a:prstGeom>
          <a:noFill/>
          <a:ln w="0">
            <a:noFill/>
          </a:ln>
        </p:spPr>
        <p:txBody>
          <a:bodyPr lIns="91440" tIns="45720" rIns="91440" bIns="45720" anchor="t">
            <a:normAutofit/>
          </a:bodyPr>
          <a:p>
            <a:pPr indent="0" algn="l" defTabSz="914400">
              <a:lnSpc>
                <a:spcPct val="90000"/>
              </a:lnSpc>
              <a:spcBef>
                <a:spcPts val="1001"/>
              </a:spcBef>
              <a:buNone/>
              <a:tabLst>
                <a:tab pos="0" algn="l"/>
              </a:tabLst>
            </a:pPr>
            <a:r>
              <a:rPr lang="fr-FR" sz="2000" b="0" u="none" strike="noStrike">
                <a:solidFill>
                  <a:schemeClr val="dk1"/>
                </a:solidFill>
                <a:effectLst/>
                <a:uFillTx/>
                <a:latin typeface="DGP"/>
              </a:rPr>
              <a:t>La </a:t>
            </a:r>
            <a:r>
              <a:rPr lang="fr-FR" sz="2000" b="1" u="none" strike="noStrike">
                <a:solidFill>
                  <a:schemeClr val="dk1"/>
                </a:solidFill>
                <a:effectLst/>
                <a:uFillTx/>
                <a:latin typeface="DGP"/>
              </a:rPr>
              <a:t>finance à impact </a:t>
            </a:r>
            <a:r>
              <a:rPr lang="fr-FR" sz="2000" b="0" u="none" strike="noStrike">
                <a:solidFill>
                  <a:schemeClr val="dk1"/>
                </a:solidFill>
                <a:effectLst/>
                <a:uFillTx/>
                <a:latin typeface="DGP"/>
              </a:rPr>
              <a:t>se caractérise par :</a:t>
            </a:r>
            <a:endParaRPr lang="en-US" sz="2000" b="0" u="none" strike="noStrike">
              <a:solidFill>
                <a:schemeClr val="dk1"/>
              </a:solidFill>
              <a:effectLst/>
              <a:uFillTx/>
              <a:latin typeface="Calibri"/>
            </a:endParaRPr>
          </a:p>
          <a:p>
            <a:pPr marL="228600" indent="-228600" algn="l" defTabSz="914400">
              <a:lnSpc>
                <a:spcPct val="90000"/>
              </a:lnSpc>
              <a:spcBef>
                <a:spcPts val="1001"/>
              </a:spcBef>
              <a:buClr>
                <a:srgbClr val="000000"/>
              </a:buClr>
              <a:buFont typeface="Arial"/>
              <a:buChar char="-"/>
              <a:tabLst>
                <a:tab pos="0" algn="l"/>
              </a:tabLst>
            </a:pPr>
            <a:r>
              <a:rPr lang="fr-FR" sz="2000" b="0" u="none" strike="noStrike">
                <a:solidFill>
                  <a:schemeClr val="dk1"/>
                </a:solidFill>
                <a:effectLst/>
                <a:uFillTx/>
                <a:latin typeface="DGP"/>
              </a:rPr>
              <a:t>l’intention explicite des investisseurs de générer un impact social ou environnemental positif</a:t>
            </a:r>
            <a:endParaRPr lang="en-US" sz="2000" b="0" u="none" strike="noStrike">
              <a:solidFill>
                <a:schemeClr val="dk1"/>
              </a:solidFill>
              <a:effectLst/>
              <a:uFillTx/>
              <a:latin typeface="Calibri"/>
            </a:endParaRPr>
          </a:p>
          <a:p>
            <a:pPr marL="228600" indent="-228600" algn="l" defTabSz="914400">
              <a:lnSpc>
                <a:spcPct val="90000"/>
              </a:lnSpc>
              <a:spcBef>
                <a:spcPts val="1001"/>
              </a:spcBef>
              <a:buClr>
                <a:srgbClr val="000000"/>
              </a:buClr>
              <a:buFont typeface="Arial"/>
              <a:buChar char="-"/>
              <a:tabLst>
                <a:tab pos="0" algn="l"/>
              </a:tabLst>
            </a:pPr>
            <a:r>
              <a:rPr lang="fr-FR" sz="2000" b="0" u="none" strike="noStrike">
                <a:solidFill>
                  <a:schemeClr val="dk1"/>
                </a:solidFill>
                <a:effectLst/>
                <a:uFillTx/>
                <a:latin typeface="DGP"/>
              </a:rPr>
              <a:t>accompagné d’un rendement financier, </a:t>
            </a:r>
            <a:endParaRPr lang="en-US" sz="2000" b="0" u="none" strike="noStrike">
              <a:solidFill>
                <a:schemeClr val="dk1"/>
              </a:solidFill>
              <a:effectLst/>
              <a:uFillTx/>
              <a:latin typeface="Calibri"/>
            </a:endParaRPr>
          </a:p>
          <a:p>
            <a:pPr marL="228600" indent="-228600" algn="l" defTabSz="914400">
              <a:lnSpc>
                <a:spcPct val="90000"/>
              </a:lnSpc>
              <a:spcBef>
                <a:spcPts val="1001"/>
              </a:spcBef>
              <a:buClr>
                <a:srgbClr val="000000"/>
              </a:buClr>
              <a:buFont typeface="Arial"/>
              <a:buChar char="-"/>
              <a:tabLst>
                <a:tab pos="0" algn="l"/>
              </a:tabLst>
            </a:pPr>
            <a:r>
              <a:rPr lang="fr-FR" sz="2000" b="0" u="none" strike="noStrike">
                <a:solidFill>
                  <a:schemeClr val="dk1"/>
                </a:solidFill>
                <a:effectLst/>
                <a:uFillTx/>
                <a:latin typeface="DGP"/>
              </a:rPr>
              <a:t>La mesure de la réalisation de ce double objectif </a:t>
            </a:r>
            <a:endParaRPr lang="en-US" sz="2000" b="0" u="none" strike="noStrike">
              <a:solidFill>
                <a:schemeClr val="dk1"/>
              </a:solidFill>
              <a:effectLst/>
              <a:uFillTx/>
              <a:latin typeface="Calibri"/>
            </a:endParaRPr>
          </a:p>
          <a:p>
            <a:pPr marL="228600" indent="-228600" algn="l" defTabSz="914400">
              <a:lnSpc>
                <a:spcPct val="90000"/>
              </a:lnSpc>
              <a:spcBef>
                <a:spcPts val="1001"/>
              </a:spcBef>
              <a:buClr>
                <a:srgbClr val="000000"/>
              </a:buClr>
              <a:buFont typeface="Arial"/>
              <a:buChar char="-"/>
              <a:tabLst>
                <a:tab pos="0" algn="l"/>
              </a:tabLst>
            </a:pPr>
            <a:r>
              <a:rPr lang="fr-FR" sz="2000" b="0" u="none" strike="noStrike">
                <a:solidFill>
                  <a:schemeClr val="dk1"/>
                </a:solidFill>
                <a:effectLst/>
                <a:uFillTx/>
                <a:latin typeface="DGP"/>
              </a:rPr>
              <a:t>La présentation périodique de manière transparente à l’investisseur des résultats de ces impacts.</a:t>
            </a:r>
            <a:endParaRPr lang="en-US" sz="2000" b="0" u="none" strike="noStrike">
              <a:solidFill>
                <a:schemeClr val="dk1"/>
              </a:solidFill>
              <a:effectLst/>
              <a:uFillTx/>
              <a:latin typeface="Calibri"/>
            </a:endParaRPr>
          </a:p>
        </p:txBody>
      </p:sp>
      <p:sp>
        <p:nvSpPr>
          <p:cNvPr id="420" name="PlaceHolder 3"/>
          <p:cNvSpPr>
            <a:spLocks noGrp="1"/>
          </p:cNvSpPr>
          <p:nvPr>
            <p:ph type="ftr" idx="49"/>
          </p:nvPr>
        </p:nvSpPr>
        <p:spPr>
          <a:xfrm>
            <a:off x="4038480" y="6356520"/>
            <a:ext cx="4114440" cy="364680"/>
          </a:xfrm>
          <a:prstGeom prst="rect">
            <a:avLst/>
          </a:prstGeom>
          <a:noFill/>
          <a:ln w="0">
            <a:noFill/>
          </a:ln>
        </p:spPr>
        <p:txBody>
          <a:bodyPr lIns="91440" tIns="45720" rIns="91440" bIns="45720" anchor="ctr">
            <a:normAutofit/>
          </a:bodyPr>
          <a:lstStyle>
            <a:lvl1pPr indent="0" algn="ctr" defTabSz="457200">
              <a:lnSpc>
                <a:spcPct val="100000"/>
              </a:lnSpc>
              <a:spcAft>
                <a:spcPts val="601"/>
              </a:spcAft>
              <a:buNone/>
              <a:defRPr lang="fr-FR" sz="900" b="0" u="none" strike="noStrike">
                <a:solidFill>
                  <a:srgbClr val="FFFFFF"/>
                </a:solidFill>
                <a:effectLst/>
                <a:uFillTx/>
                <a:latin typeface="Calibri"/>
              </a:defRPr>
            </a:lvl1pPr>
          </a:lstStyle>
          <a:p>
            <a:pPr indent="0" algn="ctr" defTabSz="457200">
              <a:lnSpc>
                <a:spcPct val="100000"/>
              </a:lnSpc>
              <a:spcAft>
                <a:spcPts val="601"/>
              </a:spcAft>
              <a:buNone/>
            </a:pPr>
            <a:r>
              <a:rPr lang="fr-FR" sz="900" b="0" u="none" strike="noStrike">
                <a:solidFill>
                  <a:srgbClr val="FFFFFF"/>
                </a:solidFill>
                <a:effectLst/>
                <a:uFillTx/>
                <a:latin typeface="Calibri"/>
              </a:rPr>
              <a:t>la financiarisation de l'immobilier Paris la Défense Bernard Roth 31 mars 2023</a:t>
            </a:r>
            <a:endParaRPr lang="fr-FR" sz="900" b="0" u="none" strike="noStrike">
              <a:solidFill>
                <a:srgbClr val="000000"/>
              </a:solidFill>
              <a:effectLst/>
              <a:uFillTx/>
              <a:latin typeface="Times New Roman"/>
            </a:endParaRPr>
          </a:p>
        </p:txBody>
      </p:sp>
      <p:sp>
        <p:nvSpPr>
          <p:cNvPr id="421" name="PlaceHolder 4"/>
          <p:cNvSpPr>
            <a:spLocks noGrp="1"/>
          </p:cNvSpPr>
          <p:nvPr>
            <p:ph type="sldNum" idx="50"/>
          </p:nvPr>
        </p:nvSpPr>
        <p:spPr>
          <a:xfrm>
            <a:off x="8610480" y="6356520"/>
            <a:ext cx="2742840" cy="364680"/>
          </a:xfrm>
          <a:prstGeom prst="rect">
            <a:avLst/>
          </a:prstGeom>
          <a:noFill/>
          <a:ln w="0">
            <a:noFill/>
          </a:ln>
        </p:spPr>
        <p:txBody>
          <a:bodyPr lIns="91440" tIns="45720" rIns="91440" bIns="45720" anchor="ctr">
            <a:normAutofit/>
          </a:bodyPr>
          <a:lstStyle>
            <a:lvl1pPr indent="0" algn="r" defTabSz="457200">
              <a:lnSpc>
                <a:spcPct val="100000"/>
              </a:lnSpc>
              <a:spcAft>
                <a:spcPts val="601"/>
              </a:spcAft>
              <a:buNone/>
              <a:defRPr lang="fr-FR" sz="1000" b="0" u="none" strike="noStrike">
                <a:solidFill>
                  <a:schemeClr val="dk1">
                    <a:tint val="75000"/>
                  </a:schemeClr>
                </a:solidFill>
                <a:effectLst/>
                <a:uFillTx/>
                <a:latin typeface="Calibri"/>
              </a:defRPr>
            </a:lvl1pPr>
          </a:lstStyle>
          <a:p>
            <a:pPr indent="0" algn="r" defTabSz="457200">
              <a:lnSpc>
                <a:spcPct val="100000"/>
              </a:lnSpc>
              <a:spcAft>
                <a:spcPts val="601"/>
              </a:spcAft>
              <a:buNone/>
            </a:pPr>
            <a:fld id="{9BFA4FF0-64E0-4979-A65B-69B83B4AE14F}" type="slidenum">
              <a:rPr lang="fr-FR" sz="1000" b="0" u="none" strike="noStrike">
                <a:solidFill>
                  <a:schemeClr val="dk1">
                    <a:tint val="75000"/>
                  </a:schemeClr>
                </a:solidFill>
                <a:effectLst/>
                <a:uFillTx/>
                <a:latin typeface="Calibri"/>
              </a:rPr>
              <a:t>&lt;numéro&gt;</a:t>
            </a:fld>
            <a:endParaRPr lang="fr-FR" sz="10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15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useBgFill="1">
        <p:nvSpPr>
          <p:cNvPr id="422" name="Rectangle 12">
            <a:extLst>
              <a:ext uri="{C183D7F6-B498-43B3-948B-1728B52AA6E4}">
                <adec:decorative xmlns:adec="http://schemas.microsoft.com/office/drawing/2017/decorative" val="1"/>
              </a:ext>
            </a:extLst>
          </p:cNvPr>
          <p:cNvSpPr/>
          <p:nvPr/>
        </p:nvSpPr>
        <p:spPr>
          <a:xfrm>
            <a:off x="0" y="0"/>
            <a:ext cx="12188520" cy="6857640"/>
          </a:xfrm>
          <a:prstGeom prst="rect">
            <a:avLst/>
          </a:prstGeom>
          <a:ln w="12600">
            <a:noFill/>
          </a:ln>
        </p:spPr>
        <p:style>
          <a:lnRef idx="0"/>
          <a:fillRef idx="0"/>
          <a:effectRef idx="0"/>
          <a:fontRef idx="minor"/>
        </p:style>
        <p:txBody>
          <a:bodyPr lIns="90000" tIns="45000" rIns="90000" bIns="45000" anchor="ctr">
            <a:noAutofit/>
          </a:bodyPr>
          <a:p>
            <a:endParaRPr lang="en-US" sz="1800" b="0" u="none" strike="noStrike">
              <a:solidFill>
                <a:schemeClr val="lt1"/>
              </a:solidFill>
              <a:effectLst/>
              <a:uFillTx/>
              <a:latin typeface="Calibri"/>
            </a:endParaRPr>
          </a:p>
        </p:txBody>
      </p:sp>
      <p:sp>
        <p:nvSpPr>
          <p:cNvPr id="423" name="Rectangle 14">
            <a:extLst>
              <a:ext uri="{C183D7F6-B498-43B3-948B-1728B52AA6E4}">
                <adec:decorative xmlns:adec="http://schemas.microsoft.com/office/drawing/2017/decorative" val="1"/>
              </a:ext>
            </a:extLst>
          </p:cNvPr>
          <p:cNvSpPr/>
          <p:nvPr/>
        </p:nvSpPr>
        <p:spPr>
          <a:xfrm>
            <a:off x="187560" y="181440"/>
            <a:ext cx="11823120" cy="6500880"/>
          </a:xfrm>
          <a:prstGeom prst="rect">
            <a:avLst/>
          </a:prstGeom>
          <a:solidFill>
            <a:srgbClr val="000000"/>
          </a:solidFill>
          <a:ln w="12600">
            <a:noFill/>
          </a:ln>
        </p:spPr>
        <p:style>
          <a:lnRef idx="0"/>
          <a:fillRef idx="0"/>
          <a:effectRef idx="0"/>
          <a:fontRef idx="minor"/>
        </p:style>
        <p:txBody>
          <a:bodyPr lIns="90000" tIns="45000" rIns="90000" bIns="45000" anchor="ctr">
            <a:noAutofit/>
          </a:bodyPr>
          <a:p>
            <a:endParaRPr lang="en-US" sz="1800" b="0" u="none" strike="noStrike">
              <a:solidFill>
                <a:srgbClr val="000000"/>
              </a:solidFill>
              <a:effectLst/>
              <a:uFillTx/>
              <a:latin typeface="Calibri"/>
            </a:endParaRPr>
          </a:p>
        </p:txBody>
      </p:sp>
      <p:pic>
        <p:nvPicPr>
          <p:cNvPr id="424" name="Picture 2" descr="RÃ©sultat de recherche d'images pour &quot;winston churchill&quot;"/>
          <p:cNvPicPr/>
          <p:nvPr/>
        </p:nvPicPr>
        <p:blipFill>
          <a:blip r:embed="rId1">
            <a:alphaModFix amt="60000"/>
          </a:blip>
          <a:srcRect l="9041" t="0" r="0" b="0"/>
          <a:stretch/>
        </p:blipFill>
        <p:spPr>
          <a:xfrm>
            <a:off x="187560" y="182880"/>
            <a:ext cx="11824200" cy="6499440"/>
          </a:xfrm>
          <a:prstGeom prst="rect">
            <a:avLst/>
          </a:prstGeom>
          <a:noFill/>
          <a:ln w="0">
            <a:noFill/>
          </a:ln>
        </p:spPr>
      </p:pic>
      <p:sp>
        <p:nvSpPr>
          <p:cNvPr id="425" name="PlaceHolder 1"/>
          <p:cNvSpPr>
            <a:spLocks noGrp="1"/>
          </p:cNvSpPr>
          <p:nvPr>
            <p:ph type="title"/>
          </p:nvPr>
        </p:nvSpPr>
        <p:spPr>
          <a:xfrm>
            <a:off x="1198080" y="1122480"/>
            <a:ext cx="9795240" cy="2216880"/>
          </a:xfrm>
          <a:prstGeom prst="rect">
            <a:avLst/>
          </a:prstGeom>
          <a:noFill/>
          <a:ln w="0">
            <a:noFill/>
          </a:ln>
        </p:spPr>
        <p:txBody>
          <a:bodyPr lIns="91440" tIns="45720" rIns="91440" bIns="45720" anchor="b">
            <a:normAutofit/>
          </a:bodyPr>
          <a:p>
            <a:pPr indent="0" algn="l" defTabSz="914400">
              <a:lnSpc>
                <a:spcPct val="90000"/>
              </a:lnSpc>
              <a:buNone/>
            </a:pPr>
            <a:r>
              <a:rPr lang="en-US" sz="4000" b="0" u="none" strike="noStrike">
                <a:solidFill>
                  <a:schemeClr val="dk1"/>
                </a:solidFill>
                <a:effectLst/>
                <a:uFillTx/>
                <a:latin typeface="Calibri Light"/>
              </a:rPr>
              <a:t>Plus vous saurez regarder loin dans le passé, </a:t>
            </a:r>
            <a:endParaRPr lang="en-US" sz="4000" b="0" u="none" strike="noStrike">
              <a:solidFill>
                <a:schemeClr val="dk1"/>
              </a:solidFill>
              <a:effectLst/>
              <a:uFillTx/>
              <a:latin typeface="Calibri Light"/>
            </a:endParaRPr>
          </a:p>
          <a:p>
            <a:pPr indent="0" algn="l" defTabSz="914400">
              <a:lnSpc>
                <a:spcPct val="90000"/>
              </a:lnSpc>
              <a:buNone/>
            </a:pPr>
            <a:r>
              <a:rPr lang="en-US" sz="4000" b="0" u="none" strike="noStrike">
                <a:solidFill>
                  <a:schemeClr val="dk1"/>
                </a:solidFill>
                <a:effectLst/>
                <a:uFillTx/>
                <a:latin typeface="Calibri Light"/>
              </a:rPr>
              <a:t>plus vous verrez loin dans le futur….</a:t>
            </a:r>
            <a:endParaRPr lang="en-US" sz="4000" b="0" u="none" strike="noStrike">
              <a:solidFill>
                <a:schemeClr val="dk1"/>
              </a:solidFill>
              <a:effectLst/>
              <a:uFillTx/>
              <a:latin typeface="Calibri Light"/>
            </a:endParaRPr>
          </a:p>
          <a:p>
            <a:pPr indent="0" algn="l" defTabSz="914400">
              <a:lnSpc>
                <a:spcPct val="90000"/>
              </a:lnSpc>
              <a:buNone/>
            </a:pPr>
            <a:r>
              <a:rPr lang="en-US" sz="4000" b="0" u="none" strike="noStrike">
                <a:solidFill>
                  <a:schemeClr val="dk1"/>
                </a:solidFill>
                <a:effectLst/>
                <a:uFillTx/>
                <a:latin typeface="Calibri Light"/>
              </a:rPr>
              <a:t> W Churchill</a:t>
            </a:r>
            <a:endParaRPr lang="en-US" sz="4000" b="0" u="none" strike="noStrike">
              <a:solidFill>
                <a:schemeClr val="dk1"/>
              </a:solidFill>
              <a:effectLst/>
              <a:uFillTx/>
              <a:latin typeface="Calibri Light"/>
            </a:endParaRPr>
          </a:p>
        </p:txBody>
      </p:sp>
      <p:sp>
        <p:nvSpPr>
          <p:cNvPr id="426" name="PlaceHolder 2"/>
          <p:cNvSpPr>
            <a:spLocks noGrp="1"/>
          </p:cNvSpPr>
          <p:nvPr>
            <p:ph type="ftr" idx="51"/>
          </p:nvPr>
        </p:nvSpPr>
        <p:spPr>
          <a:xfrm>
            <a:off x="4038480" y="6356520"/>
            <a:ext cx="4114440" cy="364680"/>
          </a:xfrm>
          <a:prstGeom prst="rect">
            <a:avLst/>
          </a:prstGeom>
          <a:noFill/>
          <a:ln w="0">
            <a:noFill/>
          </a:ln>
        </p:spPr>
        <p:txBody>
          <a:bodyPr lIns="91440" tIns="45720" rIns="91440" bIns="45720" anchor="ctr">
            <a:normAutofit/>
          </a:bodyPr>
          <a:lstStyle>
            <a:lvl1pPr indent="0" algn="ctr" defTabSz="914400">
              <a:lnSpc>
                <a:spcPct val="90000"/>
              </a:lnSpc>
              <a:spcAft>
                <a:spcPts val="601"/>
              </a:spcAft>
              <a:buNone/>
              <a:defRPr lang="en-US" sz="900" b="0" u="none" strike="noStrike">
                <a:solidFill>
                  <a:srgbClr val="FFFFFF"/>
                </a:solidFill>
                <a:effectLst/>
                <a:uFillTx/>
                <a:latin typeface="Calibri"/>
              </a:defRPr>
            </a:lvl1pPr>
          </a:lstStyle>
          <a:p>
            <a:pPr indent="0" algn="ctr" defTabSz="914400">
              <a:lnSpc>
                <a:spcPct val="90000"/>
              </a:lnSpc>
              <a:spcAft>
                <a:spcPts val="601"/>
              </a:spcAft>
              <a:buNone/>
            </a:pPr>
            <a:r>
              <a:rPr lang="en-US" sz="900" b="0" u="none" strike="noStrike">
                <a:solidFill>
                  <a:srgbClr val="FFFFFF"/>
                </a:solidFill>
                <a:effectLst/>
                <a:uFillTx/>
                <a:latin typeface="Calibri"/>
              </a:rPr>
              <a:t>la financiarisation de l'immobilier Paris la Défense Bernard Roth 31 mars 2023</a:t>
            </a:r>
            <a:endParaRPr lang="fr-FR" sz="900" b="0" u="none" strike="noStrike">
              <a:solidFill>
                <a:srgbClr val="000000"/>
              </a:solidFill>
              <a:effectLst/>
              <a:uFillTx/>
              <a:latin typeface="Times New Roman"/>
            </a:endParaRPr>
          </a:p>
        </p:txBody>
      </p:sp>
      <p:sp>
        <p:nvSpPr>
          <p:cNvPr id="427" name="PlaceHolder 3"/>
          <p:cNvSpPr>
            <a:spLocks noGrp="1"/>
          </p:cNvSpPr>
          <p:nvPr>
            <p:ph type="sldNum" idx="52"/>
          </p:nvPr>
        </p:nvSpPr>
        <p:spPr>
          <a:xfrm>
            <a:off x="8610480" y="6356520"/>
            <a:ext cx="2742840" cy="364680"/>
          </a:xfrm>
          <a:prstGeom prst="rect">
            <a:avLst/>
          </a:prstGeom>
          <a:noFill/>
          <a:ln w="0">
            <a:noFill/>
          </a:ln>
        </p:spPr>
        <p:txBody>
          <a:bodyPr lIns="91440" tIns="45720" rIns="91440" bIns="45720" anchor="ctr">
            <a:normAutofit/>
          </a:bodyPr>
          <a:lstStyle>
            <a:lvl1pPr indent="0" algn="r" defTabSz="914400">
              <a:lnSpc>
                <a:spcPct val="100000"/>
              </a:lnSpc>
              <a:spcAft>
                <a:spcPts val="601"/>
              </a:spcAft>
              <a:buNone/>
              <a:defRPr lang="en-US" sz="1200" b="0" u="none" strike="noStrike">
                <a:solidFill>
                  <a:srgbClr val="FFFFFF"/>
                </a:solidFill>
                <a:effectLst/>
                <a:uFillTx/>
                <a:latin typeface="Calibri"/>
              </a:defRPr>
            </a:lvl1pPr>
          </a:lstStyle>
          <a:p>
            <a:pPr indent="0" algn="r" defTabSz="914400">
              <a:lnSpc>
                <a:spcPct val="100000"/>
              </a:lnSpc>
              <a:spcAft>
                <a:spcPts val="601"/>
              </a:spcAft>
              <a:buNone/>
            </a:pPr>
            <a:fld id="{16C7CC93-2065-4589-AEF2-80BE3ADE58B0}" type="slidenum">
              <a:rPr lang="en-US" sz="1200" b="0" u="none" strike="noStrike">
                <a:solidFill>
                  <a:srgbClr val="FFFFFF"/>
                </a:solidFill>
                <a:effectLst/>
                <a:uFillTx/>
                <a:latin typeface="Calibri"/>
              </a:rPr>
              <a:t>&lt;numéro&gt;</a:t>
            </a:fld>
            <a:endParaRPr lang="fr-FR" sz="1200" b="0" u="none" strike="noStrik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15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8" name="PlaceHolder 1"/>
          <p:cNvSpPr>
            <a:spLocks noGrp="1"/>
          </p:cNvSpPr>
          <p:nvPr>
            <p:ph type="title"/>
          </p:nvPr>
        </p:nvSpPr>
        <p:spPr>
          <a:xfrm>
            <a:off x="838080" y="0"/>
            <a:ext cx="10515240" cy="584280"/>
          </a:xfrm>
          <a:prstGeom prst="rect">
            <a:avLst/>
          </a:prstGeom>
          <a:noFill/>
          <a:ln w="0">
            <a:noFill/>
          </a:ln>
        </p:spPr>
        <p:txBody>
          <a:bodyPr lIns="91440" tIns="45720" rIns="91440" bIns="45720" anchor="ctr">
            <a:normAutofit/>
          </a:bodyPr>
          <a:p>
            <a:pPr indent="0" algn="ctr" defTabSz="914400">
              <a:lnSpc>
                <a:spcPct val="90000"/>
              </a:lnSpc>
              <a:buNone/>
            </a:pPr>
            <a:r>
              <a:rPr lang="fr-FR" sz="2400" b="1" u="none" strike="noStrike">
                <a:solidFill>
                  <a:schemeClr val="lt1"/>
                </a:solidFill>
                <a:effectLst/>
                <a:uFillTx/>
                <a:latin typeface="Calibri Light"/>
              </a:rPr>
              <a:t>Pour le promoteur, les intervenants à l’acte de construire…</a:t>
            </a:r>
            <a:r>
              <a:rPr lang="fr-FR" sz="2400" b="1" u="none" strike="noStrike">
                <a:solidFill>
                  <a:schemeClr val="dk1"/>
                </a:solidFill>
                <a:effectLst/>
                <a:uFillTx/>
                <a:latin typeface="Calibri Light"/>
              </a:rPr>
              <a:t>…</a:t>
            </a:r>
            <a:endParaRPr lang="en-US" sz="2400" b="0" u="none" strike="noStrike">
              <a:solidFill>
                <a:schemeClr val="dk1"/>
              </a:solidFill>
              <a:effectLst/>
              <a:uFillTx/>
              <a:latin typeface="Calibri Light"/>
            </a:endParaRPr>
          </a:p>
        </p:txBody>
      </p:sp>
      <p:pic>
        <p:nvPicPr>
          <p:cNvPr id="429" name="Picture 4" descr="intervenants"/>
          <p:cNvPicPr/>
          <p:nvPr/>
        </p:nvPicPr>
        <p:blipFill>
          <a:blip r:embed="rId1">
            <a:lum contrast="-6000"/>
          </a:blip>
          <a:stretch/>
        </p:blipFill>
        <p:spPr>
          <a:xfrm>
            <a:off x="1977480" y="797400"/>
            <a:ext cx="8236800" cy="526284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1082EE6B-6376-4024-8472-00C72073AB99}" type="slidenum">
              <a:t>157</a:t>
            </a:fld>
          </a:p>
        </p:txBody>
      </p:sp>
    </p:spTree>
  </p:cSld>
  <mc:AlternateContent>
    <mc:Choice Requires="p14">
      <p:transition spd="slow" p14:dur="2000"/>
    </mc:Choice>
    <mc:Fallback>
      <p:transition spd="slow"/>
    </mc:Fallback>
  </mc:AlternateContent>
</p:sld>
</file>

<file path=ppt/slides/slide15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0" name="PlaceHolder 1"/>
          <p:cNvSpPr>
            <a:spLocks noGrp="1"/>
          </p:cNvSpPr>
          <p:nvPr>
            <p:ph type="title"/>
          </p:nvPr>
        </p:nvSpPr>
        <p:spPr>
          <a:xfrm>
            <a:off x="838080" y="136440"/>
            <a:ext cx="10515240" cy="1072080"/>
          </a:xfrm>
          <a:prstGeom prst="rect">
            <a:avLst/>
          </a:prstGeom>
          <a:noFill/>
          <a:ln w="0">
            <a:noFill/>
          </a:ln>
        </p:spPr>
        <p:txBody>
          <a:bodyPr lIns="91440" tIns="45720" rIns="91440" bIns="45720" anchor="ctr">
            <a:noAutofit/>
          </a:bodyPr>
          <a:p>
            <a:pPr indent="0" algn="l" defTabSz="914400">
              <a:lnSpc>
                <a:spcPct val="90000"/>
              </a:lnSpc>
              <a:buNone/>
            </a:pPr>
            <a:r>
              <a:rPr lang="fr-FR" sz="4400" b="1" u="none" strike="noStrike">
                <a:solidFill>
                  <a:schemeClr val="lt1"/>
                </a:solidFill>
                <a:effectLst/>
                <a:uFillTx/>
                <a:latin typeface="Bahnschrift"/>
              </a:rPr>
              <a:t>Avant de nous quitter….</a:t>
            </a:r>
            <a:endParaRPr lang="en-US" sz="4400" b="0" u="none" strike="noStrike">
              <a:solidFill>
                <a:schemeClr val="dk1"/>
              </a:solidFill>
              <a:effectLst/>
              <a:uFillTx/>
              <a:latin typeface="Calibri Light"/>
            </a:endParaRPr>
          </a:p>
        </p:txBody>
      </p:sp>
      <p:pic>
        <p:nvPicPr>
          <p:cNvPr id="431" name="Picture 2" descr="L'Expression: Culture - «Ce n'est qu'un au revoir»"/>
          <p:cNvPicPr/>
          <p:nvPr/>
        </p:nvPicPr>
        <p:blipFill>
          <a:blip r:embed="rId1"/>
          <a:stretch/>
        </p:blipFill>
        <p:spPr>
          <a:xfrm>
            <a:off x="2829240" y="1807200"/>
            <a:ext cx="6807240" cy="384732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03101FB8-56F5-4BDA-96FC-ED2AE9DA7077}" type="slidenum">
              <a:t>158</a:t>
            </a:fld>
          </a:p>
        </p:txBody>
      </p:sp>
    </p:spTree>
  </p:cSld>
  <mc:AlternateContent>
    <mc:Choice Requires="p14">
      <p:transition spd="slow" p14:dur="2000"/>
    </mc:Choice>
    <mc:Fallback>
      <p:transition spd="slow"/>
    </mc:Fallback>
  </mc:AlternateContent>
</p:sld>
</file>

<file path=ppt/slides/slide15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2" name="PlaceHolder 1"/>
          <p:cNvSpPr>
            <a:spLocks noGrp="1"/>
          </p:cNvSpPr>
          <p:nvPr>
            <p:ph type="title"/>
          </p:nvPr>
        </p:nvSpPr>
        <p:spPr>
          <a:xfrm>
            <a:off x="213120" y="1632240"/>
            <a:ext cx="2535840" cy="3454560"/>
          </a:xfrm>
          <a:prstGeom prst="rect">
            <a:avLst/>
          </a:prstGeom>
          <a:noFill/>
          <a:ln w="0">
            <a:noFill/>
          </a:ln>
        </p:spPr>
        <p:txBody>
          <a:bodyPr lIns="91440" tIns="45720" rIns="91440" bIns="45720" anchor="ctr">
            <a:normAutofit/>
          </a:bodyPr>
          <a:p>
            <a:pPr indent="0" algn="l" defTabSz="914400">
              <a:lnSpc>
                <a:spcPct val="90000"/>
              </a:lnSpc>
              <a:buNone/>
            </a:pPr>
            <a:r>
              <a:rPr lang="fr-FR" sz="4400" b="1" u="none" strike="noStrike">
                <a:solidFill>
                  <a:schemeClr val="lt1"/>
                </a:solidFill>
                <a:effectLst/>
                <a:uFillTx/>
                <a:latin typeface="Bahnschrift"/>
              </a:rPr>
              <a:t>Une dernière citation</a:t>
            </a:r>
            <a:r>
              <a:rPr lang="fr-FR" sz="4400" b="0" u="none" strike="noStrike">
                <a:solidFill>
                  <a:schemeClr val="lt1"/>
                </a:solidFill>
                <a:effectLst/>
                <a:uFillTx/>
                <a:latin typeface="Bahnschrift"/>
              </a:rPr>
              <a:t>….</a:t>
            </a:r>
            <a:endParaRPr lang="en-US" sz="4400" b="0" u="none" strike="noStrike">
              <a:solidFill>
                <a:schemeClr val="dk1"/>
              </a:solidFill>
              <a:effectLst/>
              <a:uFillTx/>
              <a:latin typeface="Calibri Light"/>
            </a:endParaRPr>
          </a:p>
        </p:txBody>
      </p:sp>
      <p:pic>
        <p:nvPicPr>
          <p:cNvPr id="433" name="Picture 4" descr="Cadeaux d'affaires, relation client et fiscalité : ce qu'il faut savoir"/>
          <p:cNvPicPr/>
          <p:nvPr/>
        </p:nvPicPr>
        <p:blipFill>
          <a:blip r:embed="rId1"/>
          <a:stretch/>
        </p:blipFill>
        <p:spPr>
          <a:xfrm>
            <a:off x="3246120" y="914400"/>
            <a:ext cx="8945640" cy="5409720"/>
          </a:xfrm>
          <a:prstGeom prst="rect">
            <a:avLst/>
          </a:prstGeom>
          <a:noFill/>
          <a:ln w="0">
            <a:noFill/>
          </a:ln>
        </p:spPr>
      </p:pic>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8BA26F70-E973-43B3-BAEC-32D307A25BE1}" type="slidenum">
              <a:t>159</a:t>
            </a:fld>
          </a:p>
        </p:txBody>
      </p:sp>
    </p:spTree>
  </p:cSld>
  <mc:AlternateContent>
    <mc:Choice Requires="p14">
      <p:transition spd="slow" p14:dur="2000"/>
    </mc:Choice>
    <mc:Fallback>
      <p:transition spd="slow"/>
    </mc:Fallback>
  </mc:AlternateContent>
</p:sld>
</file>

<file path=ppt/slides/slide16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4" name="PlaceHolder 1"/>
          <p:cNvSpPr>
            <a:spLocks noGrp="1"/>
          </p:cNvSpPr>
          <p:nvPr>
            <p:ph type="title"/>
          </p:nvPr>
        </p:nvSpPr>
        <p:spPr>
          <a:xfrm>
            <a:off x="838080" y="365040"/>
            <a:ext cx="3675240" cy="4874040"/>
          </a:xfrm>
          <a:prstGeom prst="rect">
            <a:avLst/>
          </a:prstGeom>
          <a:noFill/>
          <a:ln w="0">
            <a:noFill/>
          </a:ln>
        </p:spPr>
        <p:txBody>
          <a:bodyPr lIns="91440" tIns="45720" rIns="91440" bIns="45720" anchor="ctr">
            <a:noAutofit/>
          </a:bodyPr>
          <a:p>
            <a:pPr indent="0" algn="l" defTabSz="914400">
              <a:lnSpc>
                <a:spcPct val="90000"/>
              </a:lnSpc>
              <a:buNone/>
            </a:pPr>
            <a:endParaRPr lang="en-US" sz="4400" b="0" u="none" strike="noStrike">
              <a:solidFill>
                <a:schemeClr val="dk1"/>
              </a:solidFill>
              <a:effectLst/>
              <a:uFillTx/>
              <a:latin typeface="Calibri Light"/>
            </a:endParaRPr>
          </a:p>
        </p:txBody>
      </p:sp>
      <p:sp>
        <p:nvSpPr>
          <p:cNvPr id="435" name="PlaceHolder 2"/>
          <p:cNvSpPr>
            <a:spLocks noGrp="1"/>
          </p:cNvSpPr>
          <p:nvPr>
            <p:ph/>
          </p:nvPr>
        </p:nvSpPr>
        <p:spPr>
          <a:xfrm>
            <a:off x="5892840" y="960840"/>
            <a:ext cx="5892480" cy="5215680"/>
          </a:xfrm>
          <a:prstGeom prst="rect">
            <a:avLst/>
          </a:prstGeom>
          <a:noFill/>
          <a:ln w="0">
            <a:noFill/>
          </a:ln>
        </p:spPr>
        <p:txBody>
          <a:bodyPr lIns="91440" tIns="45720" rIns="91440" bIns="45720" anchor="t">
            <a:normAutofit fontScale="85000" lnSpcReduction="9999"/>
          </a:bodyPr>
          <a:p>
            <a:pPr indent="0" algn="l" defTabSz="914400">
              <a:lnSpc>
                <a:spcPct val="90000"/>
              </a:lnSpc>
              <a:spcBef>
                <a:spcPts val="1001"/>
              </a:spcBef>
              <a:buNone/>
              <a:tabLst>
                <a:tab pos="0" algn="l"/>
              </a:tabLst>
            </a:pPr>
            <a:r>
              <a:rPr lang="fr-FR" sz="7100" b="0" u="none" strike="noStrike">
                <a:solidFill>
                  <a:schemeClr val="lt1"/>
                </a:solidFill>
                <a:effectLst/>
                <a:uFillTx/>
                <a:latin typeface="Bahnschrift"/>
              </a:rPr>
              <a:t>« </a:t>
            </a:r>
            <a:r>
              <a:rPr lang="fr-FR" sz="7100" b="0" i="1" u="none" strike="noStrike">
                <a:solidFill>
                  <a:schemeClr val="lt1"/>
                </a:solidFill>
                <a:effectLst/>
                <a:uFillTx/>
                <a:latin typeface="Bahnschrift"/>
              </a:rPr>
              <a:t>Je dis toujours la vérité pour m’en débarrasser…. </a:t>
            </a:r>
            <a:r>
              <a:rPr lang="fr-FR" sz="7100" b="0" u="none" strike="noStrike">
                <a:solidFill>
                  <a:schemeClr val="lt1"/>
                </a:solidFill>
                <a:effectLst/>
                <a:uFillTx/>
                <a:latin typeface="Bahnschrift"/>
              </a:rPr>
              <a:t>»</a:t>
            </a:r>
            <a:endParaRPr lang="en-US" sz="7100" b="0" u="none" strike="noStrike">
              <a:solidFill>
                <a:schemeClr val="dk1"/>
              </a:solidFill>
              <a:effectLst/>
              <a:uFillTx/>
              <a:latin typeface="Calibri"/>
            </a:endParaRPr>
          </a:p>
          <a:p>
            <a:pPr indent="0" algn="l" defTabSz="914400">
              <a:lnSpc>
                <a:spcPct val="90000"/>
              </a:lnSpc>
              <a:spcBef>
                <a:spcPts val="1001"/>
              </a:spcBef>
              <a:buNone/>
              <a:tabLst>
                <a:tab pos="0" algn="l"/>
              </a:tabLst>
            </a:pPr>
            <a:endParaRPr lang="en-US" sz="7100" b="0" u="none" strike="noStrike">
              <a:solidFill>
                <a:schemeClr val="dk1"/>
              </a:solidFill>
              <a:effectLst/>
              <a:uFillTx/>
              <a:latin typeface="Calibri"/>
            </a:endParaRPr>
          </a:p>
          <a:p>
            <a:pPr indent="0" algn="r" defTabSz="914400">
              <a:lnSpc>
                <a:spcPct val="90000"/>
              </a:lnSpc>
              <a:spcBef>
                <a:spcPts val="1001"/>
              </a:spcBef>
              <a:buNone/>
              <a:tabLst>
                <a:tab pos="0" algn="l"/>
              </a:tabLst>
            </a:pPr>
            <a:r>
              <a:rPr lang="fr-FR" sz="2400" b="0" u="none" strike="noStrike">
                <a:solidFill>
                  <a:schemeClr val="lt1"/>
                </a:solidFill>
                <a:effectLst/>
                <a:uFillTx/>
                <a:latin typeface="Bahnschrift"/>
              </a:rPr>
              <a:t>« Un mari idéal 1895 »</a:t>
            </a:r>
            <a:endParaRPr lang="en-US" sz="2400" b="0" u="none" strike="noStrike">
              <a:solidFill>
                <a:schemeClr val="dk1"/>
              </a:solidFill>
              <a:effectLst/>
              <a:uFillTx/>
              <a:latin typeface="Calibri"/>
            </a:endParaRPr>
          </a:p>
          <a:p>
            <a:pPr indent="0" algn="r" defTabSz="914400">
              <a:lnSpc>
                <a:spcPct val="90000"/>
              </a:lnSpc>
              <a:spcBef>
                <a:spcPts val="1001"/>
              </a:spcBef>
              <a:buNone/>
              <a:tabLst>
                <a:tab pos="0" algn="l"/>
              </a:tabLst>
            </a:pPr>
            <a:r>
              <a:rPr lang="fr-FR" sz="2400" b="0" u="none" strike="noStrike">
                <a:solidFill>
                  <a:schemeClr val="lt1"/>
                </a:solidFill>
                <a:effectLst/>
                <a:uFillTx/>
                <a:latin typeface="Bahnschrift"/>
              </a:rPr>
              <a:t>Oscar Wilde</a:t>
            </a:r>
            <a:endParaRPr lang="en-US" sz="2400" b="0" u="none" strike="noStrike">
              <a:solidFill>
                <a:schemeClr val="dk1"/>
              </a:solidFill>
              <a:effectLst/>
              <a:uFillTx/>
              <a:latin typeface="Calibri"/>
            </a:endParaRPr>
          </a:p>
        </p:txBody>
      </p:sp>
      <p:pic>
        <p:nvPicPr>
          <p:cNvPr id="436" name="Picture 4" descr="oOscar WildeAfficher l’image source"/>
          <p:cNvPicPr/>
          <p:nvPr/>
        </p:nvPicPr>
        <p:blipFill>
          <a:blip r:embed="rId1"/>
          <a:stretch/>
        </p:blipFill>
        <p:spPr>
          <a:xfrm>
            <a:off x="716400" y="960840"/>
            <a:ext cx="4434480" cy="4935960"/>
          </a:xfrm>
          <a:prstGeom prst="rect">
            <a:avLst/>
          </a:prstGeom>
          <a:noFill/>
          <a:ln w="0">
            <a:noFill/>
          </a:ln>
        </p:spPr>
      </p:pic>
      <p:sp>
        <p:nvSpPr>
          <p:cNvPr id="4" name="PlaceHolder 3"/>
          <p:cNvSpPr>
            <a:spLocks noGrp="1"/>
          </p:cNvSpPr>
          <p:nvPr>
            <p:ph type="ftr" idx="11"/>
          </p:nvPr>
        </p:nvSpPr>
        <p:spPr/>
        <p:txBody>
          <a:bodyPr/>
          <a:p>
            <a:r>
              <a:t>la financiarisation de l'immobilier Paris la Défense Bernard Roth 31 mars 2023</a:t>
            </a:r>
          </a:p>
        </p:txBody>
      </p:sp>
      <p:sp>
        <p:nvSpPr>
          <p:cNvPr id="5" name="PlaceHolder 4"/>
          <p:cNvSpPr>
            <a:spLocks noGrp="1"/>
          </p:cNvSpPr>
          <p:nvPr>
            <p:ph type="sldNum" idx="12"/>
          </p:nvPr>
        </p:nvSpPr>
        <p:spPr/>
        <p:txBody>
          <a:bodyPr/>
          <a:p>
            <a:fld id="{A910698A-B4BD-45E4-A2E6-E58E1C34B9D8}" type="slidenum">
              <a:t>160</a:t>
            </a:fld>
          </a:p>
        </p:txBody>
      </p:sp>
    </p:spTree>
  </p:cSld>
  <mc:AlternateContent>
    <mc:Choice Requires="p14">
      <p:transition spd="slow" p14:dur="2000"/>
    </mc:Choice>
    <mc:Fallback>
      <p:transition spd="slow"/>
    </mc:Fallback>
  </mc:AlternateContent>
</p:sld>
</file>

<file path=ppt/slides/slide16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7" name="PlaceHolder 1"/>
          <p:cNvSpPr>
            <a:spLocks noGrp="1"/>
          </p:cNvSpPr>
          <p:nvPr>
            <p:ph/>
          </p:nvPr>
        </p:nvSpPr>
        <p:spPr>
          <a:xfrm>
            <a:off x="838080" y="1825560"/>
            <a:ext cx="10515240" cy="4350960"/>
          </a:xfrm>
          <a:prstGeom prst="rect">
            <a:avLst/>
          </a:prstGeom>
          <a:noFill/>
          <a:ln w="0">
            <a:noFill/>
          </a:ln>
        </p:spPr>
        <p:txBody>
          <a:bodyPr lIns="91440" tIns="45720" rIns="91440" bIns="45720" anchor="t">
            <a:noAutofit/>
          </a:bodyPr>
          <a:p>
            <a:pPr indent="0" algn="ctr" defTabSz="914400">
              <a:lnSpc>
                <a:spcPct val="90000"/>
              </a:lnSpc>
              <a:spcBef>
                <a:spcPts val="1001"/>
              </a:spcBef>
              <a:buNone/>
              <a:tabLst>
                <a:tab pos="0" algn="l"/>
              </a:tabLst>
            </a:pPr>
            <a:endParaRPr lang="en-US" sz="2800" b="0" u="none" strike="noStrike">
              <a:solidFill>
                <a:schemeClr val="dk1"/>
              </a:solidFill>
              <a:effectLst/>
              <a:uFillTx/>
              <a:latin typeface="Calibri"/>
            </a:endParaRPr>
          </a:p>
          <a:p>
            <a:pPr indent="0" algn="ctr" defTabSz="914400">
              <a:lnSpc>
                <a:spcPct val="90000"/>
              </a:lnSpc>
              <a:spcBef>
                <a:spcPts val="1001"/>
              </a:spcBef>
              <a:buNone/>
              <a:tabLst>
                <a:tab pos="0" algn="l"/>
              </a:tabLst>
            </a:pPr>
            <a:endParaRPr lang="en-US" sz="2800" b="0" u="none" strike="noStrike">
              <a:solidFill>
                <a:schemeClr val="dk1"/>
              </a:solidFill>
              <a:effectLst/>
              <a:uFillTx/>
              <a:latin typeface="Calibri"/>
            </a:endParaRPr>
          </a:p>
          <a:p>
            <a:pPr indent="0" algn="ctr" defTabSz="914400">
              <a:lnSpc>
                <a:spcPct val="90000"/>
              </a:lnSpc>
              <a:spcBef>
                <a:spcPts val="1001"/>
              </a:spcBef>
              <a:buNone/>
              <a:tabLst>
                <a:tab pos="0" algn="l"/>
              </a:tabLst>
            </a:pPr>
            <a:r>
              <a:rPr lang="fr-FR" sz="4800" b="0" u="sng" strike="noStrike">
                <a:solidFill>
                  <a:schemeClr val="lt1"/>
                </a:solidFill>
                <a:effectLst/>
                <a:uFillTx/>
                <a:latin typeface="Calibri"/>
                <a:ea typeface="Calibri"/>
                <a:hlinkClick r:id="rId1"/>
              </a:rPr>
              <a:t>bernardroth@periclesdeveloppement.fr</a:t>
            </a:r>
            <a:endParaRPr lang="en-US" sz="4800" b="0" u="none" strike="noStrike">
              <a:solidFill>
                <a:schemeClr val="dk1"/>
              </a:solidFill>
              <a:effectLst/>
              <a:uFillTx/>
              <a:latin typeface="Calibri"/>
            </a:endParaRPr>
          </a:p>
          <a:p>
            <a:pPr indent="0" algn="ctr" defTabSz="914400">
              <a:lnSpc>
                <a:spcPct val="90000"/>
              </a:lnSpc>
              <a:spcBef>
                <a:spcPts val="1001"/>
              </a:spcBef>
              <a:buNone/>
              <a:tabLst>
                <a:tab pos="0" algn="l"/>
              </a:tabLst>
            </a:pPr>
            <a:endParaRPr lang="en-US" sz="2800" b="0" u="none" strike="noStrike">
              <a:solidFill>
                <a:schemeClr val="dk1"/>
              </a:solidFill>
              <a:effectLst/>
              <a:uFillTx/>
              <a:latin typeface="Calibri"/>
            </a:endParaRPr>
          </a:p>
          <a:p>
            <a:pPr indent="0" algn="l" defTabSz="914400">
              <a:lnSpc>
                <a:spcPct val="90000"/>
              </a:lnSpc>
              <a:spcBef>
                <a:spcPts val="1001"/>
              </a:spcBef>
              <a:buNone/>
              <a:tabLst>
                <a:tab pos="0" algn="l"/>
              </a:tabLst>
            </a:pPr>
            <a:endParaRPr lang="en-US" sz="2800" b="0" u="none" strike="noStrike">
              <a:solidFill>
                <a:schemeClr val="dk1"/>
              </a:solidFill>
              <a:effectLst/>
              <a:uFillTx/>
              <a:latin typeface="Calibri"/>
            </a:endParaRPr>
          </a:p>
        </p:txBody>
      </p:sp>
      <p:sp>
        <p:nvSpPr>
          <p:cNvPr id="3" name="PlaceHolder 2"/>
          <p:cNvSpPr>
            <a:spLocks noGrp="1"/>
          </p:cNvSpPr>
          <p:nvPr>
            <p:ph type="ftr" idx="11"/>
          </p:nvPr>
        </p:nvSpPr>
        <p:spPr/>
        <p:txBody>
          <a:bodyPr/>
          <a:p>
            <a:r>
              <a:t>la financiarisation de l'immobilier Paris la Défense Bernard Roth 31 mars 2023</a:t>
            </a:r>
          </a:p>
        </p:txBody>
      </p:sp>
      <p:sp>
        <p:nvSpPr>
          <p:cNvPr id="4" name="PlaceHolder 3"/>
          <p:cNvSpPr>
            <a:spLocks noGrp="1"/>
          </p:cNvSpPr>
          <p:nvPr>
            <p:ph type="sldNum" idx="12"/>
          </p:nvPr>
        </p:nvSpPr>
        <p:spPr/>
        <p:txBody>
          <a:bodyPr/>
          <a:p>
            <a:fld id="{366E6D85-B4BD-4519-AA31-0670D3038930}" type="slidenum">
              <a:t>161</a:t>
            </a:fld>
          </a:p>
        </p:txBody>
      </p:sp>
    </p:spTree>
  </p:cSld>
  <mc:AlternateContent>
    <mc:Choice Requires="p14">
      <p:transition spd="slow" p14:dur="2000"/>
    </mc:Choice>
    <mc:Fallback>
      <p:transition spd="slow"/>
    </mc:Fallback>
  </mc:AlternateContent>
</p:sld>
</file>

<file path=ppt/slides/slide16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38" name="Picture 2"/>
          <p:cNvPicPr/>
          <p:nvPr/>
        </p:nvPicPr>
        <p:blipFill>
          <a:blip r:embed="rId1"/>
          <a:stretch/>
        </p:blipFill>
        <p:spPr>
          <a:xfrm>
            <a:off x="0" y="0"/>
            <a:ext cx="12191760" cy="6833160"/>
          </a:xfrm>
          <a:prstGeom prst="rect">
            <a:avLst/>
          </a:prstGeom>
          <a:noFill/>
          <a:ln w="0">
            <a:noFill/>
          </a:ln>
        </p:spPr>
      </p:pic>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Thème Office">
  <a:themeElements>
    <a:clrScheme name="Thèm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xml><?xml version="1.0" encoding="utf-8"?>
<a:theme xmlns:a="http://schemas.openxmlformats.org/drawingml/2006/main" xmlns:r="http://schemas.openxmlformats.org/officeDocument/2006/relationships" name="Thème Office">
  <a:themeElements>
    <a:clrScheme name="Thèm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3.xml><?xml version="1.0" encoding="utf-8"?>
<a:theme xmlns:a="http://schemas.openxmlformats.org/drawingml/2006/main" xmlns:r="http://schemas.openxmlformats.org/officeDocument/2006/relationships" name="Thème Office">
  <a:themeElements>
    <a:clrScheme name="Thèm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4.xml><?xml version="1.0" encoding="utf-8"?>
<a:theme xmlns:a="http://schemas.openxmlformats.org/drawingml/2006/main" xmlns:r="http://schemas.openxmlformats.org/officeDocument/2006/relationships" name="Thème Office">
  <a:themeElements>
    <a:clrScheme name="Thèm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5.xml><?xml version="1.0" encoding="utf-8"?>
<a:theme xmlns:a="http://schemas.openxmlformats.org/drawingml/2006/main" xmlns:r="http://schemas.openxmlformats.org/officeDocument/2006/relationships" name="Thème Office">
  <a:themeElements>
    <a:clrScheme name="Thèm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6.xml><?xml version="1.0" encoding="utf-8"?>
<a:theme xmlns:a="http://schemas.openxmlformats.org/drawingml/2006/main" xmlns:r="http://schemas.openxmlformats.org/officeDocument/2006/relationships" name="Thème Office">
  <a:themeElements>
    <a:clrScheme name="Thèm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7.xml><?xml version="1.0" encoding="utf-8"?>
<a:theme xmlns:a="http://schemas.openxmlformats.org/drawingml/2006/main" xmlns:r="http://schemas.openxmlformats.org/officeDocument/2006/relationships" name="Thème Office">
  <a:themeElements>
    <a:clrScheme name="Thèm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8.xml><?xml version="1.0" encoding="utf-8"?>
<a:theme xmlns:a="http://schemas.openxmlformats.org/drawingml/2006/main" xmlns:r="http://schemas.openxmlformats.org/officeDocument/2006/relationships" name="Thème Office">
  <a:themeElements>
    <a:clrScheme name="Thèm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9.xml><?xml version="1.0" encoding="utf-8"?>
<a:theme xmlns:a="http://schemas.openxmlformats.org/drawingml/2006/main" xmlns:r="http://schemas.openxmlformats.org/officeDocument/2006/relationships" name="Thème Office">
  <a:themeElements>
    <a:clrScheme name="Thèm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0.xml><?xml version="1.0" encoding="utf-8"?>
<a:theme xmlns:a="http://schemas.openxmlformats.org/drawingml/2006/main" xmlns:r="http://schemas.openxmlformats.org/officeDocument/2006/relationships" name="Thème Office">
  <a:themeElements>
    <a:clrScheme name="Thèm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1.xml><?xml version="1.0" encoding="utf-8"?>
<a:theme xmlns:a="http://schemas.openxmlformats.org/drawingml/2006/main" xmlns:r="http://schemas.openxmlformats.org/officeDocument/2006/relationships" name="Thème Office">
  <a:themeElements>
    <a:clrScheme name="Thèm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0</TotalTime>
  <Application>LibreOffice/26.2.0.3$Windows_X86_64 LibreOffice_project/620$Build-3</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dc:description/>
  <dc:language>fr-FR</dc:language>
  <cp:lastModifiedBy/>
  <cp:revision>0</cp:revision>
  <dc:subject/>
  <dc:title/>
</cp:coreProperties>
</file>