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presentation.xml" ContentType="application/vnd.openxmlformats-officedocument.presentationml.presentation.main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embeddings/oleObject1.bin" ContentType="application/vnd.openxmlformats-officedocument.oleObject"/>
  <Override PartName="/ppt/media/image39.wmf" ContentType="image/x-wmf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2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8" r:id="rId7"/>
    <p:sldMasterId id="2147483659" r:id="rId8"/>
    <p:sldMasterId id="2147483660" r:id="rId9"/>
    <p:sldMasterId id="2147483661" r:id="rId10"/>
    <p:sldMasterId id="2147483662" r:id="rId11"/>
    <p:sldMasterId id="2147483663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07" r:id="rId65"/>
    <p:sldId id="308" r:id="rId66"/>
    <p:sldId id="309" r:id="rId67"/>
    <p:sldId id="310" r:id="rId68"/>
    <p:sldId id="311" r:id="rId69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slide" Target="slides/slide44.xml"/><Relationship Id="rId58" Type="http://schemas.openxmlformats.org/officeDocument/2006/relationships/slide" Target="slides/slide45.xml"/><Relationship Id="rId59" Type="http://schemas.openxmlformats.org/officeDocument/2006/relationships/slide" Target="slides/slide46.xml"/><Relationship Id="rId60" Type="http://schemas.openxmlformats.org/officeDocument/2006/relationships/slide" Target="slides/slide47.xml"/><Relationship Id="rId61" Type="http://schemas.openxmlformats.org/officeDocument/2006/relationships/slide" Target="slides/slide48.xml"/><Relationship Id="rId62" Type="http://schemas.openxmlformats.org/officeDocument/2006/relationships/slide" Target="slides/slide49.xml"/><Relationship Id="rId63" Type="http://schemas.openxmlformats.org/officeDocument/2006/relationships/slide" Target="slides/slide50.xml"/><Relationship Id="rId64" Type="http://schemas.openxmlformats.org/officeDocument/2006/relationships/slide" Target="slides/slide51.xml"/><Relationship Id="rId65" Type="http://schemas.openxmlformats.org/officeDocument/2006/relationships/slide" Target="slides/slide52.xml"/><Relationship Id="rId66" Type="http://schemas.openxmlformats.org/officeDocument/2006/relationships/slide" Target="slides/slide53.xml"/><Relationship Id="rId67" Type="http://schemas.openxmlformats.org/officeDocument/2006/relationships/slide" Target="slides/slide54.xml"/><Relationship Id="rId68" Type="http://schemas.openxmlformats.org/officeDocument/2006/relationships/slide" Target="slides/slide55.xml"/><Relationship Id="rId69" Type="http://schemas.openxmlformats.org/officeDocument/2006/relationships/slide" Target="slides/slide56.xml"/><Relationship Id="rId7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/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déplacer la diapo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&lt;en-tête&gt;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0BC74BB-A691-41D6-91E0-2866C2CB4950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F7A43E-4741-4778-833C-150664F81563}" type="slidenum">
              <a:rPr lang="fr-FR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Dans les appartements à partir de 1880-1890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0ACCCE-E575-4B45-9EB9-FC3A484A21B9}" type="slidenum">
              <a:rPr lang="fr-FR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&lt;numéro&gt;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F586C4-6F47-403E-B9EA-7ACC61A8435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F9FB39F-7196-49B1-9653-A9B1B6FECB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2EFAD40-5659-4599-9DB7-EBBAAAD5D60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7428CF2-3229-468B-8287-C7EE368513E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B887F87-2B35-48A5-A541-34F5A6E30A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fr-F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 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0F5C31-24DE-43BB-8DF9-274AD1C23D34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FE22C1-45A1-490E-834D-C522D1252EAD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anchorCtr="1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C9F470-6D79-4355-A7E3-A424FC43264E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388014-4FD8-465A-8943-63BD4C807DF2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  <a:def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F50CA4-3708-4AD6-AA8D-26BC1CB346DB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36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BE4C87-4F6E-4A08-AC2D-DC73891F7244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fr-F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62B268-FA96-4608-9931-2D5128B52108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D93185-74EF-4778-9AD6-7983B8D21603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B77775-01EE-4CC2-AD68-6A90077DCC5A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641"/>
              </a:spcBef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indent="0" algn="l" defTabSz="914400">
              <a:lnSpc>
                <a:spcPct val="100000"/>
              </a:lnSpc>
              <a:spcBef>
                <a:spcPts val="641"/>
              </a:spcBef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Deuxième niveau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8628D65-ECDD-470F-B265-71C5E9C8BFAB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50000"/>
            <a:lumOff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 style du titre</a:t>
            </a:r>
            <a:endParaRPr lang="fr-FR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spcBef>
                <a:spcPts val="281"/>
              </a:spcBef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indent="0" algn="l" defTabSz="914400">
              <a:spcBef>
                <a:spcPts val="281"/>
              </a:spcBef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Cliquez pour éditer le format du plan de texte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Troisième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Quatrième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Cinquième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Septième niveau de plan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Modifiez les styles du texte du masque</a:t>
            </a:r>
            <a:endParaRPr lang="fr-FR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222E55-45DE-4021-B909-289F41A07E19}" type="slidenum">
              <a:rPr lang="fr-F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&lt;numéro&gt;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://www.partenaire-europeen.fr/Vente-appartement" TargetMode="Externa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slideLayout" Target="../slideLayouts/slideLayout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slideLayout" Target="../slideLayouts/slideLayout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png"/><Relationship Id="rId6" Type="http://schemas.openxmlformats.org/officeDocument/2006/relationships/slideLayout" Target="../slideLayouts/slideLayout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oleObject" Target="../embeddings/oleObject1.bin"/><Relationship Id="rId2" Type="http://schemas.openxmlformats.org/officeDocument/2006/relationships/image" Target="../media/image39.wmf"/><Relationship Id="rId3" Type="http://schemas.openxmlformats.org/officeDocument/2006/relationships/image" Target="../media/image40.png"/><Relationship Id="rId4" Type="http://schemas.openxmlformats.org/officeDocument/2006/relationships/slideLayout" Target="../slideLayouts/slideLayout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5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5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jpeg"/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slideLayout" Target="../slideLayouts/slideLayout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jpeg"/><Relationship Id="rId5" Type="http://schemas.openxmlformats.org/officeDocument/2006/relationships/slideLayout" Target="../slideLayouts/slideLayout5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5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5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jpeg"/><Relationship Id="rId5" Type="http://schemas.openxmlformats.org/officeDocument/2006/relationships/slideLayout" Target="../slideLayouts/slideLayout5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image" Target="../media/image67.png"/><Relationship Id="rId3" Type="http://schemas.openxmlformats.org/officeDocument/2006/relationships/image" Target="../media/image68.jpeg"/><Relationship Id="rId4" Type="http://schemas.openxmlformats.org/officeDocument/2006/relationships/image" Target="../media/image69.png"/><Relationship Id="rId5" Type="http://schemas.openxmlformats.org/officeDocument/2006/relationships/slideLayout" Target="../slideLayouts/slideLayout5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5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slideLayout" Target="../slideLayouts/slideLayout5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slideLayout" Target="../slideLayouts/slideLayout5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slideLayout" Target="../slideLayouts/slideLayout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image" Target="../media/image75.png"/><Relationship Id="rId3" Type="http://schemas.openxmlformats.org/officeDocument/2006/relationships/slideLayout" Target="../slideLayouts/slideLayout5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76.png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5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slideLayout" Target="../slideLayouts/slideLayout5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81.png"/><Relationship Id="rId2" Type="http://schemas.openxmlformats.org/officeDocument/2006/relationships/slideLayout" Target="../slideLayouts/slideLayout5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82.png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slideLayout" Target="../slideLayouts/slideLayout5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90.png"/><Relationship Id="rId2" Type="http://schemas.openxmlformats.org/officeDocument/2006/relationships/slideLayout" Target="../slideLayouts/slideLayout5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92.png"/><Relationship Id="rId2" Type="http://schemas.openxmlformats.org/officeDocument/2006/relationships/slideLayout" Target="../slideLayouts/slideLayout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93.png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3"/>
          <p:cNvSpPr/>
          <p:nvPr/>
        </p:nvSpPr>
        <p:spPr>
          <a:xfrm>
            <a:off x="5760" y="-1080"/>
            <a:ext cx="9132120" cy="685980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8 novembre 2019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Lecture d’une ville : l’exemple parisien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révolution haussmannienne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Bernard Roth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79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Nouvelle programmation du 6 décembre 2019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67640" y="332640"/>
            <a:ext cx="8229240" cy="528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 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9" name="Picture 4"/>
          <p:cNvPicPr/>
          <p:nvPr/>
        </p:nvPicPr>
        <p:blipFill>
          <a:blip r:embed="rId1"/>
          <a:stretch/>
        </p:blipFill>
        <p:spPr>
          <a:xfrm>
            <a:off x="1403640" y="1582560"/>
            <a:ext cx="7588440" cy="426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Picture 5"/>
          <p:cNvPicPr/>
          <p:nvPr/>
        </p:nvPicPr>
        <p:blipFill>
          <a:blip r:embed="rId2"/>
          <a:stretch/>
        </p:blipFill>
        <p:spPr>
          <a:xfrm>
            <a:off x="179640" y="2781000"/>
            <a:ext cx="1029240" cy="1583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3"/>
          <p:cNvSpPr/>
          <p:nvPr/>
        </p:nvSpPr>
        <p:spPr>
          <a:xfrm>
            <a:off x="5760" y="-1080"/>
            <a:ext cx="9132120" cy="685980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8 novembre 2019</a:t>
            </a: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Lecture d’une ville : l’exemple parisien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révolution haussmannienne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Bernard Roth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83" name="Espace réservé du contenu 3"/>
          <p:cNvGraphicFramePr/>
          <p:nvPr/>
        </p:nvGraphicFramePr>
        <p:xfrm>
          <a:off x="179640" y="188640"/>
          <a:ext cx="8784360" cy="6552360"/>
        </p:xfrm>
        <a:graphic>
          <a:graphicData uri="http://schemas.openxmlformats.org/drawingml/2006/table">
            <a:tbl>
              <a:tblPr/>
              <a:tblGrid>
                <a:gridCol w="8784720"/>
              </a:tblGrid>
              <a:tr h="6552720">
                <a:tc>
                  <a:txBody>
                    <a:bodyPr lIns="53640" tIns="89280" rIns="53640" bIns="89280"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fr-FR" sz="1100" b="1" u="none" strike="noStrike">
                          <a:solidFill>
                            <a:srgbClr val="102A8B"/>
                          </a:solidFill>
                          <a:effectLst/>
                          <a:uFillTx/>
                          <a:latin typeface="Arial"/>
                        </a:rPr>
                        <a:t>Conseils pour vendre un appartement haussmannien</a:t>
                      </a: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fr-FR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9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rial"/>
                        </a:rPr>
                        <a:t>Pour la vente de votre appartement haussmannien, optez pour la formule de particulier à particulier et </a:t>
                      </a:r>
                      <a:r>
                        <a:rPr lang="fr-FR" sz="900" b="1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bénéficiez des conseils 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 L'Immobilier 100% entre Particuliers.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Vente appartement haussmannien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r" defTabSz="914400">
                        <a:lnSpc>
                          <a:spcPct val="100000"/>
                        </a:lnSpc>
                      </a:pP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Vous souhaitez mettre en 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vente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 votre </a:t>
                      </a:r>
                      <a:r>
                        <a:rPr lang="fr-FR" sz="900" b="0" u="sng" strike="noStrike">
                          <a:solidFill>
                            <a:srgbClr val="0000FF"/>
                          </a:solidFill>
                          <a:effectLst/>
                          <a:uFillTx/>
                          <a:latin typeface="Arial"/>
                          <a:hlinkClick r:id="rId1"/>
                        </a:rPr>
                        <a:t>appartement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 </a:t>
                      </a:r>
                      <a:r>
                        <a:rPr lang="fr-FR" sz="900" b="0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de type haussmannien</a:t>
                      </a:r>
                      <a:r>
                        <a:rPr lang="fr-FR" sz="900" b="0" u="none" strike="noStrike">
                          <a:solidFill>
                            <a:srgbClr val="FFFF00"/>
                          </a:solidFill>
                          <a:effectLst/>
                          <a:uFillTx/>
                          <a:latin typeface="Arial"/>
                        </a:rPr>
                        <a:t>, 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L'Immobilier 100% entre Particuliers vous accompagne dans votre projet de 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vente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L’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appartement haussmannien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 se caractérise par :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indent="-17136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des pièces spacieuses </a:t>
                      </a:r>
                      <a:r>
                        <a:rPr lang="fr-FR" sz="900" b="0" u="sng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construites en enfilade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indent="-171360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</a:pP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    des </a:t>
                      </a:r>
                      <a:r>
                        <a:rPr lang="fr-FR" sz="900" b="0" u="sng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plafonds hauts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Il existe de nombreux types d’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appartements haussmanniens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. Le terme vient du nom du </a:t>
                      </a:r>
                      <a:r>
                        <a:rPr lang="fr-FR" sz="900" b="0" u="sng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Baron </a:t>
                      </a:r>
                      <a:r>
                        <a:rPr lang="fr-FR" sz="900" b="1" u="sng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Haussmann</a:t>
                      </a:r>
                      <a:r>
                        <a:rPr lang="fr-FR" sz="900" b="0" u="sng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, un architecte de renom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qui a su donner un style particulier aux bâtiments construits sous sa direction à la fin du 19e siècle. En général, les immeubles de style </a:t>
                      </a:r>
                      <a:r>
                        <a:rPr lang="fr-FR" sz="9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haussmannien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 présentent </a:t>
                      </a:r>
                      <a:r>
                        <a:rPr lang="fr-FR" sz="900" b="0" u="none" strike="noStrike">
                          <a:solidFill>
                            <a:srgbClr val="FF0000"/>
                          </a:solidFill>
                          <a:effectLst/>
                          <a:uFillTx/>
                          <a:latin typeface="Arial"/>
                        </a:rPr>
                        <a:t>des atlantes et des cariatides qui soutiennent les corniches et les balcons</a:t>
                      </a: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br>
                        <a:rPr sz="900"/>
                      </a:br>
                      <a:r>
                        <a:rPr lang="fr-FR" sz="9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.</a:t>
                      </a:r>
                      <a:endParaRPr lang="fr-FR" sz="9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53640" marR="53640" marT="89280" marB="8928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4" name="Picture 6" descr="Vente appartement haussmannien"/>
          <p:cNvPicPr/>
          <p:nvPr/>
        </p:nvPicPr>
        <p:blipFill>
          <a:blip r:embed="rId2"/>
          <a:stretch/>
        </p:blipFill>
        <p:spPr>
          <a:xfrm>
            <a:off x="1691640" y="2349000"/>
            <a:ext cx="5350680" cy="4012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251640" y="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Bel appartement haussmannien de 89m² </a:t>
            </a: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à Chantilly proche gare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6" name="Picture 2"/>
          <p:cNvPicPr/>
          <p:nvPr/>
        </p:nvPicPr>
        <p:blipFill>
          <a:blip r:embed="rId1"/>
          <a:stretch/>
        </p:blipFill>
        <p:spPr>
          <a:xfrm>
            <a:off x="251640" y="1340640"/>
            <a:ext cx="8646480" cy="5328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240" cy="71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La population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8" name="Picture 2"/>
          <p:cNvPicPr/>
          <p:nvPr/>
        </p:nvPicPr>
        <p:blipFill>
          <a:blip r:embed="rId1"/>
          <a:stretch/>
        </p:blipFill>
        <p:spPr>
          <a:xfrm>
            <a:off x="107640" y="1124640"/>
            <a:ext cx="9048600" cy="5405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83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70000" lnSpcReduction="1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commune </a:t>
            </a:r>
            <a:br>
              <a:rPr sz="4000"/>
            </a:b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et l’incendie de l’Hôtel de Ville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0" name="Picture 3"/>
          <p:cNvPicPr/>
          <p:nvPr/>
        </p:nvPicPr>
        <p:blipFill>
          <a:blip r:embed="rId1"/>
          <a:stretch/>
        </p:blipFill>
        <p:spPr>
          <a:xfrm>
            <a:off x="39240" y="1096560"/>
            <a:ext cx="9104400" cy="5428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3610440" cy="473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Avant Haussmann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2" name="Picture 2"/>
          <p:cNvPicPr/>
          <p:nvPr/>
        </p:nvPicPr>
        <p:blipFill>
          <a:blip r:embed="rId1"/>
          <a:stretch/>
        </p:blipFill>
        <p:spPr>
          <a:xfrm>
            <a:off x="4500000" y="692640"/>
            <a:ext cx="4104000" cy="5500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1"/>
          <a:stretch/>
        </p:blipFill>
        <p:spPr>
          <a:xfrm>
            <a:off x="1187640" y="116640"/>
            <a:ext cx="6660360" cy="6592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1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Lutèce sous le Haut Empire romain</a:t>
            </a:r>
            <a:br>
              <a:rPr sz="4400"/>
            </a:b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5" name="Picture 3" descr="C:\Documents and Settings\bernardr\Bureau\htautemp.jpg"/>
          <p:cNvPicPr/>
          <p:nvPr/>
        </p:nvPicPr>
        <p:blipFill>
          <a:blip r:embed="rId1"/>
          <a:stretch/>
        </p:blipFill>
        <p:spPr>
          <a:xfrm>
            <a:off x="323640" y="1124640"/>
            <a:ext cx="8450280" cy="5328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07640" y="274680"/>
            <a:ext cx="3816000" cy="921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2500" lnSpcReduction="9999"/>
          </a:bodyPr>
          <a:p>
            <a:pPr indent="0" algn="l" defTabSz="91440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muraille de Philippe Auguste, </a:t>
            </a:r>
            <a:br>
              <a:rPr sz="4400"/>
            </a:b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rue des Jardins St Paul</a:t>
            </a:r>
            <a:br>
              <a:rPr sz="2200"/>
            </a:br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Picture 2"/>
          <p:cNvPicPr/>
          <p:nvPr/>
        </p:nvPicPr>
        <p:blipFill>
          <a:blip r:embed="rId1"/>
          <a:stretch/>
        </p:blipFill>
        <p:spPr>
          <a:xfrm>
            <a:off x="203040" y="1124640"/>
            <a:ext cx="3717000" cy="238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Rectangle 2"/>
          <p:cNvSpPr/>
          <p:nvPr/>
        </p:nvSpPr>
        <p:spPr>
          <a:xfrm>
            <a:off x="3852000" y="3501000"/>
            <a:ext cx="471564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L’enceinte des Fossés Jaunes :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Place de la Concorde 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9" name="Picture 2"/>
          <p:cNvPicPr/>
          <p:nvPr/>
        </p:nvPicPr>
        <p:blipFill>
          <a:blip r:embed="rId2"/>
          <a:stretch/>
        </p:blipFill>
        <p:spPr>
          <a:xfrm>
            <a:off x="3924000" y="4181400"/>
            <a:ext cx="4261320" cy="248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/>
          <p:cNvPicPr/>
          <p:nvPr/>
        </p:nvPicPr>
        <p:blipFill>
          <a:blip r:embed="rId1"/>
          <a:stretch/>
        </p:blipFill>
        <p:spPr>
          <a:xfrm>
            <a:off x="251640" y="188640"/>
            <a:ext cx="8658720" cy="6480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835640" y="116640"/>
            <a:ext cx="5472360" cy="64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32500" lnSpcReduction="19999"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4400"/>
            </a:br>
            <a:r>
              <a:rPr lang="fr-FR" sz="31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Place et le port de Grève </a:t>
            </a:r>
            <a:br>
              <a:rPr sz="4400"/>
            </a:br>
            <a:endParaRPr lang="fr-FR" sz="31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1"/>
          <a:stretch/>
        </p:blipFill>
        <p:spPr>
          <a:xfrm>
            <a:off x="107640" y="1196640"/>
            <a:ext cx="8924400" cy="5022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Halles au XVII°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4" name="Picture 2"/>
          <p:cNvPicPr/>
          <p:nvPr/>
        </p:nvPicPr>
        <p:blipFill>
          <a:blip r:embed="rId1"/>
          <a:stretch/>
        </p:blipFill>
        <p:spPr>
          <a:xfrm>
            <a:off x="1733400" y="1729440"/>
            <a:ext cx="5676480" cy="4266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solidFill>
            <a:schemeClr val="lt1">
              <a:lumMod val="50000"/>
            </a:schemeClr>
          </a:solidFill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Gallo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romaine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 - </a:t>
            </a:r>
            <a:r>
              <a:rPr lang="fr-FR" sz="2800" b="0" u="none" strike="noStrike">
                <a:solidFill>
                  <a:schemeClr val="accent6">
                    <a:lumMod val="75000"/>
                  </a:schemeClr>
                </a:solidFill>
                <a:effectLst/>
                <a:uFillTx/>
                <a:latin typeface="Berlin Sans FB"/>
              </a:rPr>
              <a:t>X°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Philippe Auguste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Charles V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Charles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IX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fermiers généraux </a:t>
            </a: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- </a:t>
            </a: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Thiers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6" name="Picture 2"/>
          <p:cNvPicPr/>
          <p:nvPr/>
        </p:nvPicPr>
        <p:blipFill>
          <a:blip r:embed="rId1"/>
          <a:stretch/>
        </p:blipFill>
        <p:spPr>
          <a:xfrm>
            <a:off x="1294200" y="1600200"/>
            <a:ext cx="6554880" cy="4525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9" name="Rectangle 2"/>
          <p:cNvSpPr/>
          <p:nvPr/>
        </p:nvSpPr>
        <p:spPr>
          <a:xfrm>
            <a:off x="0" y="0"/>
            <a:ext cx="9143640" cy="6857640"/>
          </a:xfrm>
          <a:prstGeom prst="rect">
            <a:avLst/>
          </a:prstGeom>
          <a:solidFill>
            <a:srgbClr val="CCFFC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fr-FR" sz="3600" b="1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Décret du 4 février 1805</a:t>
            </a:r>
            <a:br>
              <a:rPr sz="3600"/>
            </a:br>
            <a:br>
              <a:rPr sz="3600"/>
            </a:br>
            <a:r>
              <a:rPr lang="fr-FR" sz="2400" b="1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1)</a:t>
            </a:r>
            <a:r>
              <a:rPr lang="fr-FR" sz="18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 </a:t>
            </a:r>
            <a:br>
              <a:rPr sz="1800"/>
            </a:br>
            <a:r>
              <a:rPr lang="fr-FR" sz="2400" b="1" u="none" strike="noStrike">
                <a:solidFill>
                  <a:srgbClr val="4C4F60"/>
                </a:solidFill>
                <a:effectLst/>
                <a:uFillTx/>
                <a:latin typeface="Times New Roman"/>
              </a:rPr>
              <a:t>Pour les rues perpendiculaires ou obliques par rapport à la Seine,  les numéros commencent au point le plus proche du fleuve, les numéros pairs sont à droite *</a:t>
            </a:r>
            <a:r>
              <a:rPr lang="fr-F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 </a:t>
            </a:r>
            <a:r>
              <a:rPr lang="fr-FR" sz="2400" b="1" u="none" strike="noStrike">
                <a:solidFill>
                  <a:srgbClr val="4C4F60"/>
                </a:solidFill>
                <a:effectLst/>
                <a:uFillTx/>
                <a:latin typeface="Times New Roman"/>
              </a:rPr>
              <a:t>.</a:t>
            </a:r>
            <a:br>
              <a:rPr sz="2000"/>
            </a:br>
            <a:br>
              <a:rPr sz="2000"/>
            </a:br>
            <a:r>
              <a:rPr lang="fr-FR" sz="2400" b="1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2)</a:t>
            </a:r>
            <a:r>
              <a:rPr lang="fr-FR" sz="20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 </a:t>
            </a:r>
            <a:br>
              <a:rPr sz="2000"/>
            </a:br>
            <a:r>
              <a:rPr lang="fr-F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Pour les rues parallèles au cours du fleuve, </a:t>
            </a:r>
            <a:br>
              <a:rPr sz="2400"/>
            </a:br>
            <a:r>
              <a:rPr lang="fr-FR" sz="24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les numéros commencent en remontant le cours, les numéros pairs, étant également du coté droit **</a:t>
            </a:r>
            <a:r>
              <a:rPr lang="fr-FR" sz="20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 .</a:t>
            </a:r>
            <a:br>
              <a:rPr sz="2000"/>
            </a:br>
            <a:br>
              <a:rPr sz="2000"/>
            </a:br>
            <a:br>
              <a:rPr sz="2000"/>
            </a:br>
            <a:r>
              <a:rPr lang="fr-FR" sz="2000" b="1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Le</a:t>
            </a:r>
            <a:r>
              <a:rPr lang="fr-FR" sz="2000" b="0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 </a:t>
            </a:r>
            <a:r>
              <a:rPr lang="fr-FR" sz="2000" b="1" u="none" strike="noStrike">
                <a:solidFill>
                  <a:srgbClr val="6C7188"/>
                </a:solidFill>
                <a:effectLst/>
                <a:uFillTx/>
                <a:latin typeface="Times New Roman"/>
              </a:rPr>
              <a:t>Préfet FROCHOT</a:t>
            </a:r>
            <a:br>
              <a:rPr sz="2000"/>
            </a:br>
            <a:br>
              <a:rPr sz="2000"/>
            </a:br>
            <a:r>
              <a:rPr lang="fr-FR" sz="16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*  </a:t>
            </a:r>
            <a:r>
              <a:rPr lang="fr-FR" sz="1600" b="0" u="none" strike="noStrike">
                <a:solidFill>
                  <a:srgbClr val="4C4F60"/>
                </a:solidFill>
                <a:effectLst/>
                <a:uFillTx/>
                <a:latin typeface="Times New Roman"/>
              </a:rPr>
              <a:t>ils seront peints </a:t>
            </a:r>
            <a:r>
              <a:rPr lang="fr-FR" sz="1600" b="1" u="none" strike="noStrike">
                <a:solidFill>
                  <a:srgbClr val="4C4F60"/>
                </a:solidFill>
                <a:effectLst/>
                <a:uFillTx/>
                <a:latin typeface="Times New Roman"/>
              </a:rPr>
              <a:t>en noir sur fond ocre</a:t>
            </a:r>
            <a:br>
              <a:rPr sz="1600"/>
            </a:br>
            <a:r>
              <a:rPr lang="fr-FR" sz="1600" b="0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**  ils seront peints </a:t>
            </a:r>
            <a:r>
              <a:rPr lang="fr-FR" sz="1600" b="1" u="none" strike="noStrike">
                <a:solidFill>
                  <a:srgbClr val="FF0000"/>
                </a:solidFill>
                <a:effectLst/>
                <a:uFillTx/>
                <a:latin typeface="Times New Roman"/>
              </a:rPr>
              <a:t>en rouge sur fond ocre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87560" y="620640"/>
            <a:ext cx="4888080" cy="849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100000"/>
              </a:lnSpc>
              <a:buNone/>
            </a:pPr>
            <a:r>
              <a:rPr lang="fr-FR" sz="4800" b="0" u="none" strike="noStrike">
                <a:solidFill>
                  <a:schemeClr val="dk1"/>
                </a:solidFill>
                <a:effectLst/>
                <a:uFillTx/>
                <a:latin typeface="Berlin Sans FB"/>
              </a:rPr>
              <a:t>Avec Haussmann :</a:t>
            </a:r>
            <a:endParaRPr lang="fr-FR" sz="4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5436000" y="260640"/>
            <a:ext cx="2880000" cy="1944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343080" indent="-343080" algn="l" defTabSz="91440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Font typeface="Arial"/>
              <a:buChar char="•"/>
            </a:pPr>
            <a:r>
              <a:rPr lang="fr-FR" sz="39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Assainir</a:t>
            </a:r>
            <a:endParaRPr lang="fr-FR" sz="39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Font typeface="Arial"/>
              <a:buChar char="•"/>
            </a:pPr>
            <a:r>
              <a:rPr lang="fr-FR" sz="39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Embellir</a:t>
            </a:r>
            <a:endParaRPr lang="fr-FR" sz="39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80"/>
              </a:spcBef>
              <a:buClr>
                <a:srgbClr val="FFFFFF"/>
              </a:buClr>
              <a:buFont typeface="Arial"/>
              <a:buChar char="•"/>
            </a:pPr>
            <a:r>
              <a:rPr lang="fr-FR" sz="39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Circuler</a:t>
            </a:r>
            <a:endParaRPr lang="fr-FR" sz="39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12" name="Picture 2"/>
          <p:cNvPicPr/>
          <p:nvPr/>
        </p:nvPicPr>
        <p:blipFill>
          <a:blip r:embed="rId1"/>
          <a:stretch/>
        </p:blipFill>
        <p:spPr>
          <a:xfrm>
            <a:off x="188280" y="2421000"/>
            <a:ext cx="1974600" cy="238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Rectangle 3"/>
          <p:cNvSpPr/>
          <p:nvPr/>
        </p:nvSpPr>
        <p:spPr>
          <a:xfrm>
            <a:off x="2339640" y="2421000"/>
            <a:ext cx="6696360" cy="238500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Rectitude des percements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Ordonnancement des immeubles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Perspectives des monuments</a:t>
            </a:r>
            <a:endParaRPr lang="fr-FR" sz="3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L’assainissement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182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Eau courante dans chaque immeuble : 600 kms d’aqueducs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FFFFFF"/>
              </a:buClr>
              <a:buFont typeface="Arial"/>
              <a:buChar char="•"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500 kms d’égouts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561"/>
              </a:spcBef>
              <a:buNone/>
            </a:pP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16" name="Picture 2"/>
          <p:cNvPicPr/>
          <p:nvPr/>
        </p:nvPicPr>
        <p:blipFill>
          <a:blip r:embed="rId1"/>
          <a:stretch/>
        </p:blipFill>
        <p:spPr>
          <a:xfrm>
            <a:off x="3203280" y="4061160"/>
            <a:ext cx="2892600" cy="177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3"/>
          <p:cNvPicPr/>
          <p:nvPr/>
        </p:nvPicPr>
        <p:blipFill>
          <a:blip r:embed="rId2"/>
          <a:stretch/>
        </p:blipFill>
        <p:spPr>
          <a:xfrm>
            <a:off x="6120000" y="4047120"/>
            <a:ext cx="2391120" cy="179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Picture 5"/>
          <p:cNvPicPr/>
          <p:nvPr/>
        </p:nvPicPr>
        <p:blipFill>
          <a:blip r:embed="rId3"/>
          <a:stretch/>
        </p:blipFill>
        <p:spPr>
          <a:xfrm>
            <a:off x="611640" y="4047120"/>
            <a:ext cx="2561760" cy="179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Picture 6"/>
          <p:cNvPicPr/>
          <p:nvPr/>
        </p:nvPicPr>
        <p:blipFill>
          <a:blip r:embed="rId4"/>
          <a:stretch/>
        </p:blipFill>
        <p:spPr>
          <a:xfrm>
            <a:off x="7311600" y="260640"/>
            <a:ext cx="1259640" cy="180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Picture 8"/>
          <p:cNvPicPr/>
          <p:nvPr/>
        </p:nvPicPr>
        <p:blipFill>
          <a:blip r:embed="rId5"/>
          <a:stretch/>
        </p:blipFill>
        <p:spPr>
          <a:xfrm>
            <a:off x="467640" y="332640"/>
            <a:ext cx="1634040" cy="122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Pompes du Pont Notre Dame</a:t>
            </a:r>
            <a:br>
              <a:rPr sz="2800"/>
            </a:br>
            <a:br>
              <a:rPr sz="2800"/>
            </a:b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Construites en 1676,  démolies en 1853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2" name="Picture 2"/>
          <p:cNvPicPr/>
          <p:nvPr/>
        </p:nvPicPr>
        <p:blipFill>
          <a:blip r:embed="rId1"/>
          <a:stretch/>
        </p:blipFill>
        <p:spPr>
          <a:xfrm>
            <a:off x="1331640" y="2061000"/>
            <a:ext cx="6449040" cy="4525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3204000" y="980640"/>
            <a:ext cx="27464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Embellir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4" name="Picture 2"/>
          <p:cNvPicPr/>
          <p:nvPr/>
        </p:nvPicPr>
        <p:blipFill>
          <a:blip r:embed="rId1"/>
          <a:stretch/>
        </p:blipFill>
        <p:spPr>
          <a:xfrm>
            <a:off x="2705760" y="3507480"/>
            <a:ext cx="3935880" cy="309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Picture 3"/>
          <p:cNvPicPr/>
          <p:nvPr/>
        </p:nvPicPr>
        <p:blipFill>
          <a:blip r:embed="rId2"/>
          <a:stretch/>
        </p:blipFill>
        <p:spPr>
          <a:xfrm>
            <a:off x="6660360" y="188640"/>
            <a:ext cx="2278440" cy="331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Picture 4"/>
          <p:cNvPicPr/>
          <p:nvPr/>
        </p:nvPicPr>
        <p:blipFill>
          <a:blip r:embed="rId3"/>
          <a:stretch/>
        </p:blipFill>
        <p:spPr>
          <a:xfrm>
            <a:off x="179640" y="198720"/>
            <a:ext cx="2430000" cy="324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79640" y="3792960"/>
            <a:ext cx="4968360" cy="71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pierre de taille de Saint Maximin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8" name="Picture 2"/>
          <p:cNvPicPr/>
          <p:nvPr/>
        </p:nvPicPr>
        <p:blipFill>
          <a:blip r:embed="rId1"/>
          <a:stretch/>
        </p:blipFill>
        <p:spPr>
          <a:xfrm>
            <a:off x="5076000" y="1124640"/>
            <a:ext cx="3777840" cy="504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Picture 3"/>
          <p:cNvPicPr/>
          <p:nvPr/>
        </p:nvPicPr>
        <p:blipFill>
          <a:blip r:embed="rId2"/>
          <a:stretch/>
        </p:blipFill>
        <p:spPr>
          <a:xfrm>
            <a:off x="395640" y="188640"/>
            <a:ext cx="3706200" cy="372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Picture 4"/>
          <p:cNvPicPr/>
          <p:nvPr/>
        </p:nvPicPr>
        <p:blipFill>
          <a:blip r:embed="rId3"/>
          <a:stretch/>
        </p:blipFill>
        <p:spPr>
          <a:xfrm>
            <a:off x="395640" y="4507560"/>
            <a:ext cx="4032000" cy="2344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1259640" y="2946600"/>
            <a:ext cx="1872000" cy="96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circuler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2" name="Picture 3" descr="C:\Documents and Settings\bernardr\Bureau\BdSébasto.jpg"/>
          <p:cNvPicPr/>
          <p:nvPr/>
        </p:nvPicPr>
        <p:blipFill>
          <a:blip r:embed="rId1"/>
          <a:stretch/>
        </p:blipFill>
        <p:spPr>
          <a:xfrm>
            <a:off x="4133880" y="0"/>
            <a:ext cx="500976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44640"/>
            <a:ext cx="8229240" cy="93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La mobilité au XVIII° siècle 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1"/>
          <a:stretch/>
        </p:blipFill>
        <p:spPr>
          <a:xfrm>
            <a:off x="251640" y="1268640"/>
            <a:ext cx="8548200" cy="4752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Un pont habité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6" name="Picture 2"/>
          <p:cNvPicPr/>
          <p:nvPr/>
        </p:nvPicPr>
        <p:blipFill>
          <a:blip r:embed="rId1"/>
          <a:stretch/>
        </p:blipFill>
        <p:spPr>
          <a:xfrm>
            <a:off x="457200" y="1834560"/>
            <a:ext cx="8229240" cy="4114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3" descr="C:\Documents and Settings\bernardr\Bureau\Haussmann.jpg"/>
          <p:cNvPicPr/>
          <p:nvPr/>
        </p:nvPicPr>
        <p:blipFill>
          <a:blip r:embed="rId1"/>
          <a:stretch/>
        </p:blipFill>
        <p:spPr>
          <a:xfrm>
            <a:off x="101520" y="0"/>
            <a:ext cx="9042120" cy="664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Rectangle 4"/>
          <p:cNvSpPr/>
          <p:nvPr/>
        </p:nvSpPr>
        <p:spPr>
          <a:xfrm>
            <a:off x="1573200" y="5315040"/>
            <a:ext cx="609912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  <a:effectLst>
            <a:outerShdw dist="50760" dir="5400000" blurRad="50760" rotWithShape="0">
              <a:srgbClr val="17375E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travaux d’Haussmann</a:t>
            </a: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Picture 3" descr="C:\Documents and Settings\bernardr\Bureau\br15percHauss.jpg"/>
          <p:cNvPicPr/>
          <p:nvPr/>
        </p:nvPicPr>
        <p:blipFill>
          <a:blip r:embed="rId1"/>
          <a:stretch/>
        </p:blipFill>
        <p:spPr>
          <a:xfrm>
            <a:off x="1043640" y="1052640"/>
            <a:ext cx="7162560" cy="542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Rectangle 5"/>
          <p:cNvSpPr/>
          <p:nvPr/>
        </p:nvSpPr>
        <p:spPr>
          <a:xfrm>
            <a:off x="2104560" y="115920"/>
            <a:ext cx="504036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percements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</a:t>
            </a:r>
            <a:r>
              <a:rPr lang="fr-FR" sz="3200" b="0" i="1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dream team </a:t>
            </a: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du baron 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0" y="918360"/>
            <a:ext cx="9143640" cy="582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Adolphe Alphand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fr-FR" sz="2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promenades et plantations</a:t>
            </a:r>
            <a:endParaRPr lang="fr-FR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Victor Baltard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            architecture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Eugène Belgrand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assainissement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Gabriel Davioud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fr-FR" sz="2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        architecture des jardins</a:t>
            </a:r>
            <a:endParaRPr lang="fr-FR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Eugène Deschamps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439"/>
              </a:spcBef>
              <a:buNone/>
              <a:tabLst>
                <a:tab pos="0" algn="l"/>
              </a:tabLst>
            </a:pPr>
            <a:r>
              <a:rPr lang="fr-FR" sz="2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Conservateur du Plan de paris</a:t>
            </a:r>
            <a:endParaRPr lang="fr-FR" sz="2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43" name="Picture 4" descr="Résultat de recherche d'images pour &quot;victor baltard&quot;"/>
          <p:cNvPicPr/>
          <p:nvPr/>
        </p:nvPicPr>
        <p:blipFill>
          <a:blip r:embed="rId1"/>
          <a:stretch/>
        </p:blipFill>
        <p:spPr>
          <a:xfrm>
            <a:off x="5046840" y="1933560"/>
            <a:ext cx="1079640" cy="115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6" descr="Résultat de recherche d'images pour &quot;eugène belgrand&quot;"/>
          <p:cNvPicPr/>
          <p:nvPr/>
        </p:nvPicPr>
        <p:blipFill>
          <a:blip r:embed="rId2"/>
          <a:stretch/>
        </p:blipFill>
        <p:spPr>
          <a:xfrm>
            <a:off x="3636000" y="3090960"/>
            <a:ext cx="758160" cy="115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Picture 7"/>
          <p:cNvPicPr/>
          <p:nvPr/>
        </p:nvPicPr>
        <p:blipFill>
          <a:blip r:embed="rId3"/>
          <a:stretch/>
        </p:blipFill>
        <p:spPr>
          <a:xfrm>
            <a:off x="5148000" y="4005000"/>
            <a:ext cx="877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Picture 9" descr="Résultat de recherche d'images pour &quot;&quot;eugene deschamps&quot;  plans&quot;"/>
          <p:cNvPicPr/>
          <p:nvPr/>
        </p:nvPicPr>
        <p:blipFill>
          <a:blip r:embed="rId4"/>
          <a:stretch/>
        </p:blipFill>
        <p:spPr>
          <a:xfrm>
            <a:off x="3636000" y="5402880"/>
            <a:ext cx="857880" cy="117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Picture 2"/>
          <p:cNvPicPr/>
          <p:nvPr/>
        </p:nvPicPr>
        <p:blipFill>
          <a:blip r:embed="rId5"/>
          <a:stretch/>
        </p:blipFill>
        <p:spPr>
          <a:xfrm>
            <a:off x="3285360" y="968040"/>
            <a:ext cx="1559160" cy="734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69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L’ilôt haussmannien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149" name=""/>
          <p:cNvGraphicFramePr/>
          <p:nvPr/>
        </p:nvGraphicFramePr>
        <p:xfrm>
          <a:off x="2887560" y="1397160"/>
          <a:ext cx="3368160" cy="4063680"/>
        </p:xfrm>
        <a:graphic>
          <a:graphicData uri="http://schemas.openxmlformats.org/presentationml/2006/ole">
            <p:oleObj r:id="rId1" spid="">
              <p:embed/>
              <p:pic>
                <p:nvPicPr>
                  <p:cNvPr id="150" name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2887560" y="1397160"/>
                    <a:ext cx="3368160" cy="4063680"/>
                  </a:xfrm>
                  <a:prstGeom prst="rect">
                    <a:avLst/>
                  </a:prstGeom>
                  <a:noFill/>
                  <a:ln w="0">
                    <a:noFill/>
                  </a:ln>
                </p:spPr>
              </p:pic>
            </p:oleObj>
          </a:graphicData>
        </a:graphic>
      </p:graphicFrame>
      <p:pic>
        <p:nvPicPr>
          <p:cNvPr id="151" name="Picture 3"/>
          <p:cNvPicPr/>
          <p:nvPr/>
        </p:nvPicPr>
        <p:blipFill>
          <a:blip r:embed="rId3"/>
          <a:stretch/>
        </p:blipFill>
        <p:spPr>
          <a:xfrm>
            <a:off x="664200" y="1019520"/>
            <a:ext cx="7888680" cy="5111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050120" y="2709000"/>
            <a:ext cx="3024000" cy="201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Ilôt </a:t>
            </a:r>
            <a:br>
              <a:rPr sz="3200"/>
            </a:b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haussmannien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53" name="Picture 3" descr="C:\Documents and Settings\bernardr\Bureau\BR1.jpg"/>
          <p:cNvPicPr/>
          <p:nvPr/>
        </p:nvPicPr>
        <p:blipFill>
          <a:blip r:embed="rId1"/>
          <a:stretch/>
        </p:blipFill>
        <p:spPr>
          <a:xfrm>
            <a:off x="4572000" y="188640"/>
            <a:ext cx="4120920" cy="643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Picture 3"/>
          <p:cNvPicPr/>
          <p:nvPr/>
        </p:nvPicPr>
        <p:blipFill>
          <a:blip r:embed="rId2"/>
          <a:stretch/>
        </p:blipFill>
        <p:spPr>
          <a:xfrm>
            <a:off x="899640" y="188640"/>
            <a:ext cx="3324600" cy="1872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Picture 4"/>
          <p:cNvPicPr/>
          <p:nvPr/>
        </p:nvPicPr>
        <p:blipFill>
          <a:blip r:embed="rId3"/>
          <a:stretch/>
        </p:blipFill>
        <p:spPr>
          <a:xfrm>
            <a:off x="755640" y="5085360"/>
            <a:ext cx="3596760" cy="1472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2195640" y="274680"/>
            <a:ext cx="4896360" cy="561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L’immeuble haussmannien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57" name="Picture 2"/>
          <p:cNvPicPr/>
          <p:nvPr/>
        </p:nvPicPr>
        <p:blipFill>
          <a:blip r:embed="rId1"/>
          <a:stretch/>
        </p:blipFill>
        <p:spPr>
          <a:xfrm>
            <a:off x="7884360" y="44640"/>
            <a:ext cx="1079640" cy="1201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2"/>
          <p:cNvPicPr/>
          <p:nvPr/>
        </p:nvPicPr>
        <p:blipFill>
          <a:blip r:embed="rId2"/>
          <a:stretch/>
        </p:blipFill>
        <p:spPr>
          <a:xfrm>
            <a:off x="1523880" y="981000"/>
            <a:ext cx="6095520" cy="4895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60" name="Picture 3" descr="C:\Documents and Settings\bernardr\Bureau\Gabarits.jpg"/>
          <p:cNvPicPr/>
          <p:nvPr/>
        </p:nvPicPr>
        <p:blipFill>
          <a:blip r:embed="rId1"/>
          <a:stretch/>
        </p:blipFill>
        <p:spPr>
          <a:xfrm>
            <a:off x="838080" y="1143000"/>
            <a:ext cx="7721280" cy="522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Rectangle 4"/>
          <p:cNvSpPr/>
          <p:nvPr/>
        </p:nvSpPr>
        <p:spPr>
          <a:xfrm>
            <a:off x="367920" y="211320"/>
            <a:ext cx="835272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Evolution des gabarits</a:t>
            </a:r>
            <a:endParaRPr lang="fr-FR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densité </a:t>
            </a:r>
            <a:br>
              <a:rPr sz="4400"/>
            </a:b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63" name="Picture 2"/>
          <p:cNvPicPr/>
          <p:nvPr/>
        </p:nvPicPr>
        <p:blipFill>
          <a:blip r:embed="rId1"/>
          <a:stretch/>
        </p:blipFill>
        <p:spPr>
          <a:xfrm>
            <a:off x="1187640" y="1196640"/>
            <a:ext cx="6687000" cy="51123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AutoShape 4" descr="Plan Immeuble Haussmannien Structure Plancher Immeuble Haussmannien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65" name="Picture 5"/>
          <p:cNvPicPr/>
          <p:nvPr/>
        </p:nvPicPr>
        <p:blipFill>
          <a:blip r:embed="rId1"/>
          <a:stretch/>
        </p:blipFill>
        <p:spPr>
          <a:xfrm>
            <a:off x="155520" y="1124640"/>
            <a:ext cx="9070920" cy="486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Rectangle 6"/>
          <p:cNvSpPr/>
          <p:nvPr/>
        </p:nvSpPr>
        <p:spPr>
          <a:xfrm>
            <a:off x="1475640" y="210240"/>
            <a:ext cx="6192360" cy="914040"/>
          </a:xfrm>
          <a:prstGeom prst="rect">
            <a:avLst/>
          </a:prstGeom>
          <a:noFill/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Plan de l’immeuble haussmannien</a:t>
            </a:r>
            <a:r>
              <a:rPr lang="fr-FR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Berlin Sans FB"/>
              </a:rPr>
              <a:t>n</a:t>
            </a:r>
            <a:endParaRPr lang="fr-F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Rectangle 7"/>
          <p:cNvSpPr/>
          <p:nvPr/>
        </p:nvSpPr>
        <p:spPr>
          <a:xfrm>
            <a:off x="2195640" y="5986440"/>
            <a:ext cx="532836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Épaisseurs, fénêtres, H.S.P., circulations verticales</a:t>
            </a:r>
            <a:endParaRPr lang="fr-F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1738080" cy="60343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17375E"/>
            </a:outerShdw>
          </a:effectLst>
        </p:spPr>
        <p:txBody>
          <a:bodyPr lIns="45720" tIns="91440" rIns="45720" bIns="9144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6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Appartement </a:t>
            </a:r>
            <a:endParaRPr lang="fr-FR" sz="6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69" name="Picture 3" descr="C:\Documents and Settings\bernardr\Bureau\br2.jpg"/>
          <p:cNvPicPr/>
          <p:nvPr/>
        </p:nvPicPr>
        <p:blipFill>
          <a:blip r:embed="rId1"/>
          <a:stretch/>
        </p:blipFill>
        <p:spPr>
          <a:xfrm>
            <a:off x="2529360" y="0"/>
            <a:ext cx="4193280" cy="6900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Rectangle 4"/>
          <p:cNvSpPr/>
          <p:nvPr/>
        </p:nvSpPr>
        <p:spPr>
          <a:xfrm>
            <a:off x="7119720" y="332640"/>
            <a:ext cx="1199880" cy="540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000" tIns="90000" rIns="45000" bIns="90000" anchor="t" vert="vert270">
            <a:noAutofit/>
          </a:bodyPr>
          <a:p>
            <a:pPr defTabSz="914400">
              <a:lnSpc>
                <a:spcPct val="100000"/>
              </a:lnSpc>
            </a:pPr>
            <a:r>
              <a:rPr lang="fr-FR" sz="6600" b="0" u="none" strike="noStrike">
                <a:solidFill>
                  <a:srgbClr val="FFFFFF"/>
                </a:solidFill>
                <a:effectLst/>
                <a:uFillTx/>
                <a:latin typeface="Berlin Sans FB"/>
              </a:rPr>
              <a:t>haussmannien</a:t>
            </a:r>
            <a:endParaRPr lang="fr-FR" sz="6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11640" y="3141000"/>
            <a:ext cx="8229240" cy="64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L’architecture publique et l’éclectisme</a:t>
            </a:r>
            <a:endParaRPr lang="fr-FR" sz="3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72" name="Picture 2"/>
          <p:cNvPicPr/>
          <p:nvPr/>
        </p:nvPicPr>
        <p:blipFill>
          <a:blip r:embed="rId1"/>
          <a:stretch/>
        </p:blipFill>
        <p:spPr>
          <a:xfrm>
            <a:off x="3204000" y="260640"/>
            <a:ext cx="2168640" cy="265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3"/>
          <p:cNvPicPr/>
          <p:nvPr/>
        </p:nvPicPr>
        <p:blipFill>
          <a:blip r:embed="rId2"/>
          <a:stretch/>
        </p:blipFill>
        <p:spPr>
          <a:xfrm>
            <a:off x="5652000" y="271440"/>
            <a:ext cx="2979720" cy="2274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Picture 4"/>
          <p:cNvPicPr/>
          <p:nvPr/>
        </p:nvPicPr>
        <p:blipFill>
          <a:blip r:embed="rId3"/>
          <a:stretch/>
        </p:blipFill>
        <p:spPr>
          <a:xfrm>
            <a:off x="827640" y="4149000"/>
            <a:ext cx="3466800" cy="195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Picture 6"/>
          <p:cNvPicPr/>
          <p:nvPr/>
        </p:nvPicPr>
        <p:blipFill>
          <a:blip r:embed="rId4"/>
          <a:stretch/>
        </p:blipFill>
        <p:spPr>
          <a:xfrm>
            <a:off x="5004000" y="4163040"/>
            <a:ext cx="2503080" cy="2007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Picture 7"/>
          <p:cNvPicPr/>
          <p:nvPr/>
        </p:nvPicPr>
        <p:blipFill>
          <a:blip r:embed="rId5"/>
          <a:stretch/>
        </p:blipFill>
        <p:spPr>
          <a:xfrm>
            <a:off x="146880" y="260640"/>
            <a:ext cx="2909520" cy="186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483640" y="2450880"/>
            <a:ext cx="391536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Halles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78" name="Picture 2"/>
          <p:cNvPicPr/>
          <p:nvPr/>
        </p:nvPicPr>
        <p:blipFill>
          <a:blip r:embed="rId1"/>
          <a:stretch/>
        </p:blipFill>
        <p:spPr>
          <a:xfrm>
            <a:off x="244080" y="692640"/>
            <a:ext cx="2658240" cy="204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4"/>
          <p:cNvPicPr/>
          <p:nvPr/>
        </p:nvPicPr>
        <p:blipFill>
          <a:blip r:embed="rId2"/>
          <a:stretch/>
        </p:blipFill>
        <p:spPr>
          <a:xfrm>
            <a:off x="5963760" y="764640"/>
            <a:ext cx="3021840" cy="201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Picture 5"/>
          <p:cNvPicPr/>
          <p:nvPr/>
        </p:nvPicPr>
        <p:blipFill>
          <a:blip r:embed="rId3"/>
          <a:stretch/>
        </p:blipFill>
        <p:spPr>
          <a:xfrm>
            <a:off x="4654800" y="3630600"/>
            <a:ext cx="4478400" cy="25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Picture 6"/>
          <p:cNvPicPr/>
          <p:nvPr/>
        </p:nvPicPr>
        <p:blipFill>
          <a:blip r:embed="rId4"/>
          <a:stretch/>
        </p:blipFill>
        <p:spPr>
          <a:xfrm>
            <a:off x="244080" y="3573000"/>
            <a:ext cx="3888000" cy="257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249480" y="2709000"/>
            <a:ext cx="9074520" cy="172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62500" lnSpcReduction="19999"/>
          </a:bodyPr>
          <a:p>
            <a:pPr indent="0" algn="l" defTabSz="914400">
              <a:lnSpc>
                <a:spcPct val="100000"/>
              </a:lnSpc>
              <a:buNone/>
            </a:pPr>
            <a:br>
              <a:rPr sz="2700"/>
            </a:b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Printemps</a:t>
            </a:r>
            <a:br>
              <a:rPr sz="3600"/>
            </a:br>
            <a:r>
              <a:rPr lang="fr-FR" sz="36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</a:t>
            </a: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1865</a:t>
            </a:r>
            <a:br>
              <a:rPr sz="3600"/>
            </a:br>
            <a:r>
              <a:rPr lang="fr-FR" sz="27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                                                                                         le Bon Marché                                                                                                                                                  </a:t>
            </a:r>
            <a:br>
              <a:rPr sz="4400"/>
            </a:br>
            <a:r>
              <a:rPr lang="fr-FR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83" name="Picture 2"/>
          <p:cNvPicPr/>
          <p:nvPr/>
        </p:nvPicPr>
        <p:blipFill>
          <a:blip r:embed="rId1"/>
          <a:stretch/>
        </p:blipFill>
        <p:spPr>
          <a:xfrm>
            <a:off x="395640" y="116640"/>
            <a:ext cx="3771720" cy="260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Picture 3"/>
          <p:cNvPicPr/>
          <p:nvPr/>
        </p:nvPicPr>
        <p:blipFill>
          <a:blip r:embed="rId2"/>
          <a:stretch/>
        </p:blipFill>
        <p:spPr>
          <a:xfrm>
            <a:off x="3204000" y="4149000"/>
            <a:ext cx="5776920" cy="2566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44640"/>
            <a:ext cx="8229240" cy="71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Extension de Paris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86" name="Picture 3" descr="C:\Documents and Settings\bernardr\Bureau\br14ann1860.jpg"/>
          <p:cNvPicPr/>
          <p:nvPr/>
        </p:nvPicPr>
        <p:blipFill>
          <a:blip r:embed="rId1"/>
          <a:stretch/>
        </p:blipFill>
        <p:spPr>
          <a:xfrm>
            <a:off x="1187640" y="764640"/>
            <a:ext cx="6933960" cy="5692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7858800" cy="98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paysage haussmannien :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331640" y="1600200"/>
            <a:ext cx="655236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endParaRPr lang="fr-FR" sz="5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r>
              <a:rPr lang="fr-FR" sz="5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 végétale</a:t>
            </a:r>
            <a:endParaRPr lang="fr-FR" sz="5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endParaRPr lang="fr-FR" sz="5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r>
              <a:rPr lang="fr-FR" sz="5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points de mire</a:t>
            </a:r>
            <a:endParaRPr lang="fr-FR" sz="5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483640" y="2637000"/>
            <a:ext cx="4392000" cy="921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ville végétale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1"/>
          <a:stretch/>
        </p:blipFill>
        <p:spPr>
          <a:xfrm>
            <a:off x="251640" y="3573000"/>
            <a:ext cx="3873240" cy="303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Picture 3"/>
          <p:cNvPicPr/>
          <p:nvPr/>
        </p:nvPicPr>
        <p:blipFill>
          <a:blip r:embed="rId2"/>
          <a:stretch/>
        </p:blipFill>
        <p:spPr>
          <a:xfrm>
            <a:off x="5478840" y="188640"/>
            <a:ext cx="3507120" cy="230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Picture 4"/>
          <p:cNvPicPr/>
          <p:nvPr/>
        </p:nvPicPr>
        <p:blipFill>
          <a:blip r:embed="rId3"/>
          <a:stretch/>
        </p:blipFill>
        <p:spPr>
          <a:xfrm>
            <a:off x="251640" y="188640"/>
            <a:ext cx="4142160" cy="230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3" name="Picture 5"/>
          <p:cNvPicPr/>
          <p:nvPr/>
        </p:nvPicPr>
        <p:blipFill>
          <a:blip r:embed="rId4"/>
          <a:stretch/>
        </p:blipFill>
        <p:spPr>
          <a:xfrm>
            <a:off x="5014440" y="4149000"/>
            <a:ext cx="3971880" cy="2438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699640" y="2853000"/>
            <a:ext cx="3528000" cy="79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points de mire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95" name="Picture 2"/>
          <p:cNvPicPr/>
          <p:nvPr/>
        </p:nvPicPr>
        <p:blipFill>
          <a:blip r:embed="rId1"/>
          <a:stretch/>
        </p:blipFill>
        <p:spPr>
          <a:xfrm>
            <a:off x="4547160" y="146520"/>
            <a:ext cx="4423320" cy="248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Picture 3"/>
          <p:cNvPicPr/>
          <p:nvPr/>
        </p:nvPicPr>
        <p:blipFill>
          <a:blip r:embed="rId2"/>
          <a:stretch/>
        </p:blipFill>
        <p:spPr>
          <a:xfrm>
            <a:off x="326880" y="3765960"/>
            <a:ext cx="3606120" cy="235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Picture 4"/>
          <p:cNvPicPr/>
          <p:nvPr/>
        </p:nvPicPr>
        <p:blipFill>
          <a:blip r:embed="rId3"/>
          <a:stretch/>
        </p:blipFill>
        <p:spPr>
          <a:xfrm>
            <a:off x="4572000" y="3765960"/>
            <a:ext cx="3233160" cy="226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Picture 5"/>
          <p:cNvPicPr/>
          <p:nvPr/>
        </p:nvPicPr>
        <p:blipFill>
          <a:blip r:embed="rId4"/>
          <a:stretch/>
        </p:blipFill>
        <p:spPr>
          <a:xfrm>
            <a:off x="29160" y="146520"/>
            <a:ext cx="3903840" cy="2489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/>
          </p:nvPr>
        </p:nvSpPr>
        <p:spPr>
          <a:xfrm>
            <a:off x="457200" y="116640"/>
            <a:ext cx="8229240" cy="6552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fr-FR" sz="3200" b="0" u="none" strike="noStrike">
                <a:solidFill>
                  <a:schemeClr val="lt2">
                    <a:lumMod val="90000"/>
                  </a:schemeClr>
                </a:solidFill>
                <a:effectLst/>
                <a:uFillTx/>
                <a:latin typeface="Berlin Sans FB"/>
              </a:rPr>
              <a:t>              </a:t>
            </a: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L’exemple de l’Ile de la Cité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0" name="Picture 2"/>
          <p:cNvPicPr/>
          <p:nvPr/>
        </p:nvPicPr>
        <p:blipFill>
          <a:blip r:embed="rId1"/>
          <a:stretch/>
        </p:blipFill>
        <p:spPr>
          <a:xfrm>
            <a:off x="467640" y="692640"/>
            <a:ext cx="8208720" cy="5833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468720" y="332640"/>
            <a:ext cx="8229240" cy="79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Avec Haussmann</a:t>
            </a:r>
            <a:endParaRPr lang="fr-F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2" name="Picture 3" descr="C:\Documents and Settings\bernardr\Bureau\br16cité.jpg"/>
          <p:cNvPicPr/>
          <p:nvPr/>
        </p:nvPicPr>
        <p:blipFill>
          <a:blip r:embed="rId1"/>
          <a:stretch/>
        </p:blipFill>
        <p:spPr>
          <a:xfrm>
            <a:off x="395640" y="1700640"/>
            <a:ext cx="8573760" cy="4032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Ile de la Cité  Mission Belaval Perrault</a:t>
            </a:r>
            <a:endParaRPr lang="fr-F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4" name="Picture 2"/>
          <p:cNvPicPr/>
          <p:nvPr/>
        </p:nvPicPr>
        <p:blipFill>
          <a:blip r:embed="rId1"/>
          <a:stretch/>
        </p:blipFill>
        <p:spPr>
          <a:xfrm>
            <a:off x="539640" y="2205000"/>
            <a:ext cx="8229240" cy="316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2962440" cy="646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L’allumeur de réverbères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6" name="Picture 2"/>
          <p:cNvPicPr/>
          <p:nvPr/>
        </p:nvPicPr>
        <p:blipFill>
          <a:blip r:embed="rId1"/>
          <a:stretch/>
        </p:blipFill>
        <p:spPr>
          <a:xfrm>
            <a:off x="3996000" y="476640"/>
            <a:ext cx="4452120" cy="6241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457200" y="332640"/>
            <a:ext cx="8229240" cy="1007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Gaz à tous les étages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8" name="AutoShape 5" descr="data:image/png;base64,iVBORw0KGgoAAAANSUhEUgAABHQAAANmCAYAAACbtdyoAAAgAElEQVR4Xu3YQQ0AAAwCseHf9HRc0ikgZS92jgABAgQIECBAgAABAgQIECBAICWwVFphCRAgQIAAAQIECBAgQIAAAQIEzqDjCQ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H4qfv4AACAASURBV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WfENZwAAC4BJREFU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Aw6PgBAgQIECBAgAABAgQIECBAgEBMwKATK0xcAgQIECBAgAABAgQIECBAgIBBxw8QIECAAAECBAgQIECAAAECBGICBp1YYeISIECAAAECBAgQIECAAAECBAw6foAAAQIECBAgQIAAAQIECBAgEBMw6MQKE5cAAQIECBAgQIAAAQIECBAgYNDxAwQIECBAgAABAgQIECBAgACBmIBBJ1aYuAQIECBAgAABAgQIECBAgAABg44fIECAAAECBAgQIECAAAECBAjEBAw6scLEJUCAAAECBAgQIECAAAECBAgYdPwAAQIECBAgQIAAAQIECBAgQCAmYNCJFSYuAQIECBAgQIAAAQIECBAgQMCg4wcIECBAgAABAgQIECBAgAABAjEBg06sMHEJECBAgAABAgQIECBAgAABAgYdP0CAAAECBAgQIECAAAECBAgQiAkYdGKFiUuAAAECBAgQIECAAAECBAgQMOj4AQIECBAgQIAAAQIECBAgQIBATMCgEytMXAIECBAgQIAAAQIECBAgQICAQccPECBAgAABAgQIECBAgAABAgRiAgadWGHiEiBAgAABAgQIECBAgAABAgQMOn6AAAECBAgQIECAAAECBAgQIBATMOjEChOXAAECBAgQIECAAAECBAgQIGDQ8QMECBAgQIAAAQIECBAgQIAAgZiAQSdWmLgECBAgQIAAAQIECBAgQIAAAYOOHyBAgAABAgQIECBAgAABAgQIxAQMOrHCxCVAgAABAgQIECBAgAABAgQIGHT8AAECBAgQIECAAAECBAgQIEAgJmDQiRUmLgECBAgQIECAAAECBAgQIEDAoOMHCBAgQIAAAQIECBAgQIAAAQIxAYNOrDBxCRAgQIAAAQIECBAgQIAAAQIGHT9AgAABAgQIECBAgAABAgQIEIgJGHRihYlLgAABAgQIECBAgAABAgQIEDDo+AECBAgQIECAAAECBAgQIECAQEzAoBMrTFwCBAgQIECAAAECBAgQIECAgEHHDxAgQIAAAQIECBAgQIAAAQIEYgIGnVhh4hIgQIAAAQIECBAgQIAAAQIEDDp+gAABAgQIECBAgAABAgQIECAQEzDoxAoTlwABAgQIECBAgAABAgQIECBg0PEDBAgQIECAAAECBAgQIECAAIGYgEEnVpi4BAgQIECAAAECBAgQIECAAAGDjh8gQIAAAQIECBAgQIAAAQIECMQEDDqxwsQlQIAAAQIECBAgQIAAAQIECBh0/AABAgQIECBAgAABAgQIECBAICZg0IkVJi4BAgQIECBAgAABAgQIECBAwKDjBwgQIECAAAECBAgQIECAAAECMQGDTqwwcQkQIECAAAECBAgQIECAAAECBh0/QIAAAQIECBAgQIAAAQIECBCICRh0YoWJS4AAAQIECBAgQIAAAQIECBB4OkgDZ1phPegAAAAASUVORK5CYII=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fr-F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9" name="Picture 6"/>
          <p:cNvPicPr/>
          <p:nvPr/>
        </p:nvPicPr>
        <p:blipFill>
          <a:blip r:embed="rId1"/>
          <a:stretch/>
        </p:blipFill>
        <p:spPr>
          <a:xfrm>
            <a:off x="4356000" y="1700640"/>
            <a:ext cx="2968200" cy="1950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Picture 7"/>
          <p:cNvPicPr/>
          <p:nvPr/>
        </p:nvPicPr>
        <p:blipFill>
          <a:blip r:embed="rId2"/>
          <a:stretch/>
        </p:blipFill>
        <p:spPr>
          <a:xfrm>
            <a:off x="1187640" y="3717000"/>
            <a:ext cx="2880000" cy="22215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395640" y="4797000"/>
            <a:ext cx="468000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 pont de l’Europe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2" name="Picture 3"/>
          <p:cNvPicPr/>
          <p:nvPr/>
        </p:nvPicPr>
        <p:blipFill>
          <a:blip r:embed="rId1"/>
          <a:stretch/>
        </p:blipFill>
        <p:spPr>
          <a:xfrm>
            <a:off x="179640" y="188640"/>
            <a:ext cx="5398200" cy="367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Picture 4"/>
          <p:cNvPicPr/>
          <p:nvPr/>
        </p:nvPicPr>
        <p:blipFill>
          <a:blip r:embed="rId2"/>
          <a:stretch/>
        </p:blipFill>
        <p:spPr>
          <a:xfrm>
            <a:off x="5531760" y="4005000"/>
            <a:ext cx="3411000" cy="275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107640" y="1052640"/>
            <a:ext cx="3528000" cy="5256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Double voie de 32 kms,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31 gares de voyageurs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5 gares de marchandises,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2 de triage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2 réservées aux bestiaux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36 « ponts-rails »,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25 « ponts-rues » et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de nombreux tunnels,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quatre embranchements vers: </a:t>
            </a:r>
            <a:br>
              <a:rPr sz="24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* la Villette,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* la gare de Reuilly, </a:t>
            </a:r>
            <a:br>
              <a:rPr sz="2000"/>
            </a:b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* la Glacière Gentilly </a:t>
            </a:r>
            <a:br>
              <a:rPr sz="2400"/>
            </a:b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*</a:t>
            </a: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r>
              <a:rPr lang="fr-FR" sz="2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Vaugirard.</a:t>
            </a:r>
            <a:endParaRPr lang="fr-F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5" name="Picture 3"/>
          <p:cNvPicPr/>
          <p:nvPr/>
        </p:nvPicPr>
        <p:blipFill>
          <a:blip r:embed="rId1"/>
          <a:stretch/>
        </p:blipFill>
        <p:spPr>
          <a:xfrm>
            <a:off x="4788000" y="1484640"/>
            <a:ext cx="3672000" cy="308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4"/>
          <p:cNvPicPr/>
          <p:nvPr/>
        </p:nvPicPr>
        <p:blipFill>
          <a:blip r:embed="rId2"/>
          <a:stretch/>
        </p:blipFill>
        <p:spPr>
          <a:xfrm>
            <a:off x="6327000" y="4725000"/>
            <a:ext cx="2110680" cy="1556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7" name="Rectangle 4"/>
          <p:cNvSpPr/>
          <p:nvPr/>
        </p:nvSpPr>
        <p:spPr>
          <a:xfrm>
            <a:off x="323640" y="260640"/>
            <a:ext cx="813672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Relier les gares entre elles et aux abattoirs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fr-FR" sz="2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La petite ceinture</a:t>
            </a:r>
            <a:endParaRPr lang="fr-FR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8" name="Picture 6"/>
          <p:cNvPicPr/>
          <p:nvPr/>
        </p:nvPicPr>
        <p:blipFill>
          <a:blip r:embed="rId3"/>
          <a:stretch/>
        </p:blipFill>
        <p:spPr>
          <a:xfrm>
            <a:off x="3522600" y="4733280"/>
            <a:ext cx="2530800" cy="1574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Les reproches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251640" y="1600200"/>
            <a:ext cx="86407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Spéculation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Coût de l’opération 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799"/>
              </a:spcBef>
              <a:buClr>
                <a:srgbClr val="FFFFFF"/>
              </a:buClr>
              <a:buFont typeface="Arial"/>
              <a:buChar char="•"/>
            </a:pPr>
            <a:r>
              <a:rPr lang="fr-FR" sz="40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Exclusion de catégories de population</a:t>
            </a:r>
            <a:endParaRPr lang="fr-FR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3204000" y="188640"/>
            <a:ext cx="223200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1866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2" name="Picture 2"/>
          <p:cNvPicPr/>
          <p:nvPr/>
        </p:nvPicPr>
        <p:blipFill>
          <a:blip r:embed="rId1"/>
          <a:stretch/>
        </p:blipFill>
        <p:spPr>
          <a:xfrm>
            <a:off x="1331640" y="1556640"/>
            <a:ext cx="6120360" cy="5146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/>
          </p:nvPr>
        </p:nvSpPr>
        <p:spPr>
          <a:xfrm>
            <a:off x="457200" y="1600200"/>
            <a:ext cx="836280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Une </a:t>
            </a:r>
            <a:r>
              <a:rPr lang="fr-FR" sz="4400" b="0" u="sng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vision</a:t>
            </a: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</a:t>
            </a:r>
            <a:r>
              <a:rPr lang="fr-FR" sz="4400" b="0" u="sng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globale</a:t>
            </a: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 d’un urbanisme 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4" name="Rectangle 3"/>
          <p:cNvSpPr/>
          <p:nvPr/>
        </p:nvSpPr>
        <p:spPr>
          <a:xfrm>
            <a:off x="725400" y="1412640"/>
            <a:ext cx="770436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Napoléon III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Rectangle 4"/>
          <p:cNvSpPr/>
          <p:nvPr/>
        </p:nvSpPr>
        <p:spPr>
          <a:xfrm>
            <a:off x="755640" y="4149000"/>
            <a:ext cx="7704360" cy="914040"/>
          </a:xfrm>
          <a:prstGeom prst="rect">
            <a:avLst/>
          </a:prstGeom>
          <a:solidFill>
            <a:schemeClr val="accent1"/>
          </a:solidFill>
          <a:ln w="25560">
            <a:solidFill>
              <a:schemeClr val="accent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fr-FR" sz="18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Haussmann</a:t>
            </a:r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24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32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Fragments de bibliographie</a:t>
            </a:r>
            <a:endParaRPr lang="fr-F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7" name="Picture 2"/>
          <p:cNvPicPr/>
          <p:nvPr/>
        </p:nvPicPr>
        <p:blipFill>
          <a:blip r:embed="rId1"/>
          <a:stretch/>
        </p:blipFill>
        <p:spPr>
          <a:xfrm>
            <a:off x="4284000" y="3548520"/>
            <a:ext cx="1907280" cy="214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8" name="Picture 3"/>
          <p:cNvPicPr/>
          <p:nvPr/>
        </p:nvPicPr>
        <p:blipFill>
          <a:blip r:embed="rId2"/>
          <a:stretch/>
        </p:blipFill>
        <p:spPr>
          <a:xfrm>
            <a:off x="2988000" y="1002960"/>
            <a:ext cx="1720800" cy="2157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9" name="Picture 4"/>
          <p:cNvPicPr/>
          <p:nvPr/>
        </p:nvPicPr>
        <p:blipFill>
          <a:blip r:embed="rId3"/>
          <a:stretch/>
        </p:blipFill>
        <p:spPr>
          <a:xfrm>
            <a:off x="2411640" y="3561480"/>
            <a:ext cx="1707480" cy="2156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Picture 5"/>
          <p:cNvPicPr/>
          <p:nvPr/>
        </p:nvPicPr>
        <p:blipFill>
          <a:blip r:embed="rId4"/>
          <a:stretch/>
        </p:blipFill>
        <p:spPr>
          <a:xfrm>
            <a:off x="683640" y="3539880"/>
            <a:ext cx="1447200" cy="2150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1" name="Picture 2"/>
          <p:cNvPicPr/>
          <p:nvPr/>
        </p:nvPicPr>
        <p:blipFill>
          <a:blip r:embed="rId5"/>
          <a:stretch/>
        </p:blipFill>
        <p:spPr>
          <a:xfrm>
            <a:off x="0" y="862560"/>
            <a:ext cx="3369240" cy="252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Picture 3"/>
          <p:cNvPicPr/>
          <p:nvPr/>
        </p:nvPicPr>
        <p:blipFill>
          <a:blip r:embed="rId6"/>
          <a:stretch/>
        </p:blipFill>
        <p:spPr>
          <a:xfrm>
            <a:off x="4859280" y="1015200"/>
            <a:ext cx="1605600" cy="2133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3" name="Picture 2"/>
          <p:cNvPicPr/>
          <p:nvPr/>
        </p:nvPicPr>
        <p:blipFill>
          <a:blip r:embed="rId7"/>
          <a:stretch/>
        </p:blipFill>
        <p:spPr>
          <a:xfrm>
            <a:off x="6444360" y="3550680"/>
            <a:ext cx="1524600" cy="217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Picture 2"/>
          <p:cNvPicPr/>
          <p:nvPr/>
        </p:nvPicPr>
        <p:blipFill>
          <a:blip r:embed="rId8"/>
          <a:stretch/>
        </p:blipFill>
        <p:spPr>
          <a:xfrm>
            <a:off x="6626520" y="1002960"/>
            <a:ext cx="1342440" cy="2139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2"/>
          <p:cNvPicPr/>
          <p:nvPr/>
        </p:nvPicPr>
        <p:blipFill>
          <a:blip r:embed="rId1"/>
          <a:stretch/>
        </p:blipFill>
        <p:spPr>
          <a:xfrm>
            <a:off x="323640" y="692640"/>
            <a:ext cx="8618040" cy="574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539640" y="260640"/>
            <a:ext cx="2448000" cy="5112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lang="fr-FR" sz="4400" b="0" u="none" strike="noStrike">
                <a:solidFill>
                  <a:schemeClr val="lt1"/>
                </a:solidFill>
                <a:effectLst/>
                <a:uFillTx/>
                <a:latin typeface="Berlin Sans FB"/>
              </a:rPr>
              <a:t>Léon Edoux  1867</a:t>
            </a: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7" name="Picture 2"/>
          <p:cNvPicPr/>
          <p:nvPr/>
        </p:nvPicPr>
        <p:blipFill>
          <a:blip r:embed="rId1"/>
          <a:stretch/>
        </p:blipFill>
        <p:spPr>
          <a:xfrm>
            <a:off x="4284000" y="332640"/>
            <a:ext cx="4348080" cy="6105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buNone/>
            </a:pPr>
            <a:endParaRPr lang="fr-FR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9" name="Picture 2"/>
          <p:cNvPicPr/>
          <p:nvPr/>
        </p:nvPicPr>
        <p:blipFill>
          <a:blip r:embed="rId1"/>
          <a:stretch/>
        </p:blipFill>
        <p:spPr>
          <a:xfrm>
            <a:off x="395640" y="332640"/>
            <a:ext cx="8214120" cy="5519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"/>
          <p:cNvPicPr/>
          <p:nvPr/>
        </p:nvPicPr>
        <p:blipFill>
          <a:blip r:embed="rId1"/>
          <a:stretch/>
        </p:blipFill>
        <p:spPr>
          <a:xfrm>
            <a:off x="1342800" y="2133000"/>
            <a:ext cx="6397200" cy="454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1" name="Picture 3"/>
          <p:cNvPicPr/>
          <p:nvPr/>
        </p:nvPicPr>
        <p:blipFill>
          <a:blip r:embed="rId2"/>
          <a:stretch/>
        </p:blipFill>
        <p:spPr>
          <a:xfrm>
            <a:off x="163080" y="162360"/>
            <a:ext cx="2612520" cy="146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2" name="Picture 4"/>
          <p:cNvPicPr/>
          <p:nvPr/>
        </p:nvPicPr>
        <p:blipFill>
          <a:blip r:embed="rId3"/>
          <a:stretch/>
        </p:blipFill>
        <p:spPr>
          <a:xfrm>
            <a:off x="6444360" y="162360"/>
            <a:ext cx="2475000" cy="1620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LibreOffice/26.2.0.3$Windows_X86_64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fr-FR</dc:language>
  <cp:lastModifiedBy/>
  <cp:revision>0</cp:revision>
  <dc:subject/>
  <dc:title/>
</cp:coreProperties>
</file>